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aleway"/>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aleway-bold.fntdata"/><Relationship Id="rId41" Type="http://schemas.openxmlformats.org/officeDocument/2006/relationships/font" Target="fonts/Raleway-regular.fntdata"/><Relationship Id="rId22" Type="http://schemas.openxmlformats.org/officeDocument/2006/relationships/slide" Target="slides/slide17.xml"/><Relationship Id="rId44" Type="http://schemas.openxmlformats.org/officeDocument/2006/relationships/font" Target="fonts/Raleway-boldItalic.fntdata"/><Relationship Id="rId21" Type="http://schemas.openxmlformats.org/officeDocument/2006/relationships/slide" Target="slides/slide16.xml"/><Relationship Id="rId43" Type="http://schemas.openxmlformats.org/officeDocument/2006/relationships/font" Target="fonts/Raleway-italic.fntdata"/><Relationship Id="rId24" Type="http://schemas.openxmlformats.org/officeDocument/2006/relationships/slide" Target="slides/slide19.xml"/><Relationship Id="rId46" Type="http://schemas.openxmlformats.org/officeDocument/2006/relationships/font" Target="fonts/Lato-bold.fntdata"/><Relationship Id="rId23" Type="http://schemas.openxmlformats.org/officeDocument/2006/relationships/slide" Target="slides/slide18.xml"/><Relationship Id="rId45"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Lato-boldItalic.fntdata"/><Relationship Id="rId25" Type="http://schemas.openxmlformats.org/officeDocument/2006/relationships/slide" Target="slides/slide20.xml"/><Relationship Id="rId47" Type="http://schemas.openxmlformats.org/officeDocument/2006/relationships/font" Target="fonts/La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047989dc4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047989dc4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047989dc4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047989dc4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047989dc4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047989dc4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047989dc4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047989dc4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047989dc4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047989dc4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047989dc4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047989dc4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047989dc4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047989dc4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047989dc4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047989dc4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047989dc4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047989dc4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047989dc4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047989dc4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047989dc4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047989dc4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047989dc4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047989dc4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047989dc4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047989dc4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047989dc4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d047989dc4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047989dc4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047989dc4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047989dc4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047989dc4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047989dc4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047989dc4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047989dc4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047989dc4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047989dc4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047989dc4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047989dc4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047989dc4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047989dc4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047989dc4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047989dc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047989dc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047989dc4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047989dc4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047989dc4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d047989dc4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047989dc4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d047989dc4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047989dc4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d047989dc4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d047989dc4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d047989dc4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d047989dc4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d047989dc4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047989dc4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047989dc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047989dc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047989dc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047989dc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047989dc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047989dc4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047989dc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047989dc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047989dc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047989dc4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047989dc4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arxiv.org/abs/1906.06504" TargetMode="External"/><Relationship Id="rId4" Type="http://schemas.openxmlformats.org/officeDocument/2006/relationships/image" Target="../media/image5.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20.png"/><Relationship Id="rId5"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hyperlink" Target="https://www.google.com/url?sa=t&amp;rct=j&amp;q=&amp;esrc=s&amp;source=web&amp;cd=&amp;ved=2ahUKEwj1-6XcmpLwAhWac30KHU6eBv4QFjAAegQIBBAD&amp;url=https%3A%2F%2Fwiki.rice.edu%2Fconfluence%2Fdownload%2Fattachments%2F4435861%2Fcomp322-s12-lec28-slides-JMC.pdf%3Fversion%3D1%26modificationDate%3D1333163955158&amp;usg=AOvVaw2UofbWul5OzQUXUMu97TY6"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globalsoftwaresupport.com/parallel-merge-sort/" TargetMode="External"/><Relationship Id="rId4" Type="http://schemas.openxmlformats.org/officeDocument/2006/relationships/image" Target="../media/image21.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2.hawaii.edu/~nodari/teaching/f16/notes/notes10.pdf" TargetMode="Externa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34.png"/><Relationship Id="rId5"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3.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46950" y="1082375"/>
            <a:ext cx="9050100" cy="80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Accelerating Concurrent Heap on GPUs</a:t>
            </a:r>
            <a:endParaRPr sz="3600"/>
          </a:p>
        </p:txBody>
      </p:sp>
      <p:sp>
        <p:nvSpPr>
          <p:cNvPr id="87" name="Google Shape;87;p13"/>
          <p:cNvSpPr txBox="1"/>
          <p:nvPr>
            <p:ph idx="1" type="subTitle"/>
          </p:nvPr>
        </p:nvSpPr>
        <p:spPr>
          <a:xfrm>
            <a:off x="93900" y="4760325"/>
            <a:ext cx="9050100" cy="324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SzPct val="83695"/>
              <a:buNone/>
            </a:pPr>
            <a:r>
              <a:rPr lang="en" sz="920"/>
              <a:t>Yan-Hao Chen, Fei Hua, C. Huang, Jeremy Bierema, Chi Zhang, and E. Z. Zhang. 2019. Accelerating Concurrent Heap on GPUs. ArXivabs/1906.06504 (2019). </a:t>
            </a:r>
            <a:r>
              <a:rPr lang="en" sz="920" u="sng">
                <a:solidFill>
                  <a:schemeClr val="hlink"/>
                </a:solidFill>
                <a:hlinkClick r:id="rId3"/>
              </a:rPr>
              <a:t>https://arxiv.org/abs/1906.06504</a:t>
            </a:r>
            <a:endParaRPr sz="920"/>
          </a:p>
        </p:txBody>
      </p:sp>
      <p:sp>
        <p:nvSpPr>
          <p:cNvPr id="88" name="Google Shape;88;p13"/>
          <p:cNvSpPr txBox="1"/>
          <p:nvPr/>
        </p:nvSpPr>
        <p:spPr>
          <a:xfrm>
            <a:off x="7102350" y="3836925"/>
            <a:ext cx="1994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600">
              <a:latin typeface="Lato"/>
              <a:ea typeface="Lato"/>
              <a:cs typeface="Lato"/>
              <a:sym typeface="Lato"/>
            </a:endParaRPr>
          </a:p>
        </p:txBody>
      </p:sp>
      <p:pic>
        <p:nvPicPr>
          <p:cNvPr id="89" name="Google Shape;89;p13"/>
          <p:cNvPicPr preferRelativeResize="0"/>
          <p:nvPr/>
        </p:nvPicPr>
        <p:blipFill rotWithShape="1">
          <a:blip r:embed="rId4">
            <a:alphaModFix/>
          </a:blip>
          <a:srcRect b="13440" l="6655" r="5885" t="5298"/>
          <a:stretch/>
        </p:blipFill>
        <p:spPr>
          <a:xfrm>
            <a:off x="269250" y="1980750"/>
            <a:ext cx="3705331" cy="2682512"/>
          </a:xfrm>
          <a:prstGeom prst="rect">
            <a:avLst/>
          </a:prstGeom>
          <a:noFill/>
          <a:ln>
            <a:noFill/>
          </a:ln>
        </p:spPr>
      </p:pic>
      <p:sp>
        <p:nvSpPr>
          <p:cNvPr id="90" name="Google Shape;90;p13"/>
          <p:cNvSpPr/>
          <p:nvPr/>
        </p:nvSpPr>
        <p:spPr>
          <a:xfrm>
            <a:off x="6206725" y="2922125"/>
            <a:ext cx="2537100" cy="1838100"/>
          </a:xfrm>
          <a:prstGeom prst="wave">
            <a:avLst>
              <a:gd fmla="val 12500"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Lato"/>
                <a:ea typeface="Lato"/>
                <a:cs typeface="Lato"/>
                <a:sym typeface="Lato"/>
              </a:rPr>
              <a:t>Shubham Mittal</a:t>
            </a:r>
            <a:endParaRPr b="1" sz="1600">
              <a:latin typeface="Lato"/>
              <a:ea typeface="Lato"/>
              <a:cs typeface="Lato"/>
              <a:sym typeface="Lato"/>
            </a:endParaRPr>
          </a:p>
          <a:p>
            <a:pPr indent="0" lvl="0" marL="0" rtl="0" algn="ctr">
              <a:spcBef>
                <a:spcPts val="0"/>
              </a:spcBef>
              <a:spcAft>
                <a:spcPts val="0"/>
              </a:spcAft>
              <a:buNone/>
            </a:pPr>
            <a:r>
              <a:rPr b="1" lang="en" sz="1600">
                <a:latin typeface="Lato"/>
                <a:ea typeface="Lato"/>
                <a:cs typeface="Lato"/>
                <a:sym typeface="Lato"/>
              </a:rPr>
              <a:t>2018101</a:t>
            </a:r>
            <a:endParaRPr b="1" sz="1600">
              <a:latin typeface="Lato"/>
              <a:ea typeface="Lato"/>
              <a:cs typeface="Lato"/>
              <a:sym typeface="Lato"/>
            </a:endParaRPr>
          </a:p>
          <a:p>
            <a:pPr indent="0" lvl="0" marL="0" rtl="0" algn="ctr">
              <a:spcBef>
                <a:spcPts val="0"/>
              </a:spcBef>
              <a:spcAft>
                <a:spcPts val="0"/>
              </a:spcAft>
              <a:buNone/>
            </a:pPr>
            <a:r>
              <a:rPr b="1" lang="en" sz="1600">
                <a:latin typeface="Lato"/>
                <a:ea typeface="Lato"/>
                <a:cs typeface="Lato"/>
                <a:sym typeface="Lato"/>
              </a:rPr>
              <a:t>Team-15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Deletion</a:t>
            </a:r>
            <a:endParaRPr/>
          </a:p>
        </p:txBody>
      </p:sp>
      <p:pic>
        <p:nvPicPr>
          <p:cNvPr id="150" name="Google Shape;150;p22"/>
          <p:cNvPicPr preferRelativeResize="0"/>
          <p:nvPr/>
        </p:nvPicPr>
        <p:blipFill>
          <a:blip r:embed="rId3">
            <a:alphaModFix/>
          </a:blip>
          <a:stretch>
            <a:fillRect/>
          </a:stretch>
        </p:blipFill>
        <p:spPr>
          <a:xfrm>
            <a:off x="1373400" y="1853850"/>
            <a:ext cx="6400800" cy="274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Deletion</a:t>
            </a:r>
            <a:endParaRPr/>
          </a:p>
        </p:txBody>
      </p:sp>
      <p:pic>
        <p:nvPicPr>
          <p:cNvPr id="156" name="Google Shape;156;p23"/>
          <p:cNvPicPr preferRelativeResize="0"/>
          <p:nvPr/>
        </p:nvPicPr>
        <p:blipFill>
          <a:blip r:embed="rId3">
            <a:alphaModFix/>
          </a:blip>
          <a:stretch>
            <a:fillRect/>
          </a:stretch>
        </p:blipFill>
        <p:spPr>
          <a:xfrm>
            <a:off x="1371600" y="1853850"/>
            <a:ext cx="6400801" cy="274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Deletion</a:t>
            </a:r>
            <a:endParaRPr/>
          </a:p>
        </p:txBody>
      </p:sp>
      <p:pic>
        <p:nvPicPr>
          <p:cNvPr id="162" name="Google Shape;162;p24"/>
          <p:cNvPicPr preferRelativeResize="0"/>
          <p:nvPr/>
        </p:nvPicPr>
        <p:blipFill>
          <a:blip r:embed="rId3">
            <a:alphaModFix/>
          </a:blip>
          <a:stretch>
            <a:fillRect/>
          </a:stretch>
        </p:blipFill>
        <p:spPr>
          <a:xfrm>
            <a:off x="1371600" y="1853850"/>
            <a:ext cx="6400799" cy="274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Deletion</a:t>
            </a:r>
            <a:endParaRPr/>
          </a:p>
        </p:txBody>
      </p:sp>
      <p:pic>
        <p:nvPicPr>
          <p:cNvPr id="168" name="Google Shape;168;p25"/>
          <p:cNvPicPr preferRelativeResize="0"/>
          <p:nvPr/>
        </p:nvPicPr>
        <p:blipFill>
          <a:blip r:embed="rId3">
            <a:alphaModFix/>
          </a:blip>
          <a:stretch>
            <a:fillRect/>
          </a:stretch>
        </p:blipFill>
        <p:spPr>
          <a:xfrm>
            <a:off x="1371600" y="1856232"/>
            <a:ext cx="6400801" cy="2743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Deletion</a:t>
            </a:r>
            <a:endParaRPr/>
          </a:p>
        </p:txBody>
      </p:sp>
      <p:pic>
        <p:nvPicPr>
          <p:cNvPr id="174" name="Google Shape;174;p26"/>
          <p:cNvPicPr preferRelativeResize="0"/>
          <p:nvPr/>
        </p:nvPicPr>
        <p:blipFill>
          <a:blip r:embed="rId3">
            <a:alphaModFix/>
          </a:blip>
          <a:stretch>
            <a:fillRect/>
          </a:stretch>
        </p:blipFill>
        <p:spPr>
          <a:xfrm>
            <a:off x="1371600" y="1853850"/>
            <a:ext cx="6400799" cy="2740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Deletion</a:t>
            </a:r>
            <a:endParaRPr/>
          </a:p>
        </p:txBody>
      </p:sp>
      <p:pic>
        <p:nvPicPr>
          <p:cNvPr id="180" name="Google Shape;180;p27"/>
          <p:cNvPicPr preferRelativeResize="0"/>
          <p:nvPr/>
        </p:nvPicPr>
        <p:blipFill>
          <a:blip r:embed="rId3">
            <a:alphaModFix/>
          </a:blip>
          <a:stretch>
            <a:fillRect/>
          </a:stretch>
        </p:blipFill>
        <p:spPr>
          <a:xfrm>
            <a:off x="1371600" y="1856232"/>
            <a:ext cx="6400800" cy="2743200"/>
          </a:xfrm>
          <a:prstGeom prst="rect">
            <a:avLst/>
          </a:prstGeom>
          <a:noFill/>
          <a:ln>
            <a:noFill/>
          </a:ln>
        </p:spPr>
      </p:pic>
      <p:sp>
        <p:nvSpPr>
          <p:cNvPr id="181" name="Google Shape;181;p27"/>
          <p:cNvSpPr/>
          <p:nvPr/>
        </p:nvSpPr>
        <p:spPr>
          <a:xfrm>
            <a:off x="4765500" y="945850"/>
            <a:ext cx="1613700" cy="604200"/>
          </a:xfrm>
          <a:prstGeom prst="cloudCallout">
            <a:avLst>
              <a:gd fmla="val -66578" name="adj1"/>
              <a:gd fmla="val 7569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O(log 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727650" y="1528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t>But, i</a:t>
            </a:r>
            <a:r>
              <a:rPr lang="en" sz="2540"/>
              <a:t>s this approach scalable over GPU?</a:t>
            </a:r>
            <a:endParaRPr sz="2540"/>
          </a:p>
        </p:txBody>
      </p:sp>
      <p:sp>
        <p:nvSpPr>
          <p:cNvPr id="187" name="Google Shape;187;p28"/>
          <p:cNvSpPr txBox="1"/>
          <p:nvPr/>
        </p:nvSpPr>
        <p:spPr>
          <a:xfrm>
            <a:off x="811100" y="2595125"/>
            <a:ext cx="51795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Control Divergence</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Memory coalescing</a:t>
            </a:r>
            <a:endParaRPr sz="1600">
              <a:latin typeface="Lato"/>
              <a:ea typeface="Lato"/>
              <a:cs typeface="Lato"/>
              <a:sym typeface="Lato"/>
            </a:endParaRPr>
          </a:p>
        </p:txBody>
      </p:sp>
      <p:sp>
        <p:nvSpPr>
          <p:cNvPr id="188" name="Google Shape;188;p28"/>
          <p:cNvSpPr/>
          <p:nvPr/>
        </p:nvSpPr>
        <p:spPr>
          <a:xfrm>
            <a:off x="7403875" y="434200"/>
            <a:ext cx="1670100" cy="1179600"/>
          </a:xfrm>
          <a:prstGeom prst="cloudCallout">
            <a:avLst>
              <a:gd fmla="val -73810" name="adj1"/>
              <a:gd fmla="val 6415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0000FF"/>
                </a:solidFill>
                <a:latin typeface="Lato"/>
                <a:ea typeface="Lato"/>
                <a:cs typeface="Lato"/>
                <a:sym typeface="Lato"/>
              </a:rPr>
              <a:t>No.</a:t>
            </a:r>
            <a:endParaRPr>
              <a:solidFill>
                <a:srgbClr val="00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1000"/>
                                        <p:tgtEl>
                                          <p:spTgt spid="188"/>
                                        </p:tgtEl>
                                        <p:attrNameLst>
                                          <p:attrName>ppt_w</p:attrName>
                                        </p:attrNameLst>
                                      </p:cBhvr>
                                      <p:tavLst>
                                        <p:tav fmla="" tm="0">
                                          <p:val>
                                            <p:strVal val="0"/>
                                          </p:val>
                                        </p:tav>
                                        <p:tav fmla="" tm="100000">
                                          <p:val>
                                            <p:strVal val="#ppt_w"/>
                                          </p:val>
                                        </p:tav>
                                      </p:tavLst>
                                    </p:anim>
                                    <p:anim calcmode="lin" valueType="num">
                                      <p:cBhvr additive="base">
                                        <p:cTn dur="1000"/>
                                        <p:tgtEl>
                                          <p:spTgt spid="18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anim calcmode="lin" valueType="num">
                                      <p:cBhvr additive="base">
                                        <p:cTn dur="500"/>
                                        <p:tgtEl>
                                          <p:spTgt spid="187">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187">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anim calcmode="lin" valueType="num">
                                      <p:cBhvr additive="base">
                                        <p:cTn dur="500"/>
                                        <p:tgtEl>
                                          <p:spTgt spid="187">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187">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idx="1" type="body"/>
          </p:nvPr>
        </p:nvSpPr>
        <p:spPr>
          <a:xfrm>
            <a:off x="729450" y="2078875"/>
            <a:ext cx="7688700" cy="1162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800">
                <a:solidFill>
                  <a:schemeClr val="dk2"/>
                </a:solidFill>
              </a:rPr>
              <a:t>Let’s try to make some changes in our “conventional” heap so that we can achieve </a:t>
            </a:r>
            <a:r>
              <a:rPr b="1" lang="en" sz="1800">
                <a:solidFill>
                  <a:schemeClr val="dk2"/>
                </a:solidFill>
              </a:rPr>
              <a:t>minimum</a:t>
            </a:r>
            <a:r>
              <a:rPr lang="en" sz="1800">
                <a:solidFill>
                  <a:schemeClr val="dk2"/>
                </a:solidFill>
              </a:rPr>
              <a:t> control divergence and </a:t>
            </a:r>
            <a:r>
              <a:rPr b="1" lang="en" sz="1800">
                <a:solidFill>
                  <a:schemeClr val="dk2"/>
                </a:solidFill>
              </a:rPr>
              <a:t>maximum</a:t>
            </a:r>
            <a:r>
              <a:rPr lang="en" sz="1800">
                <a:solidFill>
                  <a:schemeClr val="dk2"/>
                </a:solidFill>
              </a:rPr>
              <a:t> memory coalescing.</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727650" y="1245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Generalised heap</a:t>
            </a:r>
            <a:endParaRPr/>
          </a:p>
        </p:txBody>
      </p:sp>
      <p:pic>
        <p:nvPicPr>
          <p:cNvPr id="199" name="Google Shape;199;p30"/>
          <p:cNvPicPr preferRelativeResize="0"/>
          <p:nvPr/>
        </p:nvPicPr>
        <p:blipFill rotWithShape="1">
          <a:blip r:embed="rId3">
            <a:alphaModFix/>
          </a:blip>
          <a:srcRect b="0" l="6481" r="14184" t="0"/>
          <a:stretch/>
        </p:blipFill>
        <p:spPr>
          <a:xfrm>
            <a:off x="2468375" y="2907550"/>
            <a:ext cx="3449899" cy="2282600"/>
          </a:xfrm>
          <a:prstGeom prst="rect">
            <a:avLst/>
          </a:prstGeom>
          <a:noFill/>
          <a:ln>
            <a:noFill/>
          </a:ln>
        </p:spPr>
      </p:pic>
      <p:sp>
        <p:nvSpPr>
          <p:cNvPr id="200" name="Google Shape;200;p30"/>
          <p:cNvSpPr txBox="1"/>
          <p:nvPr/>
        </p:nvSpPr>
        <p:spPr>
          <a:xfrm>
            <a:off x="727650" y="1820813"/>
            <a:ext cx="8290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Each node has more than one values in it.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Properties: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Each batch should be </a:t>
            </a:r>
            <a:r>
              <a:rPr b="1" lang="en">
                <a:latin typeface="Lato"/>
                <a:ea typeface="Lato"/>
                <a:cs typeface="Lato"/>
                <a:sym typeface="Lato"/>
              </a:rPr>
              <a:t>sorted</a:t>
            </a:r>
            <a:r>
              <a:rPr lang="en">
                <a:latin typeface="Lato"/>
                <a:ea typeface="Lato"/>
                <a:cs typeface="Lato"/>
                <a:sym typeface="Lato"/>
              </a:rPr>
              <a:t> within itself.</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Smallest key in any batch </a:t>
            </a:r>
            <a:r>
              <a:rPr b="1" lang="en">
                <a:latin typeface="Lato"/>
                <a:ea typeface="Lato"/>
                <a:cs typeface="Lato"/>
                <a:sym typeface="Lato"/>
              </a:rPr>
              <a:t>≥</a:t>
            </a:r>
            <a:r>
              <a:rPr lang="en">
                <a:latin typeface="Lato"/>
                <a:ea typeface="Lato"/>
                <a:cs typeface="Lato"/>
                <a:sym typeface="Lato"/>
              </a:rPr>
              <a:t> largest key in its parent batch except root node since it has no parent.</a:t>
            </a:r>
            <a:endParaRPr>
              <a:latin typeface="Lato"/>
              <a:ea typeface="Lato"/>
              <a:cs typeface="Lato"/>
              <a:sym typeface="Lato"/>
            </a:endParaRPr>
          </a:p>
        </p:txBody>
      </p:sp>
      <p:sp>
        <p:nvSpPr>
          <p:cNvPr id="201" name="Google Shape;201;p30"/>
          <p:cNvSpPr/>
          <p:nvPr/>
        </p:nvSpPr>
        <p:spPr>
          <a:xfrm>
            <a:off x="4920850" y="2765850"/>
            <a:ext cx="2079900" cy="702600"/>
          </a:xfrm>
          <a:prstGeom prst="cloudCallout">
            <a:avLst>
              <a:gd fmla="val -40042" name="adj1"/>
              <a:gd fmla="val 6596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 batch, with batch size = 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a:t>
            </a:r>
            <a:endParaRPr/>
          </a:p>
        </p:txBody>
      </p:sp>
      <p:sp>
        <p:nvSpPr>
          <p:cNvPr id="207" name="Google Shape;207;p31"/>
          <p:cNvSpPr txBox="1"/>
          <p:nvPr/>
        </p:nvSpPr>
        <p:spPr>
          <a:xfrm>
            <a:off x="729450" y="1940550"/>
            <a:ext cx="82362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Let’s we have to insert </a:t>
            </a:r>
            <a:r>
              <a:rPr b="1" i="1" lang="en">
                <a:latin typeface="Lato"/>
                <a:ea typeface="Lato"/>
                <a:cs typeface="Lato"/>
                <a:sym typeface="Lato"/>
              </a:rPr>
              <a:t>insertKeys</a:t>
            </a:r>
            <a:r>
              <a:rPr lang="en">
                <a:latin typeface="Lato"/>
                <a:ea typeface="Lato"/>
                <a:cs typeface="Lato"/>
                <a:sym typeface="Lato"/>
              </a:rPr>
              <a:t> in our heap.</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F</a:t>
            </a:r>
            <a:r>
              <a:rPr lang="en">
                <a:latin typeface="Lato"/>
                <a:ea typeface="Lato"/>
                <a:cs typeface="Lato"/>
                <a:sym typeface="Lato"/>
              </a:rPr>
              <a:t>irst sort </a:t>
            </a:r>
            <a:r>
              <a:rPr b="1" i="1" lang="en">
                <a:latin typeface="Lato"/>
                <a:ea typeface="Lato"/>
                <a:cs typeface="Lato"/>
                <a:sym typeface="Lato"/>
              </a:rPr>
              <a:t>insertKeys</a:t>
            </a:r>
            <a:r>
              <a:rPr lang="en">
                <a:latin typeface="Lato"/>
                <a:ea typeface="Lato"/>
                <a:cs typeface="Lato"/>
                <a:sym typeface="Lato"/>
              </a:rPr>
              <a:t> using </a:t>
            </a:r>
            <a:r>
              <a:rPr b="1" lang="en">
                <a:latin typeface="Lato"/>
                <a:ea typeface="Lato"/>
                <a:cs typeface="Lato"/>
                <a:sym typeface="Lato"/>
              </a:rPr>
              <a:t>Bitonic Sort</a:t>
            </a:r>
            <a:endParaRPr b="1">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Propagate from the root node to the target node while merging with the nodes present in path from root to target using </a:t>
            </a:r>
            <a:r>
              <a:rPr b="1" lang="en">
                <a:latin typeface="Lato"/>
                <a:ea typeface="Lato"/>
                <a:cs typeface="Lato"/>
                <a:sym typeface="Lato"/>
              </a:rPr>
              <a:t>MergeAndSort </a:t>
            </a:r>
            <a:r>
              <a:rPr lang="en">
                <a:latin typeface="Lato"/>
                <a:ea typeface="Lato"/>
                <a:cs typeface="Lato"/>
                <a:sym typeface="Lato"/>
              </a:rPr>
              <a:t>such that it always satisfies the root properties.</a:t>
            </a:r>
            <a:endParaRPr>
              <a:latin typeface="Lato"/>
              <a:ea typeface="Lato"/>
              <a:cs typeface="Lato"/>
              <a:sym typeface="Lato"/>
            </a:endParaRPr>
          </a:p>
        </p:txBody>
      </p:sp>
      <p:pic>
        <p:nvPicPr>
          <p:cNvPr id="208" name="Google Shape;208;p31"/>
          <p:cNvPicPr preferRelativeResize="0"/>
          <p:nvPr/>
        </p:nvPicPr>
        <p:blipFill>
          <a:blip r:embed="rId3">
            <a:alphaModFix/>
          </a:blip>
          <a:stretch>
            <a:fillRect/>
          </a:stretch>
        </p:blipFill>
        <p:spPr>
          <a:xfrm>
            <a:off x="135150" y="3467248"/>
            <a:ext cx="2586675" cy="1327600"/>
          </a:xfrm>
          <a:prstGeom prst="rect">
            <a:avLst/>
          </a:prstGeom>
          <a:noFill/>
          <a:ln>
            <a:noFill/>
          </a:ln>
        </p:spPr>
      </p:pic>
      <p:pic>
        <p:nvPicPr>
          <p:cNvPr id="209" name="Google Shape;209;p31"/>
          <p:cNvPicPr preferRelativeResize="0"/>
          <p:nvPr/>
        </p:nvPicPr>
        <p:blipFill>
          <a:blip r:embed="rId4">
            <a:alphaModFix/>
          </a:blip>
          <a:stretch>
            <a:fillRect/>
          </a:stretch>
        </p:blipFill>
        <p:spPr>
          <a:xfrm>
            <a:off x="2822757" y="3430500"/>
            <a:ext cx="2949418" cy="1327600"/>
          </a:xfrm>
          <a:prstGeom prst="rect">
            <a:avLst/>
          </a:prstGeom>
          <a:noFill/>
          <a:ln>
            <a:noFill/>
          </a:ln>
        </p:spPr>
      </p:pic>
      <p:pic>
        <p:nvPicPr>
          <p:cNvPr id="210" name="Google Shape;210;p31"/>
          <p:cNvPicPr preferRelativeResize="0"/>
          <p:nvPr/>
        </p:nvPicPr>
        <p:blipFill rotWithShape="1">
          <a:blip r:embed="rId5">
            <a:alphaModFix/>
          </a:blip>
          <a:srcRect b="0" l="2448" r="0" t="0"/>
          <a:stretch/>
        </p:blipFill>
        <p:spPr>
          <a:xfrm>
            <a:off x="6301650" y="3360837"/>
            <a:ext cx="2664050" cy="1466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ctrTitle"/>
          </p:nvPr>
        </p:nvSpPr>
        <p:spPr>
          <a:xfrm>
            <a:off x="741975" y="1118400"/>
            <a:ext cx="3056700" cy="92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Milestones</a:t>
            </a:r>
            <a:endParaRPr/>
          </a:p>
        </p:txBody>
      </p:sp>
      <p:sp>
        <p:nvSpPr>
          <p:cNvPr id="96" name="Google Shape;96;p14"/>
          <p:cNvSpPr/>
          <p:nvPr/>
        </p:nvSpPr>
        <p:spPr>
          <a:xfrm>
            <a:off x="800475" y="1704900"/>
            <a:ext cx="8090100" cy="34386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u="sng">
                <a:solidFill>
                  <a:srgbClr val="0000FF"/>
                </a:solidFill>
                <a:latin typeface="Lato"/>
                <a:ea typeface="Lato"/>
                <a:cs typeface="Lato"/>
                <a:sym typeface="Lato"/>
              </a:rPr>
              <a:t>Mid-Evaluation</a:t>
            </a:r>
            <a:endParaRPr b="1" sz="1800" u="sng">
              <a:solidFill>
                <a:srgbClr val="0000FF"/>
              </a:solidFill>
              <a:latin typeface="Lato"/>
              <a:ea typeface="Lato"/>
              <a:cs typeface="Lato"/>
              <a:sym typeface="Lato"/>
            </a:endParaRPr>
          </a:p>
          <a:p>
            <a:pPr indent="-317500" lvl="0" marL="457200" rtl="0" algn="l">
              <a:spcBef>
                <a:spcPts val="0"/>
              </a:spcBef>
              <a:spcAft>
                <a:spcPts val="0"/>
              </a:spcAft>
              <a:buClr>
                <a:srgbClr val="000000"/>
              </a:buClr>
              <a:buSzPts val="1400"/>
              <a:buFont typeface="Lato"/>
              <a:buChar char="●"/>
            </a:pPr>
            <a:r>
              <a:rPr lang="en">
                <a:latin typeface="Lato"/>
                <a:ea typeface="Lato"/>
                <a:cs typeface="Lato"/>
                <a:sym typeface="Lato"/>
              </a:rPr>
              <a:t>Implement Sequential Heap on CPU + Design and Analyse Concurrent Heap Algorithm for GPU in terms of Code implementation</a:t>
            </a:r>
            <a:endParaRPr>
              <a:latin typeface="Lato"/>
              <a:ea typeface="Lato"/>
              <a:cs typeface="Lato"/>
              <a:sym typeface="Lato"/>
            </a:endParaRPr>
          </a:p>
          <a:p>
            <a:pPr indent="-317500" lvl="0" marL="457200" rtl="0" algn="l">
              <a:spcBef>
                <a:spcPts val="0"/>
              </a:spcBef>
              <a:spcAft>
                <a:spcPts val="0"/>
              </a:spcAft>
              <a:buClr>
                <a:srgbClr val="000000"/>
              </a:buClr>
              <a:buSzPts val="1400"/>
              <a:buFont typeface="Lato"/>
              <a:buChar char="●"/>
            </a:pPr>
            <a:r>
              <a:rPr lang="en">
                <a:latin typeface="Lato"/>
                <a:ea typeface="Lato"/>
                <a:cs typeface="Lato"/>
                <a:sym typeface="Lato"/>
              </a:rPr>
              <a:t>Implement Concurrent Insert-Key Operation on GPU</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ctr">
              <a:spcBef>
                <a:spcPts val="0"/>
              </a:spcBef>
              <a:spcAft>
                <a:spcPts val="0"/>
              </a:spcAft>
              <a:buNone/>
            </a:pPr>
            <a:r>
              <a:rPr b="1" lang="en" sz="1800" u="sng">
                <a:solidFill>
                  <a:srgbClr val="0000FF"/>
                </a:solidFill>
                <a:latin typeface="Lato"/>
                <a:ea typeface="Lato"/>
                <a:cs typeface="Lato"/>
                <a:sym typeface="Lato"/>
              </a:rPr>
              <a:t>Final-Evaluation</a:t>
            </a:r>
            <a:endParaRPr b="1" sz="1800" u="sng">
              <a:solidFill>
                <a:srgbClr val="0000FF"/>
              </a:solidFill>
              <a:latin typeface="Lato"/>
              <a:ea typeface="Lato"/>
              <a:cs typeface="Lato"/>
              <a:sym typeface="Lato"/>
            </a:endParaRPr>
          </a:p>
          <a:p>
            <a:pPr indent="-317500" lvl="0" marL="457200" rtl="0" algn="l">
              <a:spcBef>
                <a:spcPts val="0"/>
              </a:spcBef>
              <a:spcAft>
                <a:spcPts val="0"/>
              </a:spcAft>
              <a:buClr>
                <a:srgbClr val="000000"/>
              </a:buClr>
              <a:buSzPts val="1400"/>
              <a:buFont typeface="Lato"/>
              <a:buChar char="●"/>
            </a:pPr>
            <a:r>
              <a:rPr lang="en">
                <a:latin typeface="Lato"/>
                <a:ea typeface="Lato"/>
                <a:cs typeface="Lato"/>
                <a:sym typeface="Lato"/>
              </a:rPr>
              <a:t>Implement Concurrent Delete-Key Operation on GPU</a:t>
            </a:r>
            <a:endParaRPr>
              <a:latin typeface="Lato"/>
              <a:ea typeface="Lato"/>
              <a:cs typeface="Lato"/>
              <a:sym typeface="Lato"/>
            </a:endParaRPr>
          </a:p>
          <a:p>
            <a:pPr indent="-317500" lvl="0" marL="457200" rtl="0" algn="l">
              <a:spcBef>
                <a:spcPts val="0"/>
              </a:spcBef>
              <a:spcAft>
                <a:spcPts val="0"/>
              </a:spcAft>
              <a:buClr>
                <a:srgbClr val="000000"/>
              </a:buClr>
              <a:buSzPts val="1400"/>
              <a:buFont typeface="Lato"/>
              <a:buChar char="●"/>
            </a:pPr>
            <a:r>
              <a:rPr lang="en">
                <a:latin typeface="Lato"/>
                <a:ea typeface="Lato"/>
                <a:cs typeface="Lato"/>
                <a:sym typeface="Lato"/>
              </a:rPr>
              <a:t>Perform Fine Tuning and Optimisations, Stress Test, Performance Evaluation and Measurements</a:t>
            </a:r>
            <a:endParaRPr sz="1100"/>
          </a:p>
        </p:txBody>
      </p:sp>
      <p:pic>
        <p:nvPicPr>
          <p:cNvPr id="97" name="Google Shape;97;p14"/>
          <p:cNvPicPr preferRelativeResize="0"/>
          <p:nvPr/>
        </p:nvPicPr>
        <p:blipFill>
          <a:blip r:embed="rId3">
            <a:alphaModFix/>
          </a:blip>
          <a:stretch>
            <a:fillRect/>
          </a:stretch>
        </p:blipFill>
        <p:spPr>
          <a:xfrm>
            <a:off x="800475" y="2571750"/>
            <a:ext cx="502723" cy="428052"/>
          </a:xfrm>
          <a:prstGeom prst="rect">
            <a:avLst/>
          </a:prstGeom>
          <a:noFill/>
          <a:ln>
            <a:noFill/>
          </a:ln>
        </p:spPr>
      </p:pic>
      <p:pic>
        <p:nvPicPr>
          <p:cNvPr id="98" name="Google Shape;98;p14"/>
          <p:cNvPicPr preferRelativeResize="0"/>
          <p:nvPr/>
        </p:nvPicPr>
        <p:blipFill>
          <a:blip r:embed="rId3">
            <a:alphaModFix/>
          </a:blip>
          <a:stretch>
            <a:fillRect/>
          </a:stretch>
        </p:blipFill>
        <p:spPr>
          <a:xfrm>
            <a:off x="800475" y="2999800"/>
            <a:ext cx="502723" cy="428052"/>
          </a:xfrm>
          <a:prstGeom prst="rect">
            <a:avLst/>
          </a:prstGeom>
          <a:noFill/>
          <a:ln>
            <a:noFill/>
          </a:ln>
        </p:spPr>
      </p:pic>
      <p:pic>
        <p:nvPicPr>
          <p:cNvPr id="99" name="Google Shape;99;p14"/>
          <p:cNvPicPr preferRelativeResize="0"/>
          <p:nvPr/>
        </p:nvPicPr>
        <p:blipFill>
          <a:blip r:embed="rId3">
            <a:alphaModFix/>
          </a:blip>
          <a:stretch>
            <a:fillRect/>
          </a:stretch>
        </p:blipFill>
        <p:spPr>
          <a:xfrm>
            <a:off x="800475" y="3805575"/>
            <a:ext cx="502723" cy="428052"/>
          </a:xfrm>
          <a:prstGeom prst="rect">
            <a:avLst/>
          </a:prstGeom>
          <a:noFill/>
          <a:ln>
            <a:noFill/>
          </a:ln>
        </p:spPr>
      </p:pic>
      <p:pic>
        <p:nvPicPr>
          <p:cNvPr id="100" name="Google Shape;100;p14"/>
          <p:cNvPicPr preferRelativeResize="0"/>
          <p:nvPr/>
        </p:nvPicPr>
        <p:blipFill>
          <a:blip r:embed="rId3">
            <a:alphaModFix/>
          </a:blip>
          <a:stretch>
            <a:fillRect/>
          </a:stretch>
        </p:blipFill>
        <p:spPr>
          <a:xfrm>
            <a:off x="800475" y="4139700"/>
            <a:ext cx="502723" cy="4280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Effect filter="fade" transition="in">
                                      <p:cBhvr>
                                        <p:cTn dur="1000"/>
                                        <p:tgtEl>
                                          <p:spTgt spid="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animEffect filter="fade" transition="in">
                                      <p:cBhvr>
                                        <p:cTn dur="1000"/>
                                        <p:tgtEl>
                                          <p:spTgt spid="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animEffect filter="fade" transition="in">
                                      <p:cBhvr>
                                        <p:cTn dur="1000"/>
                                        <p:tgtEl>
                                          <p:spTgt spid="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animEffect filter="fade" transition="in">
                                      <p:cBhvr>
                                        <p:cTn dur="1000"/>
                                        <p:tgtEl>
                                          <p:spTgt spid="9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4" st="4"/>
                                            </p:txEl>
                                          </p:spTgt>
                                        </p:tgtEl>
                                        <p:attrNameLst>
                                          <p:attrName>style.visibility</p:attrName>
                                        </p:attrNameLst>
                                      </p:cBhvr>
                                      <p:to>
                                        <p:strVal val="visible"/>
                                      </p:to>
                                    </p:set>
                                    <p:animEffect filter="fade" transition="in">
                                      <p:cBhvr>
                                        <p:cTn dur="1000"/>
                                        <p:tgtEl>
                                          <p:spTgt spid="9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5" st="5"/>
                                            </p:txEl>
                                          </p:spTgt>
                                        </p:tgtEl>
                                        <p:attrNameLst>
                                          <p:attrName>style.visibility</p:attrName>
                                        </p:attrNameLst>
                                      </p:cBhvr>
                                      <p:to>
                                        <p:strVal val="visible"/>
                                      </p:to>
                                    </p:set>
                                    <p:animEffect filter="fade" transition="in">
                                      <p:cBhvr>
                                        <p:cTn dur="1000"/>
                                        <p:tgtEl>
                                          <p:spTgt spid="9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6" st="6"/>
                                            </p:txEl>
                                          </p:spTgt>
                                        </p:tgtEl>
                                        <p:attrNameLst>
                                          <p:attrName>style.visibility</p:attrName>
                                        </p:attrNameLst>
                                      </p:cBhvr>
                                      <p:to>
                                        <p:strVal val="visible"/>
                                      </p:to>
                                    </p:set>
                                    <p:animEffect filter="fade" transition="in">
                                      <p:cBhvr>
                                        <p:cTn dur="1000"/>
                                        <p:tgtEl>
                                          <p:spTgt spid="9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Bitonic Sort</a:t>
            </a:r>
            <a:endParaRPr/>
          </a:p>
        </p:txBody>
      </p:sp>
      <p:sp>
        <p:nvSpPr>
          <p:cNvPr id="216" name="Google Shape;216;p32"/>
          <p:cNvSpPr txBox="1"/>
          <p:nvPr/>
        </p:nvSpPr>
        <p:spPr>
          <a:xfrm>
            <a:off x="729450" y="1940550"/>
            <a:ext cx="82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217" name="Google Shape;217;p32"/>
          <p:cNvPicPr preferRelativeResize="0"/>
          <p:nvPr/>
        </p:nvPicPr>
        <p:blipFill>
          <a:blip r:embed="rId3">
            <a:alphaModFix/>
          </a:blip>
          <a:stretch>
            <a:fillRect/>
          </a:stretch>
        </p:blipFill>
        <p:spPr>
          <a:xfrm>
            <a:off x="1265700" y="1940550"/>
            <a:ext cx="5671403" cy="2497950"/>
          </a:xfrm>
          <a:prstGeom prst="rect">
            <a:avLst/>
          </a:prstGeom>
          <a:noFill/>
          <a:ln>
            <a:noFill/>
          </a:ln>
        </p:spPr>
      </p:pic>
      <p:sp>
        <p:nvSpPr>
          <p:cNvPr id="218" name="Google Shape;218;p32"/>
          <p:cNvSpPr txBox="1"/>
          <p:nvPr/>
        </p:nvSpPr>
        <p:spPr>
          <a:xfrm>
            <a:off x="942400" y="4622250"/>
            <a:ext cx="497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4"/>
              </a:rPr>
              <a:t>Further Info</a:t>
            </a:r>
            <a:endParaRPr>
              <a:latin typeface="Lato"/>
              <a:ea typeface="Lato"/>
              <a:cs typeface="Lato"/>
              <a:sym typeface="Lato"/>
            </a:endParaRPr>
          </a:p>
        </p:txBody>
      </p:sp>
      <p:sp>
        <p:nvSpPr>
          <p:cNvPr id="219" name="Google Shape;219;p32"/>
          <p:cNvSpPr/>
          <p:nvPr/>
        </p:nvSpPr>
        <p:spPr>
          <a:xfrm>
            <a:off x="4765500" y="674325"/>
            <a:ext cx="2220000" cy="876000"/>
          </a:xfrm>
          <a:prstGeom prst="cloudCallout">
            <a:avLst>
              <a:gd fmla="val -66578" name="adj1"/>
              <a:gd fmla="val 7569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O(nlog</a:t>
            </a:r>
            <a:r>
              <a:rPr baseline="30000" lang="en"/>
              <a:t>2</a:t>
            </a:r>
            <a:r>
              <a:rPr lang="en"/>
              <a:t> n / 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727650" y="1109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MergeAndSort</a:t>
            </a:r>
            <a:endParaRPr/>
          </a:p>
        </p:txBody>
      </p:sp>
      <p:sp>
        <p:nvSpPr>
          <p:cNvPr id="225" name="Google Shape;225;p33"/>
          <p:cNvSpPr txBox="1"/>
          <p:nvPr/>
        </p:nvSpPr>
        <p:spPr>
          <a:xfrm>
            <a:off x="729450" y="1940550"/>
            <a:ext cx="82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26" name="Google Shape;226;p33"/>
          <p:cNvSpPr txBox="1"/>
          <p:nvPr/>
        </p:nvSpPr>
        <p:spPr>
          <a:xfrm>
            <a:off x="942400" y="4622250"/>
            <a:ext cx="2076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latin typeface="Lato"/>
                <a:ea typeface="Lato"/>
                <a:cs typeface="Lato"/>
                <a:sym typeface="Lato"/>
                <a:hlinkClick r:id="rId3"/>
              </a:rPr>
              <a:t>Animation  ref</a:t>
            </a:r>
            <a:endParaRPr sz="1100">
              <a:latin typeface="Lato"/>
              <a:ea typeface="Lato"/>
              <a:cs typeface="Lato"/>
              <a:sym typeface="Lato"/>
            </a:endParaRPr>
          </a:p>
        </p:txBody>
      </p:sp>
      <p:sp>
        <p:nvSpPr>
          <p:cNvPr id="227" name="Google Shape;227;p33"/>
          <p:cNvSpPr/>
          <p:nvPr/>
        </p:nvSpPr>
        <p:spPr>
          <a:xfrm>
            <a:off x="6435650" y="3871500"/>
            <a:ext cx="2220000" cy="876000"/>
          </a:xfrm>
          <a:prstGeom prst="cloudCallout">
            <a:avLst>
              <a:gd fmla="val -71788" name="adj1"/>
              <a:gd fmla="val -6464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O(n + m), not </a:t>
            </a:r>
            <a:r>
              <a:rPr lang="en"/>
              <a:t>parallelizable</a:t>
            </a:r>
            <a:r>
              <a:rPr lang="en"/>
              <a:t> </a:t>
            </a:r>
            <a:endParaRPr/>
          </a:p>
        </p:txBody>
      </p:sp>
      <p:pic>
        <p:nvPicPr>
          <p:cNvPr id="228" name="Google Shape;228;p33"/>
          <p:cNvPicPr preferRelativeResize="0"/>
          <p:nvPr/>
        </p:nvPicPr>
        <p:blipFill>
          <a:blip r:embed="rId4">
            <a:alphaModFix/>
          </a:blip>
          <a:stretch>
            <a:fillRect/>
          </a:stretch>
        </p:blipFill>
        <p:spPr>
          <a:xfrm>
            <a:off x="1342375" y="1638300"/>
            <a:ext cx="5715000" cy="1866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727650" y="1109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MergeAndSort</a:t>
            </a:r>
            <a:endParaRPr/>
          </a:p>
        </p:txBody>
      </p:sp>
      <p:sp>
        <p:nvSpPr>
          <p:cNvPr id="234" name="Google Shape;234;p34"/>
          <p:cNvSpPr txBox="1"/>
          <p:nvPr/>
        </p:nvSpPr>
        <p:spPr>
          <a:xfrm>
            <a:off x="729450" y="1940550"/>
            <a:ext cx="823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35" name="Google Shape;235;p34"/>
          <p:cNvSpPr txBox="1"/>
          <p:nvPr/>
        </p:nvSpPr>
        <p:spPr>
          <a:xfrm>
            <a:off x="942400" y="4622250"/>
            <a:ext cx="2076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latin typeface="Lato"/>
                <a:ea typeface="Lato"/>
                <a:cs typeface="Lato"/>
                <a:sym typeface="Lato"/>
                <a:hlinkClick r:id="rId3"/>
              </a:rPr>
              <a:t>Reference</a:t>
            </a:r>
            <a:endParaRPr sz="1100">
              <a:latin typeface="Lato"/>
              <a:ea typeface="Lato"/>
              <a:cs typeface="Lato"/>
              <a:sym typeface="Lato"/>
            </a:endParaRPr>
          </a:p>
        </p:txBody>
      </p:sp>
      <p:pic>
        <p:nvPicPr>
          <p:cNvPr id="236" name="Google Shape;236;p34"/>
          <p:cNvPicPr preferRelativeResize="0"/>
          <p:nvPr/>
        </p:nvPicPr>
        <p:blipFill>
          <a:blip r:embed="rId4">
            <a:alphaModFix/>
          </a:blip>
          <a:stretch>
            <a:fillRect/>
          </a:stretch>
        </p:blipFill>
        <p:spPr>
          <a:xfrm>
            <a:off x="789125" y="1825100"/>
            <a:ext cx="4019524" cy="2475775"/>
          </a:xfrm>
          <a:prstGeom prst="rect">
            <a:avLst/>
          </a:prstGeom>
          <a:noFill/>
          <a:ln>
            <a:noFill/>
          </a:ln>
        </p:spPr>
      </p:pic>
      <p:sp>
        <p:nvSpPr>
          <p:cNvPr id="237" name="Google Shape;237;p34"/>
          <p:cNvSpPr/>
          <p:nvPr/>
        </p:nvSpPr>
        <p:spPr>
          <a:xfrm>
            <a:off x="4945850" y="1940550"/>
            <a:ext cx="4019400" cy="2209800"/>
          </a:xfrm>
          <a:prstGeom prst="wave">
            <a:avLst>
              <a:gd fmla="val 12500"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O( (n+m) * log max(n,m) ) </a:t>
            </a:r>
            <a:endParaRPr/>
          </a:p>
          <a:p>
            <a:pPr indent="-317500" lvl="0" marL="457200" rtl="0" algn="l">
              <a:spcBef>
                <a:spcPts val="0"/>
              </a:spcBef>
              <a:spcAft>
                <a:spcPts val="0"/>
              </a:spcAft>
              <a:buSzPts val="1400"/>
              <a:buChar char="●"/>
            </a:pPr>
            <a:r>
              <a:rPr lang="en"/>
              <a:t>P</a:t>
            </a:r>
            <a:r>
              <a:rPr lang="en"/>
              <a:t>arallelizable...</a:t>
            </a:r>
            <a:endParaRPr/>
          </a:p>
          <a:p>
            <a:pPr indent="-317500" lvl="0" marL="457200" rtl="0" algn="l">
              <a:spcBef>
                <a:spcPts val="0"/>
              </a:spcBef>
              <a:spcAft>
                <a:spcPts val="0"/>
              </a:spcAft>
              <a:buSzPts val="1400"/>
              <a:buChar char="●"/>
            </a:pPr>
            <a:r>
              <a:rPr lang="en"/>
              <a:t>Though this has warp divergence a lot, but I ran both the algorithms and this performed much better than O(n + 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Deletion</a:t>
            </a:r>
            <a:endParaRPr/>
          </a:p>
        </p:txBody>
      </p:sp>
      <p:sp>
        <p:nvSpPr>
          <p:cNvPr id="243" name="Google Shape;243;p35"/>
          <p:cNvSpPr txBox="1"/>
          <p:nvPr/>
        </p:nvSpPr>
        <p:spPr>
          <a:xfrm>
            <a:off x="729450" y="1940550"/>
            <a:ext cx="82362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We will delete exactly k(=batch size) nodes from the root of the heap and copy the last node into the root node and perform the heapify operation on root node until we satisfy all the generalised-heap properties.</a:t>
            </a:r>
            <a:endParaRPr>
              <a:latin typeface="Lato"/>
              <a:ea typeface="Lato"/>
              <a:cs typeface="Lato"/>
              <a:sym typeface="Lato"/>
            </a:endParaRPr>
          </a:p>
        </p:txBody>
      </p:sp>
      <p:pic>
        <p:nvPicPr>
          <p:cNvPr id="244" name="Google Shape;244;p35"/>
          <p:cNvPicPr preferRelativeResize="0"/>
          <p:nvPr/>
        </p:nvPicPr>
        <p:blipFill>
          <a:blip r:embed="rId3">
            <a:alphaModFix/>
          </a:blip>
          <a:stretch>
            <a:fillRect/>
          </a:stretch>
        </p:blipFill>
        <p:spPr>
          <a:xfrm>
            <a:off x="295779" y="2975050"/>
            <a:ext cx="2372967" cy="1466925"/>
          </a:xfrm>
          <a:prstGeom prst="rect">
            <a:avLst/>
          </a:prstGeom>
          <a:noFill/>
          <a:ln>
            <a:noFill/>
          </a:ln>
        </p:spPr>
      </p:pic>
      <p:pic>
        <p:nvPicPr>
          <p:cNvPr id="245" name="Google Shape;245;p35"/>
          <p:cNvPicPr preferRelativeResize="0"/>
          <p:nvPr/>
        </p:nvPicPr>
        <p:blipFill>
          <a:blip r:embed="rId4">
            <a:alphaModFix/>
          </a:blip>
          <a:stretch>
            <a:fillRect/>
          </a:stretch>
        </p:blipFill>
        <p:spPr>
          <a:xfrm>
            <a:off x="3103225" y="2858550"/>
            <a:ext cx="2372975" cy="1699925"/>
          </a:xfrm>
          <a:prstGeom prst="rect">
            <a:avLst/>
          </a:prstGeom>
          <a:noFill/>
          <a:ln>
            <a:noFill/>
          </a:ln>
        </p:spPr>
      </p:pic>
      <p:pic>
        <p:nvPicPr>
          <p:cNvPr id="246" name="Google Shape;246;p35"/>
          <p:cNvPicPr preferRelativeResize="0"/>
          <p:nvPr/>
        </p:nvPicPr>
        <p:blipFill>
          <a:blip r:embed="rId5">
            <a:alphaModFix/>
          </a:blip>
          <a:stretch>
            <a:fillRect/>
          </a:stretch>
        </p:blipFill>
        <p:spPr>
          <a:xfrm>
            <a:off x="6120450" y="2915250"/>
            <a:ext cx="2641650" cy="1586500"/>
          </a:xfrm>
          <a:prstGeom prst="rect">
            <a:avLst/>
          </a:prstGeom>
          <a:noFill/>
          <a:ln>
            <a:noFill/>
          </a:ln>
        </p:spPr>
      </p:pic>
      <p:sp>
        <p:nvSpPr>
          <p:cNvPr id="247" name="Google Shape;247;p35"/>
          <p:cNvSpPr txBox="1"/>
          <p:nvPr/>
        </p:nvSpPr>
        <p:spPr>
          <a:xfrm>
            <a:off x="294350" y="4609575"/>
            <a:ext cx="2212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Merge both child</a:t>
            </a:r>
            <a:endParaRPr>
              <a:latin typeface="Lato"/>
              <a:ea typeface="Lato"/>
              <a:cs typeface="Lato"/>
              <a:sym typeface="Lato"/>
            </a:endParaRPr>
          </a:p>
        </p:txBody>
      </p:sp>
      <p:sp>
        <p:nvSpPr>
          <p:cNvPr id="248" name="Google Shape;248;p35"/>
          <p:cNvSpPr txBox="1"/>
          <p:nvPr/>
        </p:nvSpPr>
        <p:spPr>
          <a:xfrm>
            <a:off x="4110600" y="4645175"/>
            <a:ext cx="313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Merge left child and parent</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bring concurrency in both operations?</a:t>
            </a:r>
            <a:endParaRPr/>
          </a:p>
        </p:txBody>
      </p:sp>
      <p:sp>
        <p:nvSpPr>
          <p:cNvPr id="254" name="Google Shape;254;p36"/>
          <p:cNvSpPr txBox="1"/>
          <p:nvPr>
            <p:ph idx="1" type="body"/>
          </p:nvPr>
        </p:nvSpPr>
        <p:spPr>
          <a:xfrm>
            <a:off x="729450" y="2078875"/>
            <a:ext cx="7688700" cy="243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Locks on each node</a:t>
            </a:r>
            <a:endParaRPr/>
          </a:p>
          <a:p>
            <a:pPr indent="0" lvl="0" marL="914400" rtl="0" algn="l">
              <a:spcBef>
                <a:spcPts val="1200"/>
              </a:spcBef>
              <a:spcAft>
                <a:spcPts val="0"/>
              </a:spcAft>
              <a:buNone/>
            </a:pPr>
            <a:r>
              <a:rPr lang="en"/>
              <a:t>Ensure lock ordering to prevent deadlock.</a:t>
            </a:r>
            <a:endParaRPr/>
          </a:p>
          <a:p>
            <a:pPr indent="-311150" lvl="0" marL="457200" rtl="0" algn="l">
              <a:spcBef>
                <a:spcPts val="1200"/>
              </a:spcBef>
              <a:spcAft>
                <a:spcPts val="0"/>
              </a:spcAft>
              <a:buSzPts val="1300"/>
              <a:buChar char="●"/>
            </a:pPr>
            <a:r>
              <a:rPr lang="en"/>
              <a:t>Ensure kernel invoked first should take the lock first on root node to ensure correctness.</a:t>
            </a:r>
            <a:br>
              <a:rPr lang="en"/>
            </a:br>
            <a:br>
              <a:rPr lang="en"/>
            </a:br>
            <a:br>
              <a:rPr lang="en"/>
            </a:br>
            <a:br>
              <a:rPr lang="en"/>
            </a:br>
            <a:endParaRPr/>
          </a:p>
          <a:p>
            <a:pPr indent="-311150" lvl="0" marL="457200" rtl="0" algn="l">
              <a:spcBef>
                <a:spcPts val="0"/>
              </a:spcBef>
              <a:spcAft>
                <a:spcPts val="0"/>
              </a:spcAft>
              <a:buSzPts val="1300"/>
              <a:buChar char="●"/>
            </a:pPr>
            <a:r>
              <a:rPr lang="en"/>
              <a:t>Lots of </a:t>
            </a:r>
            <a:r>
              <a:rPr b="1" lang="en"/>
              <a:t>atomic</a:t>
            </a:r>
            <a:r>
              <a:rPr lang="en"/>
              <a:t> operations, </a:t>
            </a:r>
            <a:r>
              <a:rPr b="1" lang="en"/>
              <a:t>__syncthreads() and __threadfence()</a:t>
            </a:r>
            <a:r>
              <a:rPr lang="en"/>
              <a:t>.</a:t>
            </a:r>
            <a:endParaRPr/>
          </a:p>
        </p:txBody>
      </p:sp>
      <p:pic>
        <p:nvPicPr>
          <p:cNvPr id="255" name="Google Shape;255;p36"/>
          <p:cNvPicPr preferRelativeResize="0"/>
          <p:nvPr/>
        </p:nvPicPr>
        <p:blipFill>
          <a:blip r:embed="rId3">
            <a:alphaModFix/>
          </a:blip>
          <a:stretch>
            <a:fillRect/>
          </a:stretch>
        </p:blipFill>
        <p:spPr>
          <a:xfrm>
            <a:off x="1710500" y="3133975"/>
            <a:ext cx="5977974" cy="588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animEffect filter="fade" transition="in">
                                      <p:cBhvr>
                                        <p:cTn dur="1000"/>
                                        <p:tgtEl>
                                          <p:spTgt spid="2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animEffect filter="fade" transition="in">
                                      <p:cBhvr>
                                        <p:cTn dur="1000"/>
                                        <p:tgtEl>
                                          <p:spTgt spid="2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2" st="2"/>
                                            </p:txEl>
                                          </p:spTgt>
                                        </p:tgtEl>
                                        <p:attrNameLst>
                                          <p:attrName>style.visibility</p:attrName>
                                        </p:attrNameLst>
                                      </p:cBhvr>
                                      <p:to>
                                        <p:strVal val="visible"/>
                                      </p:to>
                                    </p:set>
                                    <p:animEffect filter="fade" transition="in">
                                      <p:cBhvr>
                                        <p:cTn dur="1000"/>
                                        <p:tgtEl>
                                          <p:spTgt spid="2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3" st="3"/>
                                            </p:txEl>
                                          </p:spTgt>
                                        </p:tgtEl>
                                        <p:attrNameLst>
                                          <p:attrName>style.visibility</p:attrName>
                                        </p:attrNameLst>
                                      </p:cBhvr>
                                      <p:to>
                                        <p:strVal val="visible"/>
                                      </p:to>
                                    </p:set>
                                    <p:animEffect filter="fade" transition="in">
                                      <p:cBhvr>
                                        <p:cTn dur="1000"/>
                                        <p:tgtEl>
                                          <p:spTgt spid="25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727650" y="1162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Concurrent Insertion and Deletion</a:t>
            </a:r>
            <a:endParaRPr/>
          </a:p>
        </p:txBody>
      </p:sp>
      <p:pic>
        <p:nvPicPr>
          <p:cNvPr id="261" name="Google Shape;261;p37"/>
          <p:cNvPicPr preferRelativeResize="0"/>
          <p:nvPr/>
        </p:nvPicPr>
        <p:blipFill>
          <a:blip r:embed="rId3">
            <a:alphaModFix/>
          </a:blip>
          <a:stretch>
            <a:fillRect/>
          </a:stretch>
        </p:blipFill>
        <p:spPr>
          <a:xfrm>
            <a:off x="298550" y="1697275"/>
            <a:ext cx="2459516" cy="2984850"/>
          </a:xfrm>
          <a:prstGeom prst="rect">
            <a:avLst/>
          </a:prstGeom>
          <a:noFill/>
          <a:ln>
            <a:noFill/>
          </a:ln>
        </p:spPr>
      </p:pic>
      <p:pic>
        <p:nvPicPr>
          <p:cNvPr id="262" name="Google Shape;262;p37"/>
          <p:cNvPicPr preferRelativeResize="0"/>
          <p:nvPr/>
        </p:nvPicPr>
        <p:blipFill>
          <a:blip r:embed="rId4">
            <a:alphaModFix/>
          </a:blip>
          <a:stretch>
            <a:fillRect/>
          </a:stretch>
        </p:blipFill>
        <p:spPr>
          <a:xfrm>
            <a:off x="3077466" y="1697275"/>
            <a:ext cx="2417418" cy="2984850"/>
          </a:xfrm>
          <a:prstGeom prst="rect">
            <a:avLst/>
          </a:prstGeom>
          <a:noFill/>
          <a:ln>
            <a:noFill/>
          </a:ln>
        </p:spPr>
      </p:pic>
      <p:pic>
        <p:nvPicPr>
          <p:cNvPr id="263" name="Google Shape;263;p37"/>
          <p:cNvPicPr preferRelativeResize="0"/>
          <p:nvPr/>
        </p:nvPicPr>
        <p:blipFill>
          <a:blip r:embed="rId5">
            <a:alphaModFix/>
          </a:blip>
          <a:stretch>
            <a:fillRect/>
          </a:stretch>
        </p:blipFill>
        <p:spPr>
          <a:xfrm>
            <a:off x="5814284" y="1697275"/>
            <a:ext cx="2481689" cy="2984850"/>
          </a:xfrm>
          <a:prstGeom prst="rect">
            <a:avLst/>
          </a:prstGeom>
          <a:noFill/>
          <a:ln>
            <a:noFill/>
          </a:ln>
        </p:spPr>
      </p:pic>
      <p:sp>
        <p:nvSpPr>
          <p:cNvPr id="264" name="Google Shape;264;p37"/>
          <p:cNvSpPr txBox="1"/>
          <p:nvPr/>
        </p:nvSpPr>
        <p:spPr>
          <a:xfrm>
            <a:off x="3288075" y="4682125"/>
            <a:ext cx="471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Insertion					Deletion</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727650" y="1162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Optimisations</a:t>
            </a:r>
            <a:endParaRPr/>
          </a:p>
        </p:txBody>
      </p:sp>
      <p:sp>
        <p:nvSpPr>
          <p:cNvPr id="270" name="Google Shape;270;p38"/>
          <p:cNvSpPr txBox="1"/>
          <p:nvPr/>
        </p:nvSpPr>
        <p:spPr>
          <a:xfrm>
            <a:off x="693125" y="1903025"/>
            <a:ext cx="6012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Early Stopping of operations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Bit Reversal to reduce lock contention between two </a:t>
            </a:r>
            <a:r>
              <a:rPr lang="en">
                <a:latin typeface="Lato"/>
                <a:ea typeface="Lato"/>
                <a:cs typeface="Lato"/>
                <a:sym typeface="Lato"/>
              </a:rPr>
              <a:t>consecutive</a:t>
            </a:r>
            <a:r>
              <a:rPr lang="en">
                <a:latin typeface="Lato"/>
                <a:ea typeface="Lato"/>
                <a:cs typeface="Lato"/>
                <a:sym typeface="Lato"/>
              </a:rPr>
              <a:t> operations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Special cases in MergeAndSort when </a:t>
            </a:r>
            <a:r>
              <a:rPr lang="en">
                <a:latin typeface="Lato"/>
                <a:ea typeface="Lato"/>
                <a:cs typeface="Lato"/>
                <a:sym typeface="Lato"/>
              </a:rPr>
              <a:t>already</a:t>
            </a:r>
            <a:r>
              <a:rPr lang="en">
                <a:latin typeface="Lato"/>
                <a:ea typeface="Lato"/>
                <a:cs typeface="Lato"/>
                <a:sym typeface="Lato"/>
              </a:rPr>
              <a:t> sorted</a:t>
            </a:r>
            <a:endParaRPr>
              <a:latin typeface="Lato"/>
              <a:ea typeface="Lato"/>
              <a:cs typeface="Lato"/>
              <a:sym typeface="Lato"/>
            </a:endParaRPr>
          </a:p>
        </p:txBody>
      </p:sp>
      <p:pic>
        <p:nvPicPr>
          <p:cNvPr id="271" name="Google Shape;271;p38"/>
          <p:cNvPicPr preferRelativeResize="0"/>
          <p:nvPr/>
        </p:nvPicPr>
        <p:blipFill rotWithShape="1">
          <a:blip r:embed="rId3">
            <a:alphaModFix/>
          </a:blip>
          <a:srcRect b="0" l="6481" r="14184" t="0"/>
          <a:stretch/>
        </p:blipFill>
        <p:spPr>
          <a:xfrm>
            <a:off x="5506175" y="2489800"/>
            <a:ext cx="3449899" cy="2282600"/>
          </a:xfrm>
          <a:prstGeom prst="rect">
            <a:avLst/>
          </a:prstGeom>
          <a:noFill/>
          <a:ln>
            <a:noFill/>
          </a:ln>
        </p:spPr>
      </p:pic>
      <p:sp>
        <p:nvSpPr>
          <p:cNvPr id="272" name="Google Shape;272;p38"/>
          <p:cNvSpPr txBox="1"/>
          <p:nvPr/>
        </p:nvSpPr>
        <p:spPr>
          <a:xfrm>
            <a:off x="234725" y="3569375"/>
            <a:ext cx="497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Bit-reversal:</a:t>
            </a:r>
            <a:r>
              <a:rPr lang="en">
                <a:latin typeface="Lato"/>
                <a:ea typeface="Lato"/>
                <a:cs typeface="Lato"/>
                <a:sym typeface="Lato"/>
              </a:rPr>
              <a:t> 9</a:t>
            </a:r>
            <a:r>
              <a:rPr baseline="-25000" lang="en">
                <a:latin typeface="Lato"/>
                <a:ea typeface="Lato"/>
                <a:cs typeface="Lato"/>
                <a:sym typeface="Lato"/>
              </a:rPr>
              <a:t>10</a:t>
            </a:r>
            <a:r>
              <a:rPr lang="en">
                <a:latin typeface="Lato"/>
                <a:ea typeface="Lato"/>
                <a:cs typeface="Lato"/>
                <a:sym typeface="Lato"/>
              </a:rPr>
              <a:t> = 1001</a:t>
            </a:r>
            <a:r>
              <a:rPr baseline="-25000" lang="en">
                <a:latin typeface="Lato"/>
                <a:ea typeface="Lato"/>
                <a:cs typeface="Lato"/>
                <a:sym typeface="Lato"/>
              </a:rPr>
              <a:t>2 </a:t>
            </a:r>
            <a:r>
              <a:rPr lang="en">
                <a:latin typeface="Lato"/>
                <a:ea typeface="Lato"/>
                <a:cs typeface="Lato"/>
                <a:sym typeface="Lato"/>
              </a:rPr>
              <a:t>= 1</a:t>
            </a:r>
            <a:r>
              <a:rPr lang="en">
                <a:solidFill>
                  <a:srgbClr val="FF0000"/>
                </a:solidFill>
                <a:latin typeface="Lato"/>
                <a:ea typeface="Lato"/>
                <a:cs typeface="Lato"/>
                <a:sym typeface="Lato"/>
              </a:rPr>
              <a:t>100</a:t>
            </a:r>
            <a:r>
              <a:rPr baseline="-25000" lang="en">
                <a:solidFill>
                  <a:srgbClr val="FF0000"/>
                </a:solidFill>
                <a:latin typeface="Lato"/>
                <a:ea typeface="Lato"/>
                <a:cs typeface="Lato"/>
                <a:sym typeface="Lato"/>
              </a:rPr>
              <a:t>2</a:t>
            </a:r>
            <a:r>
              <a:rPr lang="en">
                <a:solidFill>
                  <a:srgbClr val="FF0000"/>
                </a:solidFill>
                <a:latin typeface="Lato"/>
                <a:ea typeface="Lato"/>
                <a:cs typeface="Lato"/>
                <a:sym typeface="Lato"/>
              </a:rPr>
              <a:t> </a:t>
            </a:r>
            <a:r>
              <a:rPr lang="en">
                <a:latin typeface="Lato"/>
                <a:ea typeface="Lato"/>
                <a:cs typeface="Lato"/>
                <a:sym typeface="Lato"/>
              </a:rPr>
              <a:t>= 12</a:t>
            </a:r>
            <a:r>
              <a:rPr baseline="-25000" lang="en">
                <a:latin typeface="Lato"/>
                <a:ea typeface="Lato"/>
                <a:cs typeface="Lato"/>
                <a:sym typeface="Lato"/>
              </a:rPr>
              <a:t>10</a:t>
            </a:r>
            <a:endParaRPr baseline="-25000">
              <a:latin typeface="Lato"/>
              <a:ea typeface="Lato"/>
              <a:cs typeface="Lato"/>
              <a:sym typeface="Lato"/>
            </a:endParaRPr>
          </a:p>
          <a:p>
            <a:pPr indent="0" lvl="0" marL="0" rtl="0" algn="l">
              <a:spcBef>
                <a:spcPts val="0"/>
              </a:spcBef>
              <a:spcAft>
                <a:spcPts val="0"/>
              </a:spcAft>
              <a:buNone/>
            </a:pPr>
            <a:r>
              <a:t/>
            </a:r>
            <a:endParaRPr baseline="-25000">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541000" y="198962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Benchmark: </a:t>
            </a:r>
            <a:r>
              <a:rPr b="0" lang="en"/>
              <a:t>Heap Sort</a:t>
            </a:r>
            <a:endParaRPr b="0"/>
          </a:p>
        </p:txBody>
      </p:sp>
      <p:sp>
        <p:nvSpPr>
          <p:cNvPr id="278" name="Google Shape;278;p39"/>
          <p:cNvSpPr txBox="1"/>
          <p:nvPr/>
        </p:nvSpPr>
        <p:spPr>
          <a:xfrm>
            <a:off x="722325" y="3033375"/>
            <a:ext cx="6012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Compared with CPU Sequential code written by me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Compared with Heap in STL</a:t>
            </a:r>
            <a:endParaRPr>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0"/>
          <p:cNvSpPr txBox="1"/>
          <p:nvPr>
            <p:ph type="title"/>
          </p:nvPr>
        </p:nvSpPr>
        <p:spPr>
          <a:xfrm>
            <a:off x="556850" y="524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Time vs Number of keys Inserted</a:t>
            </a:r>
            <a:endParaRPr b="0"/>
          </a:p>
        </p:txBody>
      </p:sp>
      <p:sp>
        <p:nvSpPr>
          <p:cNvPr id="284" name="Google Shape;284;p40"/>
          <p:cNvSpPr txBox="1"/>
          <p:nvPr/>
        </p:nvSpPr>
        <p:spPr>
          <a:xfrm>
            <a:off x="727988" y="908525"/>
            <a:ext cx="72492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First all keys </a:t>
            </a:r>
            <a:r>
              <a:rPr lang="en">
                <a:latin typeface="Lato"/>
                <a:ea typeface="Lato"/>
                <a:cs typeface="Lato"/>
                <a:sym typeface="Lato"/>
              </a:rPr>
              <a:t>randomly</a:t>
            </a:r>
            <a:r>
              <a:rPr lang="en">
                <a:latin typeface="Lato"/>
                <a:ea typeface="Lato"/>
                <a:cs typeface="Lato"/>
                <a:sym typeface="Lato"/>
              </a:rPr>
              <a:t> generated were inserted and then all keys were deleted.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Number of CudaStreams were fixed = 16 and Batch Size = 1024</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Log</a:t>
            </a:r>
            <a:r>
              <a:rPr baseline="-25000" lang="en">
                <a:latin typeface="Lato"/>
                <a:ea typeface="Lato"/>
                <a:cs typeface="Lato"/>
                <a:sym typeface="Lato"/>
              </a:rPr>
              <a:t> </a:t>
            </a:r>
            <a:r>
              <a:rPr lang="en">
                <a:latin typeface="Lato"/>
                <a:ea typeface="Lato"/>
                <a:cs typeface="Lato"/>
                <a:sym typeface="Lato"/>
              </a:rPr>
              <a:t>scale base 2</a:t>
            </a:r>
            <a:endParaRPr>
              <a:latin typeface="Lato"/>
              <a:ea typeface="Lato"/>
              <a:cs typeface="Lato"/>
              <a:sym typeface="Lato"/>
            </a:endParaRPr>
          </a:p>
        </p:txBody>
      </p:sp>
      <p:pic>
        <p:nvPicPr>
          <p:cNvPr id="285" name="Google Shape;285;p40"/>
          <p:cNvPicPr preferRelativeResize="0"/>
          <p:nvPr/>
        </p:nvPicPr>
        <p:blipFill rotWithShape="1">
          <a:blip r:embed="rId3">
            <a:alphaModFix/>
          </a:blip>
          <a:srcRect b="0" l="0" r="0" t="1777"/>
          <a:stretch/>
        </p:blipFill>
        <p:spPr>
          <a:xfrm>
            <a:off x="1074500" y="1739825"/>
            <a:ext cx="6556177" cy="3336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1"/>
          <p:cNvSpPr txBox="1"/>
          <p:nvPr>
            <p:ph type="title"/>
          </p:nvPr>
        </p:nvSpPr>
        <p:spPr>
          <a:xfrm>
            <a:off x="556850" y="67137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Speedup</a:t>
            </a:r>
            <a:r>
              <a:rPr lang="en"/>
              <a:t> vs Number of keys Inserted</a:t>
            </a:r>
            <a:endParaRPr b="0"/>
          </a:p>
        </p:txBody>
      </p:sp>
      <p:pic>
        <p:nvPicPr>
          <p:cNvPr id="291" name="Google Shape;291;p41"/>
          <p:cNvPicPr preferRelativeResize="0"/>
          <p:nvPr/>
        </p:nvPicPr>
        <p:blipFill>
          <a:blip r:embed="rId3">
            <a:alphaModFix/>
          </a:blip>
          <a:stretch>
            <a:fillRect/>
          </a:stretch>
        </p:blipFill>
        <p:spPr>
          <a:xfrm>
            <a:off x="984600" y="1206575"/>
            <a:ext cx="7174824" cy="3876525"/>
          </a:xfrm>
          <a:prstGeom prst="rect">
            <a:avLst/>
          </a:prstGeom>
          <a:noFill/>
          <a:ln>
            <a:noFill/>
          </a:ln>
        </p:spPr>
      </p:pic>
      <p:sp>
        <p:nvSpPr>
          <p:cNvPr id="292" name="Google Shape;292;p41"/>
          <p:cNvSpPr/>
          <p:nvPr/>
        </p:nvSpPr>
        <p:spPr>
          <a:xfrm>
            <a:off x="7141925" y="635175"/>
            <a:ext cx="1878000" cy="7335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0000FF"/>
                </a:solidFill>
              </a:rPr>
              <a:t>Speedup = ~66</a:t>
            </a:r>
            <a:endParaRPr b="1" sz="1200">
              <a:solidFill>
                <a:srgbClr val="0000FF"/>
              </a:solidFill>
            </a:endParaRPr>
          </a:p>
          <a:p>
            <a:pPr indent="0" lvl="0" marL="0" rtl="0" algn="l">
              <a:spcBef>
                <a:spcPts val="0"/>
              </a:spcBef>
              <a:spcAft>
                <a:spcPts val="0"/>
              </a:spcAft>
              <a:buNone/>
            </a:pPr>
            <a:r>
              <a:rPr b="1" lang="en" sz="1200">
                <a:solidFill>
                  <a:srgbClr val="0000FF"/>
                </a:solidFill>
              </a:rPr>
              <a:t>a</a:t>
            </a:r>
            <a:r>
              <a:rPr b="1" lang="en" sz="1200">
                <a:solidFill>
                  <a:srgbClr val="0000FF"/>
                </a:solidFill>
              </a:rPr>
              <a:t>nd ~55 respectively</a:t>
            </a:r>
            <a:endParaRPr b="1" sz="1200">
              <a:solidFill>
                <a:srgbClr val="0000FF"/>
              </a:solidFill>
            </a:endParaRPr>
          </a:p>
        </p:txBody>
      </p:sp>
      <p:sp>
        <p:nvSpPr>
          <p:cNvPr id="293" name="Google Shape;293;p41"/>
          <p:cNvSpPr/>
          <p:nvPr/>
        </p:nvSpPr>
        <p:spPr>
          <a:xfrm>
            <a:off x="7380425" y="3621125"/>
            <a:ext cx="1725900" cy="828600"/>
          </a:xfrm>
          <a:prstGeom prst="cloudCallout">
            <a:avLst>
              <a:gd fmla="val -36000" name="adj1"/>
              <a:gd fmla="val 812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~134 million keys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Heap?</a:t>
            </a:r>
            <a:endParaRPr/>
          </a:p>
        </p:txBody>
      </p:sp>
      <p:sp>
        <p:nvSpPr>
          <p:cNvPr id="106" name="Google Shape;106;p15"/>
          <p:cNvSpPr txBox="1"/>
          <p:nvPr>
            <p:ph idx="1" type="body"/>
          </p:nvPr>
        </p:nvSpPr>
        <p:spPr>
          <a:xfrm>
            <a:off x="729450" y="1764700"/>
            <a:ext cx="7688700" cy="72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 tree-like data structure with the following property:</a:t>
            </a:r>
            <a:endParaRPr/>
          </a:p>
          <a:p>
            <a:pPr indent="-311150" lvl="0" marL="457200" rtl="0" algn="l">
              <a:spcBef>
                <a:spcPts val="1200"/>
              </a:spcBef>
              <a:spcAft>
                <a:spcPts val="0"/>
              </a:spcAft>
              <a:buSzPts val="1300"/>
              <a:buChar char="●"/>
            </a:pPr>
            <a:r>
              <a:rPr lang="en"/>
              <a:t>value stored in any node &lt;=  value stored in each of its children.</a:t>
            </a:r>
            <a:endParaRPr/>
          </a:p>
        </p:txBody>
      </p:sp>
      <p:pic>
        <p:nvPicPr>
          <p:cNvPr id="107" name="Google Shape;107;p15"/>
          <p:cNvPicPr preferRelativeResize="0"/>
          <p:nvPr/>
        </p:nvPicPr>
        <p:blipFill>
          <a:blip r:embed="rId3">
            <a:alphaModFix/>
          </a:blip>
          <a:stretch>
            <a:fillRect/>
          </a:stretch>
        </p:blipFill>
        <p:spPr>
          <a:xfrm>
            <a:off x="1462975" y="2491900"/>
            <a:ext cx="6127169" cy="23924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txBox="1"/>
          <p:nvPr>
            <p:ph type="title"/>
          </p:nvPr>
        </p:nvSpPr>
        <p:spPr>
          <a:xfrm>
            <a:off x="556850" y="524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Time vs Batch Size</a:t>
            </a:r>
            <a:endParaRPr b="0"/>
          </a:p>
        </p:txBody>
      </p:sp>
      <p:sp>
        <p:nvSpPr>
          <p:cNvPr id="299" name="Google Shape;299;p42"/>
          <p:cNvSpPr txBox="1"/>
          <p:nvPr/>
        </p:nvSpPr>
        <p:spPr>
          <a:xfrm>
            <a:off x="718025" y="945875"/>
            <a:ext cx="72492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First all keys randomly generated were inserted and then all keys were deleted.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Number of Keys were fixed = 2</a:t>
            </a:r>
            <a:r>
              <a:rPr baseline="30000" lang="en">
                <a:latin typeface="Lato"/>
                <a:ea typeface="Lato"/>
                <a:cs typeface="Lato"/>
                <a:sym typeface="Lato"/>
              </a:rPr>
              <a:t>25 </a:t>
            </a:r>
            <a:r>
              <a:rPr lang="en">
                <a:latin typeface="Lato"/>
                <a:ea typeface="Lato"/>
                <a:cs typeface="Lato"/>
                <a:sym typeface="Lato"/>
              </a:rPr>
              <a:t> = ~ 3e7 and </a:t>
            </a:r>
            <a:r>
              <a:rPr lang="en">
                <a:latin typeface="Lato"/>
                <a:ea typeface="Lato"/>
                <a:cs typeface="Lato"/>
                <a:sym typeface="Lato"/>
              </a:rPr>
              <a:t>Cuda Streams</a:t>
            </a:r>
            <a:r>
              <a:rPr lang="en">
                <a:latin typeface="Lato"/>
                <a:ea typeface="Lato"/>
                <a:cs typeface="Lato"/>
                <a:sym typeface="Lato"/>
              </a:rPr>
              <a:t> = 16</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Log</a:t>
            </a:r>
            <a:r>
              <a:rPr baseline="-25000" lang="en">
                <a:latin typeface="Lato"/>
                <a:ea typeface="Lato"/>
                <a:cs typeface="Lato"/>
                <a:sym typeface="Lato"/>
              </a:rPr>
              <a:t> </a:t>
            </a:r>
            <a:r>
              <a:rPr lang="en">
                <a:latin typeface="Lato"/>
                <a:ea typeface="Lato"/>
                <a:cs typeface="Lato"/>
                <a:sym typeface="Lato"/>
              </a:rPr>
              <a:t>scale base 2</a:t>
            </a:r>
            <a:endParaRPr>
              <a:latin typeface="Lato"/>
              <a:ea typeface="Lato"/>
              <a:cs typeface="Lato"/>
              <a:sym typeface="Lato"/>
            </a:endParaRPr>
          </a:p>
        </p:txBody>
      </p:sp>
      <p:pic>
        <p:nvPicPr>
          <p:cNvPr id="300" name="Google Shape;300;p42"/>
          <p:cNvPicPr preferRelativeResize="0"/>
          <p:nvPr/>
        </p:nvPicPr>
        <p:blipFill>
          <a:blip r:embed="rId3">
            <a:alphaModFix/>
          </a:blip>
          <a:stretch>
            <a:fillRect/>
          </a:stretch>
        </p:blipFill>
        <p:spPr>
          <a:xfrm>
            <a:off x="27412" y="1777175"/>
            <a:ext cx="5889988" cy="3153500"/>
          </a:xfrm>
          <a:prstGeom prst="rect">
            <a:avLst/>
          </a:prstGeom>
          <a:noFill/>
          <a:ln>
            <a:noFill/>
          </a:ln>
        </p:spPr>
      </p:pic>
      <p:pic>
        <p:nvPicPr>
          <p:cNvPr id="301" name="Google Shape;301;p42"/>
          <p:cNvPicPr preferRelativeResize="0"/>
          <p:nvPr/>
        </p:nvPicPr>
        <p:blipFill>
          <a:blip r:embed="rId4">
            <a:alphaModFix/>
          </a:blip>
          <a:stretch>
            <a:fillRect/>
          </a:stretch>
        </p:blipFill>
        <p:spPr>
          <a:xfrm>
            <a:off x="5965075" y="2448600"/>
            <a:ext cx="3093550" cy="1624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3"/>
          <p:cNvSpPr txBox="1"/>
          <p:nvPr>
            <p:ph type="title"/>
          </p:nvPr>
        </p:nvSpPr>
        <p:spPr>
          <a:xfrm>
            <a:off x="556850" y="524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Time vs CudaStreams</a:t>
            </a:r>
            <a:endParaRPr b="0"/>
          </a:p>
        </p:txBody>
      </p:sp>
      <p:sp>
        <p:nvSpPr>
          <p:cNvPr id="307" name="Google Shape;307;p43"/>
          <p:cNvSpPr txBox="1"/>
          <p:nvPr/>
        </p:nvSpPr>
        <p:spPr>
          <a:xfrm>
            <a:off x="718025" y="945875"/>
            <a:ext cx="72492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First all keys randomly generated were inserted and then all keys were deleted.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Number of Keys were fixed = 2</a:t>
            </a:r>
            <a:r>
              <a:rPr baseline="30000" lang="en">
                <a:latin typeface="Lato"/>
                <a:ea typeface="Lato"/>
                <a:cs typeface="Lato"/>
                <a:sym typeface="Lato"/>
              </a:rPr>
              <a:t>25 </a:t>
            </a:r>
            <a:r>
              <a:rPr lang="en">
                <a:latin typeface="Lato"/>
                <a:ea typeface="Lato"/>
                <a:cs typeface="Lato"/>
                <a:sym typeface="Lato"/>
              </a:rPr>
              <a:t> = ~ 3e7 and Batch Size = 1024</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Log</a:t>
            </a:r>
            <a:r>
              <a:rPr baseline="-25000" lang="en">
                <a:latin typeface="Lato"/>
                <a:ea typeface="Lato"/>
                <a:cs typeface="Lato"/>
                <a:sym typeface="Lato"/>
              </a:rPr>
              <a:t> </a:t>
            </a:r>
            <a:r>
              <a:rPr lang="en">
                <a:latin typeface="Lato"/>
                <a:ea typeface="Lato"/>
                <a:cs typeface="Lato"/>
                <a:sym typeface="Lato"/>
              </a:rPr>
              <a:t>scale base 2</a:t>
            </a:r>
            <a:endParaRPr>
              <a:latin typeface="Lato"/>
              <a:ea typeface="Lato"/>
              <a:cs typeface="Lato"/>
              <a:sym typeface="Lato"/>
            </a:endParaRPr>
          </a:p>
        </p:txBody>
      </p:sp>
      <p:pic>
        <p:nvPicPr>
          <p:cNvPr id="308" name="Google Shape;308;p43"/>
          <p:cNvPicPr preferRelativeResize="0"/>
          <p:nvPr/>
        </p:nvPicPr>
        <p:blipFill>
          <a:blip r:embed="rId3">
            <a:alphaModFix/>
          </a:blip>
          <a:stretch>
            <a:fillRect/>
          </a:stretch>
        </p:blipFill>
        <p:spPr>
          <a:xfrm>
            <a:off x="1541825" y="1739725"/>
            <a:ext cx="5905684" cy="30615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4"/>
          <p:cNvSpPr txBox="1"/>
          <p:nvPr>
            <p:ph type="title"/>
          </p:nvPr>
        </p:nvSpPr>
        <p:spPr>
          <a:xfrm>
            <a:off x="582750" y="26994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Nvidia Visualiser Profiler</a:t>
            </a:r>
            <a:endParaRPr b="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5"/>
          <p:cNvSpPr txBox="1"/>
          <p:nvPr>
            <p:ph idx="1" type="body"/>
          </p:nvPr>
        </p:nvSpPr>
        <p:spPr>
          <a:xfrm>
            <a:off x="727650" y="815575"/>
            <a:ext cx="6411000" cy="40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Streams = 16				Batch Size = 1024 			# keys = 2</a:t>
            </a:r>
            <a:r>
              <a:rPr baseline="30000" lang="en"/>
              <a:t>25</a:t>
            </a:r>
            <a:endParaRPr/>
          </a:p>
        </p:txBody>
      </p:sp>
      <p:pic>
        <p:nvPicPr>
          <p:cNvPr id="319" name="Google Shape;319;p45"/>
          <p:cNvPicPr preferRelativeResize="0"/>
          <p:nvPr/>
        </p:nvPicPr>
        <p:blipFill>
          <a:blip r:embed="rId3">
            <a:alphaModFix/>
          </a:blip>
          <a:stretch>
            <a:fillRect/>
          </a:stretch>
        </p:blipFill>
        <p:spPr>
          <a:xfrm>
            <a:off x="71650" y="1377850"/>
            <a:ext cx="9000699" cy="3649250"/>
          </a:xfrm>
          <a:prstGeom prst="rect">
            <a:avLst/>
          </a:prstGeom>
          <a:noFill/>
          <a:ln>
            <a:noFill/>
          </a:ln>
        </p:spPr>
      </p:pic>
      <p:sp>
        <p:nvSpPr>
          <p:cNvPr id="320" name="Google Shape;320;p45"/>
          <p:cNvSpPr/>
          <p:nvPr/>
        </p:nvSpPr>
        <p:spPr>
          <a:xfrm>
            <a:off x="7250950" y="488925"/>
            <a:ext cx="1893000" cy="966600"/>
          </a:xfrm>
          <a:prstGeom prst="wedgeEllipse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Blue: insertion</a:t>
            </a:r>
            <a:endParaRPr/>
          </a:p>
          <a:p>
            <a:pPr indent="0" lvl="0" marL="0" rtl="0" algn="l">
              <a:spcBef>
                <a:spcPts val="0"/>
              </a:spcBef>
              <a:spcAft>
                <a:spcPts val="0"/>
              </a:spcAft>
              <a:buNone/>
            </a:pPr>
            <a:r>
              <a:rPr lang="en"/>
              <a:t>Green: delete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6"/>
          <p:cNvSpPr txBox="1"/>
          <p:nvPr>
            <p:ph idx="1" type="body"/>
          </p:nvPr>
        </p:nvSpPr>
        <p:spPr>
          <a:xfrm>
            <a:off x="727650" y="815575"/>
            <a:ext cx="6411000" cy="40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Streams = 16				Batch Size = 1024 			# keys = 2</a:t>
            </a:r>
            <a:r>
              <a:rPr baseline="30000" lang="en"/>
              <a:t>25</a:t>
            </a:r>
            <a:endParaRPr/>
          </a:p>
        </p:txBody>
      </p:sp>
      <p:sp>
        <p:nvSpPr>
          <p:cNvPr id="326" name="Google Shape;326;p46"/>
          <p:cNvSpPr/>
          <p:nvPr/>
        </p:nvSpPr>
        <p:spPr>
          <a:xfrm>
            <a:off x="7250950" y="488925"/>
            <a:ext cx="1893000" cy="966600"/>
          </a:xfrm>
          <a:prstGeom prst="wedgeEllipse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Blue: insertion</a:t>
            </a:r>
            <a:endParaRPr/>
          </a:p>
          <a:p>
            <a:pPr indent="0" lvl="0" marL="0" rtl="0" algn="l">
              <a:spcBef>
                <a:spcPts val="0"/>
              </a:spcBef>
              <a:spcAft>
                <a:spcPts val="0"/>
              </a:spcAft>
              <a:buNone/>
            </a:pPr>
            <a:r>
              <a:rPr lang="en"/>
              <a:t>Green: delete</a:t>
            </a:r>
            <a:endParaRPr/>
          </a:p>
        </p:txBody>
      </p:sp>
      <p:pic>
        <p:nvPicPr>
          <p:cNvPr id="327" name="Google Shape;327;p46"/>
          <p:cNvPicPr preferRelativeResize="0"/>
          <p:nvPr/>
        </p:nvPicPr>
        <p:blipFill>
          <a:blip r:embed="rId3">
            <a:alphaModFix/>
          </a:blip>
          <a:stretch>
            <a:fillRect/>
          </a:stretch>
        </p:blipFill>
        <p:spPr>
          <a:xfrm>
            <a:off x="169100" y="1591225"/>
            <a:ext cx="8809975" cy="34805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7"/>
          <p:cNvSpPr txBox="1"/>
          <p:nvPr>
            <p:ph idx="1" type="body"/>
          </p:nvPr>
        </p:nvSpPr>
        <p:spPr>
          <a:xfrm>
            <a:off x="727650" y="815575"/>
            <a:ext cx="6411000" cy="40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Streams = 16				Batch Size = 1024 			# keys = 2</a:t>
            </a:r>
            <a:r>
              <a:rPr baseline="30000" lang="en"/>
              <a:t>25</a:t>
            </a:r>
            <a:endParaRPr/>
          </a:p>
        </p:txBody>
      </p:sp>
      <p:sp>
        <p:nvSpPr>
          <p:cNvPr id="333" name="Google Shape;333;p47"/>
          <p:cNvSpPr/>
          <p:nvPr/>
        </p:nvSpPr>
        <p:spPr>
          <a:xfrm>
            <a:off x="7250950" y="488925"/>
            <a:ext cx="1893000" cy="966600"/>
          </a:xfrm>
          <a:prstGeom prst="wedgeEllipse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Blue: insertion</a:t>
            </a:r>
            <a:endParaRPr/>
          </a:p>
          <a:p>
            <a:pPr indent="0" lvl="0" marL="0" rtl="0" algn="l">
              <a:spcBef>
                <a:spcPts val="0"/>
              </a:spcBef>
              <a:spcAft>
                <a:spcPts val="0"/>
              </a:spcAft>
              <a:buNone/>
            </a:pPr>
            <a:r>
              <a:rPr lang="en"/>
              <a:t>Green: delete</a:t>
            </a:r>
            <a:endParaRPr/>
          </a:p>
        </p:txBody>
      </p:sp>
      <p:pic>
        <p:nvPicPr>
          <p:cNvPr id="334" name="Google Shape;334;p47"/>
          <p:cNvPicPr preferRelativeResize="0"/>
          <p:nvPr/>
        </p:nvPicPr>
        <p:blipFill>
          <a:blip r:embed="rId3">
            <a:alphaModFix/>
          </a:blip>
          <a:stretch>
            <a:fillRect/>
          </a:stretch>
        </p:blipFill>
        <p:spPr>
          <a:xfrm>
            <a:off x="208775" y="1582450"/>
            <a:ext cx="8726449" cy="3409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a:t>
            </a:r>
            <a:endParaRPr/>
          </a:p>
        </p:txBody>
      </p:sp>
      <p:pic>
        <p:nvPicPr>
          <p:cNvPr id="113" name="Google Shape;113;p16"/>
          <p:cNvPicPr preferRelativeResize="0"/>
          <p:nvPr/>
        </p:nvPicPr>
        <p:blipFill>
          <a:blip r:embed="rId3">
            <a:alphaModFix/>
          </a:blip>
          <a:stretch>
            <a:fillRect/>
          </a:stretch>
        </p:blipFill>
        <p:spPr>
          <a:xfrm>
            <a:off x="1355450" y="1853850"/>
            <a:ext cx="6436699" cy="278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a:t>
            </a:r>
            <a:endParaRPr/>
          </a:p>
        </p:txBody>
      </p:sp>
      <p:pic>
        <p:nvPicPr>
          <p:cNvPr id="119" name="Google Shape;119;p17"/>
          <p:cNvPicPr preferRelativeResize="0"/>
          <p:nvPr/>
        </p:nvPicPr>
        <p:blipFill rotWithShape="1">
          <a:blip r:embed="rId3">
            <a:alphaModFix/>
          </a:blip>
          <a:srcRect b="0" l="0" r="0" t="4571"/>
          <a:stretch/>
        </p:blipFill>
        <p:spPr>
          <a:xfrm>
            <a:off x="1322100" y="1853850"/>
            <a:ext cx="6437375" cy="27889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a:t>
            </a:r>
            <a:endParaRPr/>
          </a:p>
        </p:txBody>
      </p:sp>
      <p:pic>
        <p:nvPicPr>
          <p:cNvPr id="125" name="Google Shape;125;p18"/>
          <p:cNvPicPr preferRelativeResize="0"/>
          <p:nvPr/>
        </p:nvPicPr>
        <p:blipFill>
          <a:blip r:embed="rId3">
            <a:alphaModFix/>
          </a:blip>
          <a:stretch>
            <a:fillRect/>
          </a:stretch>
        </p:blipFill>
        <p:spPr>
          <a:xfrm>
            <a:off x="1355100" y="1853850"/>
            <a:ext cx="6437376" cy="27889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a:t>
            </a:r>
            <a:endParaRPr/>
          </a:p>
        </p:txBody>
      </p:sp>
      <p:pic>
        <p:nvPicPr>
          <p:cNvPr id="131" name="Google Shape;131;p19"/>
          <p:cNvPicPr preferRelativeResize="0"/>
          <p:nvPr/>
        </p:nvPicPr>
        <p:blipFill>
          <a:blip r:embed="rId3">
            <a:alphaModFix/>
          </a:blip>
          <a:stretch>
            <a:fillRect/>
          </a:stretch>
        </p:blipFill>
        <p:spPr>
          <a:xfrm>
            <a:off x="1192675" y="1853850"/>
            <a:ext cx="6599824" cy="2788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a:t>
            </a:r>
            <a:endParaRPr/>
          </a:p>
        </p:txBody>
      </p:sp>
      <p:pic>
        <p:nvPicPr>
          <p:cNvPr id="137" name="Google Shape;137;p20"/>
          <p:cNvPicPr preferRelativeResize="0"/>
          <p:nvPr/>
        </p:nvPicPr>
        <p:blipFill>
          <a:blip r:embed="rId3">
            <a:alphaModFix/>
          </a:blip>
          <a:stretch>
            <a:fillRect/>
          </a:stretch>
        </p:blipFill>
        <p:spPr>
          <a:xfrm>
            <a:off x="1223713" y="1853850"/>
            <a:ext cx="6700170" cy="2984850"/>
          </a:xfrm>
          <a:prstGeom prst="rect">
            <a:avLst/>
          </a:prstGeom>
          <a:noFill/>
          <a:ln>
            <a:noFill/>
          </a:ln>
        </p:spPr>
      </p:pic>
      <p:sp>
        <p:nvSpPr>
          <p:cNvPr id="138" name="Google Shape;138;p20"/>
          <p:cNvSpPr/>
          <p:nvPr/>
        </p:nvSpPr>
        <p:spPr>
          <a:xfrm>
            <a:off x="4765500" y="945850"/>
            <a:ext cx="1613700" cy="604200"/>
          </a:xfrm>
          <a:prstGeom prst="cloudCallout">
            <a:avLst>
              <a:gd fmla="val -66578" name="adj1"/>
              <a:gd fmla="val 7569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O(log 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Deletion</a:t>
            </a:r>
            <a:endParaRPr/>
          </a:p>
        </p:txBody>
      </p:sp>
      <p:pic>
        <p:nvPicPr>
          <p:cNvPr id="144" name="Google Shape;144;p21"/>
          <p:cNvPicPr preferRelativeResize="0"/>
          <p:nvPr/>
        </p:nvPicPr>
        <p:blipFill>
          <a:blip r:embed="rId3">
            <a:alphaModFix/>
          </a:blip>
          <a:stretch>
            <a:fillRect/>
          </a:stretch>
        </p:blipFill>
        <p:spPr>
          <a:xfrm>
            <a:off x="1371600" y="1853850"/>
            <a:ext cx="6400800" cy="274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