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5"/>
  </p:notesMasterIdLst>
  <p:sldIdLst>
    <p:sldId id="257" r:id="rId2"/>
    <p:sldId id="275" r:id="rId3"/>
    <p:sldId id="286" r:id="rId4"/>
    <p:sldId id="297" r:id="rId5"/>
    <p:sldId id="300" r:id="rId6"/>
    <p:sldId id="304" r:id="rId7"/>
    <p:sldId id="312" r:id="rId8"/>
    <p:sldId id="306" r:id="rId9"/>
    <p:sldId id="310" r:id="rId10"/>
    <p:sldId id="311" r:id="rId11"/>
    <p:sldId id="308" r:id="rId12"/>
    <p:sldId id="313" r:id="rId13"/>
    <p:sldId id="295"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p:scale>
          <a:sx n="70" d="100"/>
          <a:sy n="70" d="100"/>
        </p:scale>
        <p:origin x="-1386"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17-Mar-20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4</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17-Mar-20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17-Mar-20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17-Mar-20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17-Mar-20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17-Mar-20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17-Mar-20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17-Mar-20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17-Mar-20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17-Mar-20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17-Mar-20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17-Mar-20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17-Mar-20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17-Mar-20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17-Mar-20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17-Mar-20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914400" y="1524000"/>
            <a:ext cx="7623175" cy="2333628"/>
          </a:xfrm>
        </p:spPr>
        <p:txBody>
          <a:bodyPr/>
          <a:lstStyle/>
          <a:p>
            <a:pPr algn="ctr"/>
            <a:r>
              <a:rPr lang="en-US" dirty="0" smtClean="0"/>
              <a:t>Credit Risk Analysis Using Machine Learning Algorithms</a:t>
            </a:r>
            <a:br>
              <a:rPr lang="en-US" dirty="0" smtClean="0"/>
            </a:br>
            <a:endParaRPr lang="en-IN" dirty="0" smtClean="0"/>
          </a:p>
        </p:txBody>
      </p:sp>
      <p:sp>
        <p:nvSpPr>
          <p:cNvPr id="6147" name="Subtitle 4"/>
          <p:cNvSpPr>
            <a:spLocks noGrp="1"/>
          </p:cNvSpPr>
          <p:nvPr>
            <p:ph type="subTitle" idx="1"/>
          </p:nvPr>
        </p:nvSpPr>
        <p:spPr>
          <a:xfrm>
            <a:off x="428596" y="4071942"/>
            <a:ext cx="8715404" cy="1752600"/>
          </a:xfrm>
        </p:spPr>
        <p:txBody>
          <a:bodyPr/>
          <a:lstStyle/>
          <a:p>
            <a:pPr lvl="0">
              <a:spcBef>
                <a:spcPts val="0"/>
              </a:spcBef>
              <a:spcAft>
                <a:spcPts val="0"/>
              </a:spcAft>
              <a:buSzPts val="1300"/>
            </a:pPr>
            <a:r>
              <a:rPr lang="en-US" sz="2000" b="1" dirty="0" smtClean="0">
                <a:latin typeface="Times New Roman"/>
                <a:ea typeface="Times New Roman"/>
                <a:cs typeface="Times New Roman"/>
                <a:sym typeface="Times New Roman"/>
              </a:rPr>
              <a:t>Batch No: A03			                    Project Guide:</a:t>
            </a:r>
            <a:endParaRPr lang="en-US" sz="1600" dirty="0" smtClean="0"/>
          </a:p>
          <a:p>
            <a:pPr lvl="0">
              <a:spcBef>
                <a:spcPts val="320"/>
              </a:spcBef>
              <a:spcAft>
                <a:spcPts val="0"/>
              </a:spcAft>
              <a:buSzPts val="1040"/>
            </a:pPr>
            <a:r>
              <a:rPr lang="en-US" sz="1600" dirty="0" smtClean="0">
                <a:latin typeface="Times New Roman"/>
                <a:ea typeface="Times New Roman"/>
                <a:cs typeface="Times New Roman"/>
                <a:sym typeface="Times New Roman"/>
              </a:rPr>
              <a:t>P.Nandini	                  164G1A0558                                        Mr. Lingam Suman </a:t>
            </a:r>
            <a:r>
              <a:rPr lang="en-US" sz="1600" baseline="-30000" dirty="0" smtClean="0">
                <a:latin typeface="Times New Roman"/>
                <a:ea typeface="Times New Roman"/>
                <a:cs typeface="Times New Roman"/>
                <a:sym typeface="Times New Roman"/>
              </a:rPr>
              <a:t> </a:t>
            </a:r>
            <a:r>
              <a:rPr lang="en-US" sz="1400" baseline="-30000" dirty="0" smtClean="0">
                <a:latin typeface="Times New Roman"/>
                <a:ea typeface="Times New Roman"/>
                <a:cs typeface="Times New Roman"/>
                <a:sym typeface="Times New Roman"/>
              </a:rPr>
              <a:t>M.Tech</a:t>
            </a:r>
          </a:p>
          <a:p>
            <a:pPr lvl="0">
              <a:spcBef>
                <a:spcPts val="320"/>
              </a:spcBef>
              <a:spcAft>
                <a:spcPts val="0"/>
              </a:spcAft>
              <a:buSzPts val="1040"/>
            </a:pPr>
            <a:r>
              <a:rPr lang="en-US" sz="1600" dirty="0" smtClean="0">
                <a:latin typeface="Times New Roman"/>
                <a:ea typeface="Times New Roman"/>
                <a:cs typeface="Times New Roman"/>
                <a:sym typeface="Times New Roman"/>
              </a:rPr>
              <a:t>M.Jaya sree                 164G1A0532                                                  Assistant Professor</a:t>
            </a:r>
          </a:p>
          <a:p>
            <a:pPr lvl="0">
              <a:spcBef>
                <a:spcPts val="320"/>
              </a:spcBef>
              <a:spcAft>
                <a:spcPts val="0"/>
              </a:spcAft>
              <a:buSzPts val="1040"/>
            </a:pPr>
            <a:r>
              <a:rPr lang="en-US" sz="1600" dirty="0" smtClean="0">
                <a:latin typeface="Times New Roman"/>
                <a:ea typeface="Times New Roman"/>
                <a:cs typeface="Times New Roman"/>
                <a:sym typeface="Times New Roman"/>
              </a:rPr>
              <a:t>P.Mounika                   164G1A0556</a:t>
            </a:r>
          </a:p>
          <a:p>
            <a:pPr lvl="0">
              <a:spcBef>
                <a:spcPts val="320"/>
              </a:spcBef>
              <a:spcAft>
                <a:spcPts val="0"/>
              </a:spcAft>
              <a:buSzPts val="1040"/>
            </a:pPr>
            <a:r>
              <a:rPr lang="en-US" sz="1600" dirty="0" smtClean="0">
                <a:latin typeface="Times New Roman"/>
                <a:ea typeface="Times New Roman"/>
                <a:cs typeface="Times New Roman"/>
                <a:sym typeface="Times New Roman"/>
              </a:rPr>
              <a:t>M.Bhanu Prakash        164G1A0510</a:t>
            </a:r>
          </a:p>
          <a:p>
            <a:pPr lvl="0">
              <a:spcBef>
                <a:spcPts val="320"/>
              </a:spcBef>
              <a:spcAft>
                <a:spcPts val="0"/>
              </a:spcAft>
              <a:buSzPts val="1040"/>
            </a:pPr>
            <a:endParaRPr lang="en-US" sz="1600" dirty="0" smtClean="0">
              <a:latin typeface="Times New Roman"/>
              <a:ea typeface="Times New Roman"/>
              <a:cs typeface="Times New Roman"/>
              <a:sym typeface="Times New Roman"/>
            </a:endParaRPr>
          </a:p>
          <a:p>
            <a:pPr lvl="0">
              <a:spcBef>
                <a:spcPts val="320"/>
              </a:spcBef>
              <a:spcAft>
                <a:spcPts val="0"/>
              </a:spcAft>
              <a:buSzPts val="1040"/>
            </a:pPr>
            <a:endParaRPr lang="en-US" sz="1600" dirty="0" smtClean="0">
              <a:latin typeface="Times New Roman"/>
              <a:ea typeface="Times New Roman"/>
              <a:cs typeface="Times New Roman"/>
              <a:sym typeface="Times New Roman"/>
            </a:endParaRPr>
          </a:p>
          <a:p>
            <a:endParaRPr lang="en-US" sz="1600" dirty="0" smtClean="0"/>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Code To Perform Hyper Parameter Tuning For Gradient Boosting Algorithm</a:t>
            </a:r>
            <a:endParaRPr lang="en-US" sz="2400" dirty="0"/>
          </a:p>
        </p:txBody>
      </p:sp>
      <p:pic>
        <p:nvPicPr>
          <p:cNvPr id="4" name="Content Placeholder 3" descr="Screenshot (20).png"/>
          <p:cNvPicPr>
            <a:picLocks noGrp="1" noChangeAspect="1"/>
          </p:cNvPicPr>
          <p:nvPr>
            <p:ph idx="1"/>
          </p:nvPr>
        </p:nvPicPr>
        <p:blipFill>
          <a:blip r:embed="rId2"/>
          <a:stretch>
            <a:fillRect/>
          </a:stretch>
        </p:blipFill>
        <p:spPr>
          <a:xfrm>
            <a:off x="357158" y="1357298"/>
            <a:ext cx="8786842" cy="4786346"/>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Tools used :</a:t>
            </a:r>
          </a:p>
          <a:p>
            <a:pPr>
              <a:buNone/>
            </a:pPr>
            <a:r>
              <a:rPr lang="en-US" sz="2400" dirty="0" smtClean="0">
                <a:latin typeface="Times New Roman" pitchFamily="18" charset="0"/>
                <a:cs typeface="Times New Roman" pitchFamily="18" charset="0"/>
              </a:rPr>
              <a:t>       Jupyter notebook</a:t>
            </a:r>
          </a:p>
          <a:p>
            <a:pPr>
              <a:buFont typeface="Wingdings" pitchFamily="2" charset="2"/>
              <a:buChar char="Ø"/>
            </a:pPr>
            <a:r>
              <a:rPr lang="en-US" sz="2400" dirty="0" smtClean="0">
                <a:latin typeface="Times New Roman" pitchFamily="18" charset="0"/>
                <a:cs typeface="Times New Roman" pitchFamily="18" charset="0"/>
              </a:rPr>
              <a:t>Hardware Requirements :</a:t>
            </a:r>
          </a:p>
          <a:p>
            <a:pPr>
              <a:buNone/>
            </a:pPr>
            <a:r>
              <a:rPr lang="en-US" sz="2400" dirty="0" smtClean="0">
                <a:latin typeface="Times New Roman" pitchFamily="18" charset="0"/>
                <a:cs typeface="Times New Roman" pitchFamily="18" charset="0"/>
              </a:rPr>
              <a:t>       RAM : 4 or 8 GB</a:t>
            </a:r>
          </a:p>
          <a:p>
            <a:pPr>
              <a:buNone/>
            </a:pPr>
            <a:r>
              <a:rPr lang="en-US" sz="2400" dirty="0" smtClean="0">
                <a:latin typeface="Times New Roman" pitchFamily="18" charset="0"/>
                <a:cs typeface="Times New Roman" pitchFamily="18" charset="0"/>
              </a:rPr>
              <a:t>       Hard disk : 1 Tb</a:t>
            </a:r>
          </a:p>
          <a:p>
            <a:pPr>
              <a:buFont typeface="Wingdings" pitchFamily="2" charset="2"/>
              <a:buChar char="Ø"/>
            </a:pPr>
            <a:r>
              <a:rPr lang="en-US" sz="2400" dirty="0" smtClean="0">
                <a:latin typeface="Times New Roman" pitchFamily="18" charset="0"/>
                <a:cs typeface="Times New Roman" pitchFamily="18" charset="0"/>
              </a:rPr>
              <a:t>Software Required :</a:t>
            </a:r>
          </a:p>
          <a:p>
            <a:pPr>
              <a:buNone/>
            </a:pPr>
            <a:r>
              <a:rPr lang="en-US" sz="2400" dirty="0" smtClean="0">
                <a:latin typeface="Times New Roman" pitchFamily="18" charset="0"/>
                <a:cs typeface="Times New Roman" pitchFamily="18" charset="0"/>
              </a:rPr>
              <a:t>       Jupyter Notebook</a:t>
            </a:r>
          </a:p>
          <a:p>
            <a:pPr>
              <a:buFont typeface="Wingdings" pitchFamily="2" charset="2"/>
              <a:buChar char="Ø"/>
            </a:pPr>
            <a:r>
              <a:rPr lang="en-US" sz="2400" dirty="0" smtClean="0">
                <a:latin typeface="Times New Roman" pitchFamily="18" charset="0"/>
                <a:cs typeface="Times New Roman" pitchFamily="18" charset="0"/>
              </a:rPr>
              <a:t>Programming Languages : Python</a:t>
            </a:r>
          </a:p>
          <a:p>
            <a:pPr>
              <a:buNone/>
            </a:pPr>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Dhaiya, S., Singh, N.P., ‘Impact of Bagging on MLP classifier’, International Conferences On Computing For Sustainable Global Development, pp. 3794-3799. 2016.</a:t>
            </a:r>
          </a:p>
          <a:p>
            <a:pPr algn="just"/>
            <a:r>
              <a:rPr lang="en-US" sz="2000" dirty="0" smtClean="0">
                <a:latin typeface="Times New Roman" pitchFamily="18" charset="0"/>
                <a:cs typeface="Times New Roman" pitchFamily="18" charset="0"/>
              </a:rPr>
              <a:t>Danenas,P., Grasva,G., ‘Selection Of Support Vector Machine Based Classifier For Credit Risk’, Expert System With Application , Vol. 42, pp. 3194-3204, 2015. </a:t>
            </a:r>
          </a:p>
          <a:p>
            <a:pPr algn="just"/>
            <a:r>
              <a:rPr lang="en-US" sz="2000" dirty="0" smtClean="0">
                <a:latin typeface="Times New Roman" pitchFamily="18" charset="0"/>
                <a:cs typeface="Times New Roman" pitchFamily="18" charset="0"/>
              </a:rPr>
              <a:t>Credit Risk Analysis by using Machine Learning Classifier by TN Pandey - ‎International Conference on Energy, Communication, Data Analytics and Soft Computing (ICECDS-2017).</a:t>
            </a:r>
          </a:p>
          <a:p>
            <a:pPr algn="just">
              <a:buNone/>
            </a:pPr>
            <a:endParaRPr lang="en-US" sz="2000" dirty="0" smtClean="0">
              <a:latin typeface="Times New Roman" pitchFamily="18" charset="0"/>
              <a:cs typeface="Times New Roman" pitchFamily="18" charset="0"/>
            </a:endParaRPr>
          </a:p>
          <a:p>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066800"/>
            <a:ext cx="8458200" cy="5064125"/>
          </a:xfrm>
        </p:spPr>
        <p:txBody>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Banking industry has the major activity of lending money to those who are in need of money. When a financial institute lends money to a customer, they are taking some kind of risk. Because the customer may repay or may not repay the money.</a:t>
            </a:r>
          </a:p>
          <a:p>
            <a:pPr algn="just"/>
            <a:r>
              <a:rPr lang="en-US" sz="2000" dirty="0" smtClean="0">
                <a:latin typeface="Times New Roman" pitchFamily="18" charset="0"/>
                <a:cs typeface="Times New Roman" pitchFamily="18" charset="0"/>
              </a:rPr>
              <a:t>In our project we are developing an algorithm which will generate an probability, this probability value will indicate the chances of borrowers defaulting. Defaulting means borrowers cannot repay their loan in a certain amount of time . If the borrower has high probability he can repay the money otherwise he cant repay the money.</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Problem definition </a:t>
            </a:r>
          </a:p>
        </p:txBody>
      </p:sp>
      <p:sp>
        <p:nvSpPr>
          <p:cNvPr id="8195" name="Content Placeholder 2"/>
          <p:cNvSpPr>
            <a:spLocks noGrp="1"/>
          </p:cNvSpPr>
          <p:nvPr>
            <p:ph idx="1"/>
          </p:nvPr>
        </p:nvSpPr>
        <p:spPr>
          <a:xfrm>
            <a:off x="357158" y="1357298"/>
            <a:ext cx="8458200" cy="4757758"/>
          </a:xfrm>
        </p:spPr>
        <p:txBody>
          <a:bodyPr/>
          <a:lstStyle/>
          <a:p>
            <a:pPr algn="just"/>
            <a:r>
              <a:rPr lang="en-US" sz="2000" dirty="0" smtClean="0">
                <a:latin typeface="Times New Roman" pitchFamily="18" charset="0"/>
                <a:cs typeface="Times New Roman" pitchFamily="18" charset="0"/>
              </a:rPr>
              <a:t>The accurate assessment of consumer credit risk  is of uttermost  importance for  lending organizations. Increasing the demand for consumer credit has led to the competition in credit industry. So Banking sectors  have to develop  and  apply  machine  learning  methods  to  handle analyzing credit data in order to save money and reduction of risk.</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In the existing system they are using the normal Classifying Algorithms to predict Credit Repaying nature of a customer.</a:t>
            </a:r>
          </a:p>
          <a:p>
            <a:pPr algn="just"/>
            <a:r>
              <a:rPr lang="en-US" sz="2000" dirty="0" smtClean="0">
                <a:latin typeface="Times New Roman" pitchFamily="18" charset="0"/>
                <a:cs typeface="Times New Roman" pitchFamily="18" charset="0"/>
              </a:rPr>
              <a:t>The robustness of current traditional approaches is based on formalized hypothesis  which are not capturing the fraud behavior of the Customer.</a:t>
            </a:r>
          </a:p>
          <a:p>
            <a:pPr algn="just"/>
            <a:r>
              <a:rPr lang="en-US" sz="2000" dirty="0" smtClean="0">
                <a:latin typeface="Times New Roman" pitchFamily="18" charset="0"/>
                <a:cs typeface="Times New Roman" pitchFamily="18" charset="0"/>
              </a:rPr>
              <a:t>The distortions in the existing model is not easily identifiable.</a:t>
            </a:r>
          </a:p>
          <a:p>
            <a:pPr algn="just"/>
            <a:r>
              <a:rPr lang="en-US" sz="2000" dirty="0" smtClean="0">
                <a:latin typeface="Times New Roman" pitchFamily="18" charset="0"/>
                <a:cs typeface="Times New Roman" pitchFamily="18" charset="0"/>
              </a:rPr>
              <a:t>This model is still far from attaining mature levels both at the methodological and at the credit granting , monitoring and control process.</a:t>
            </a:r>
          </a:p>
          <a:p>
            <a:pPr algn="just">
              <a:buFont typeface="Wingdings" pitchFamily="2" charset="2"/>
              <a:buChar char="Ø"/>
            </a:pPr>
            <a:endParaRPr lang="en-US" sz="2400" b="1" dirty="0" smtClean="0"/>
          </a:p>
          <a:p>
            <a:pPr>
              <a:buNone/>
            </a:pPr>
            <a:endParaRPr lang="en-US" sz="2400" dirty="0" smtClean="0"/>
          </a:p>
          <a:p>
            <a:pPr>
              <a:buFont typeface="Wingdings" pitchFamily="2" charset="2"/>
              <a:buChar char="Ø"/>
            </a:pPr>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In this proposed model we are building the models which will accurately predict the risk factor using the boosting algorithms using machine learning.</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main Advantages of this system is to:</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Lend to right type of customers.</a:t>
            </a:r>
          </a:p>
          <a:p>
            <a:r>
              <a:rPr lang="en-US" sz="2000" dirty="0" smtClean="0">
                <a:latin typeface="Times New Roman" pitchFamily="18" charset="0"/>
                <a:cs typeface="Times New Roman" pitchFamily="18" charset="0"/>
              </a:rPr>
              <a:t>  Monitor collections.</a:t>
            </a:r>
          </a:p>
          <a:p>
            <a:r>
              <a:rPr lang="en-US" sz="2000" dirty="0" smtClean="0">
                <a:latin typeface="Times New Roman" pitchFamily="18" charset="0"/>
                <a:cs typeface="Times New Roman" pitchFamily="18" charset="0"/>
              </a:rPr>
              <a:t>  Predict and reduce delinquencies.</a:t>
            </a:r>
          </a:p>
          <a:p>
            <a:r>
              <a:rPr lang="en-US" sz="2000" dirty="0" smtClean="0">
                <a:latin typeface="Times New Roman" pitchFamily="18" charset="0"/>
                <a:cs typeface="Times New Roman" pitchFamily="18" charset="0"/>
              </a:rPr>
              <a:t>  Reduce NPA and increase profitability.</a:t>
            </a:r>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457200" y="1684357"/>
            <a:ext cx="8229600" cy="4530725"/>
          </a:xfrm>
        </p:spPr>
        <p:txBody>
          <a:bodyPr/>
          <a:lstStyle/>
          <a:p>
            <a:pPr marL="514350" indent="-514350">
              <a:buNone/>
            </a:pPr>
            <a:r>
              <a:rPr lang="en-US" sz="2000" dirty="0" smtClean="0">
                <a:latin typeface="Times New Roman" pitchFamily="18" charset="0"/>
                <a:cs typeface="Times New Roman" pitchFamily="18" charset="0"/>
              </a:rPr>
              <a:t>1.	Loading the dataset</a:t>
            </a:r>
          </a:p>
          <a:p>
            <a:pPr marL="514350" indent="-514350">
              <a:buNone/>
            </a:pPr>
            <a:r>
              <a:rPr lang="en-US" sz="2000" dirty="0" smtClean="0">
                <a:latin typeface="Times New Roman" pitchFamily="18" charset="0"/>
                <a:cs typeface="Times New Roman" pitchFamily="18" charset="0"/>
              </a:rPr>
              <a:t>2.	Exploratory data Analysis</a:t>
            </a:r>
          </a:p>
          <a:p>
            <a:pPr marL="514350" indent="-514350">
              <a:buNone/>
            </a:pPr>
            <a:r>
              <a:rPr lang="en-US" sz="2000" dirty="0" smtClean="0">
                <a:solidFill>
                  <a:schemeClr val="accent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 Treating null and missing values</a:t>
            </a:r>
          </a:p>
          <a:p>
            <a:pPr marL="514350" indent="-514350">
              <a:buNone/>
            </a:pPr>
            <a:r>
              <a:rPr lang="en-US" sz="2000" dirty="0" smtClean="0">
                <a:latin typeface="Times New Roman" pitchFamily="18" charset="0"/>
                <a:cs typeface="Times New Roman" pitchFamily="18" charset="0"/>
              </a:rPr>
              <a:t>           b) Treating Correlated variables</a:t>
            </a:r>
          </a:p>
          <a:p>
            <a:pPr marL="514350" indent="-514350">
              <a:buNone/>
            </a:pPr>
            <a:r>
              <a:rPr lang="en-US" sz="2000" dirty="0" smtClean="0">
                <a:latin typeface="Times New Roman" pitchFamily="18" charset="0"/>
                <a:cs typeface="Times New Roman" pitchFamily="18" charset="0"/>
              </a:rPr>
              <a:t>3.	Feature Selection</a:t>
            </a:r>
          </a:p>
          <a:p>
            <a:pPr marL="514350" indent="-514350">
              <a:buNone/>
            </a:pPr>
            <a:r>
              <a:rPr lang="en-US" sz="2000" dirty="0" smtClean="0">
                <a:latin typeface="Times New Roman" pitchFamily="18" charset="0"/>
                <a:cs typeface="Times New Roman" pitchFamily="18" charset="0"/>
              </a:rPr>
              <a:t>4.	Data Splitting in to train and test datasets</a:t>
            </a:r>
          </a:p>
          <a:p>
            <a:pPr marL="514350" indent="-514350">
              <a:buNone/>
            </a:pPr>
            <a:r>
              <a:rPr lang="en-US" sz="2000" dirty="0" smtClean="0">
                <a:latin typeface="Times New Roman" pitchFamily="18" charset="0"/>
                <a:cs typeface="Times New Roman" pitchFamily="18" charset="0"/>
              </a:rPr>
              <a:t>5.	Fitting data on different algorithms</a:t>
            </a:r>
          </a:p>
          <a:p>
            <a:pPr marL="514350" indent="-514350">
              <a:buNone/>
            </a:pPr>
            <a:r>
              <a:rPr lang="en-US" sz="2000" dirty="0" smtClean="0">
                <a:latin typeface="Times New Roman" pitchFamily="18" charset="0"/>
                <a:cs typeface="Times New Roman" pitchFamily="18" charset="0"/>
              </a:rPr>
              <a:t>6.	Cross validation </a:t>
            </a:r>
          </a:p>
          <a:p>
            <a:pPr marL="514350" indent="-514350">
              <a:buNone/>
            </a:pPr>
            <a:r>
              <a:rPr lang="en-US" sz="2000" dirty="0" smtClean="0">
                <a:latin typeface="Times New Roman" pitchFamily="18" charset="0"/>
                <a:cs typeface="Times New Roman" pitchFamily="18" charset="0"/>
              </a:rPr>
              <a:t>7.	Hyper parameter tuning</a:t>
            </a:r>
          </a:p>
          <a:p>
            <a:pPr>
              <a:buNone/>
            </a:pPr>
            <a:r>
              <a:rPr lang="en-US" sz="2000" dirty="0" smtClean="0">
                <a:latin typeface="Times New Roman" pitchFamily="18" charset="0"/>
                <a:cs typeface="Times New Roman" pitchFamily="18" charset="0"/>
              </a:rPr>
              <a:t>8.	   Feature transformation</a:t>
            </a:r>
          </a:p>
          <a:p>
            <a:pPr>
              <a:buNone/>
            </a:pPr>
            <a:r>
              <a:rPr lang="en-US" sz="2000" dirty="0" smtClean="0">
                <a:latin typeface="Times New Roman" pitchFamily="18" charset="0"/>
                <a:cs typeface="Times New Roman" pitchFamily="18" charset="0"/>
              </a:rPr>
              <a:t>9.	   Voting Ensemble methods</a:t>
            </a:r>
          </a:p>
          <a:p>
            <a:pPr>
              <a:buNone/>
            </a:pPr>
            <a:r>
              <a:rPr lang="en-US" sz="2000" dirty="0" smtClean="0">
                <a:latin typeface="Times New Roman" pitchFamily="18" charset="0"/>
                <a:cs typeface="Times New Roman" pitchFamily="18" charset="0"/>
              </a:rPr>
              <a:t>10.    Out of time validation</a:t>
            </a: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r>
              <a:rPr lang="en-US" dirty="0" smtClean="0"/>
              <a:t>Level - 0</a:t>
            </a:r>
            <a:endParaRPr lang="en-US" dirty="0"/>
          </a:p>
        </p:txBody>
      </p:sp>
      <p:sp>
        <p:nvSpPr>
          <p:cNvPr id="4" name="Rectangle 3"/>
          <p:cNvSpPr/>
          <p:nvPr/>
        </p:nvSpPr>
        <p:spPr>
          <a:xfrm>
            <a:off x="1000100" y="3000372"/>
            <a:ext cx="157163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sp>
        <p:nvSpPr>
          <p:cNvPr id="6" name="Rectangle 5"/>
          <p:cNvSpPr/>
          <p:nvPr/>
        </p:nvSpPr>
        <p:spPr>
          <a:xfrm>
            <a:off x="3643306" y="3000372"/>
            <a:ext cx="200026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Classification Algorithms</a:t>
            </a:r>
            <a:endParaRPr lang="en-US" dirty="0"/>
          </a:p>
        </p:txBody>
      </p:sp>
      <p:sp>
        <p:nvSpPr>
          <p:cNvPr id="7" name="Rectangle 6"/>
          <p:cNvSpPr/>
          <p:nvPr/>
        </p:nvSpPr>
        <p:spPr>
          <a:xfrm>
            <a:off x="6572264" y="3000372"/>
            <a:ext cx="1785950"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Credit Risk Analysis</a:t>
            </a:r>
            <a:endParaRPr lang="en-US" dirty="0"/>
          </a:p>
        </p:txBody>
      </p:sp>
      <p:cxnSp>
        <p:nvCxnSpPr>
          <p:cNvPr id="9" name="Straight Arrow Connector 8"/>
          <p:cNvCxnSpPr>
            <a:stCxn id="4" idx="3"/>
            <a:endCxn id="6" idx="1"/>
          </p:cNvCxnSpPr>
          <p:nvPr/>
        </p:nvCxnSpPr>
        <p:spPr>
          <a:xfrm>
            <a:off x="2571736" y="3429000"/>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5643570" y="342900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7813"/>
            <a:ext cx="8229600" cy="11398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200" b="0" i="0" u="none" strike="noStrike" kern="0" cap="none" spc="0" normalizeH="0" baseline="0" noProof="0" dirty="0" smtClean="0">
                <a:ln>
                  <a:noFill/>
                </a:ln>
                <a:solidFill>
                  <a:schemeClr val="tx2"/>
                </a:solidFill>
                <a:effectLst/>
                <a:uLnTx/>
                <a:uFillTx/>
                <a:latin typeface="+mj-lt"/>
                <a:ea typeface="+mj-ea"/>
                <a:cs typeface="+mj-cs"/>
              </a:rPr>
              <a:t>DFD(Level</a:t>
            </a:r>
            <a:r>
              <a:rPr kumimoji="0" lang="en-US" sz="4200" b="0" i="0" u="none" strike="noStrike" kern="0" cap="none" spc="0" normalizeH="0" noProof="0" dirty="0" smtClean="0">
                <a:ln>
                  <a:noFill/>
                </a:ln>
                <a:solidFill>
                  <a:schemeClr val="tx2"/>
                </a:solidFill>
                <a:effectLst/>
                <a:uLnTx/>
                <a:uFillTx/>
                <a:latin typeface="+mj-lt"/>
                <a:ea typeface="+mj-ea"/>
                <a:cs typeface="+mj-cs"/>
              </a:rPr>
              <a:t> – 1)</a:t>
            </a:r>
            <a:endParaRPr kumimoji="0" lang="en-US" sz="4200" b="0" i="0" u="none" strike="noStrike" kern="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457200" y="1600200"/>
            <a:ext cx="8229600" cy="45307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endPar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4" name="Flowchart: Data 3"/>
          <p:cNvSpPr/>
          <p:nvPr/>
        </p:nvSpPr>
        <p:spPr>
          <a:xfrm>
            <a:off x="5143504" y="214290"/>
            <a:ext cx="1500198" cy="5715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sp>
        <p:nvSpPr>
          <p:cNvPr id="5" name="Rectangle 4"/>
          <p:cNvSpPr/>
          <p:nvPr/>
        </p:nvSpPr>
        <p:spPr>
          <a:xfrm>
            <a:off x="4000496" y="1285860"/>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 data</a:t>
            </a:r>
            <a:endParaRPr lang="en-US" dirty="0"/>
          </a:p>
        </p:txBody>
      </p:sp>
      <p:sp>
        <p:nvSpPr>
          <p:cNvPr id="6" name="Rectangle 5"/>
          <p:cNvSpPr/>
          <p:nvPr/>
        </p:nvSpPr>
        <p:spPr>
          <a:xfrm>
            <a:off x="6357950" y="1285860"/>
            <a:ext cx="15716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Noisy data</a:t>
            </a:r>
            <a:endParaRPr lang="en-US" dirty="0"/>
          </a:p>
        </p:txBody>
      </p:sp>
      <p:sp>
        <p:nvSpPr>
          <p:cNvPr id="7" name="Rectangle 6"/>
          <p:cNvSpPr/>
          <p:nvPr/>
        </p:nvSpPr>
        <p:spPr>
          <a:xfrm>
            <a:off x="6357950" y="2786058"/>
            <a:ext cx="221457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a:t>
            </a:r>
            <a:endParaRPr lang="en-US" dirty="0"/>
          </a:p>
        </p:txBody>
      </p:sp>
      <p:sp>
        <p:nvSpPr>
          <p:cNvPr id="8" name="Rectangle 7"/>
          <p:cNvSpPr/>
          <p:nvPr/>
        </p:nvSpPr>
        <p:spPr>
          <a:xfrm>
            <a:off x="6357950" y="3571876"/>
            <a:ext cx="228601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Selecting the hyper parameter tuning</a:t>
            </a:r>
            <a:endParaRPr lang="en-US" dirty="0"/>
          </a:p>
        </p:txBody>
      </p:sp>
      <p:sp>
        <p:nvSpPr>
          <p:cNvPr id="9" name="Rectangle 8"/>
          <p:cNvSpPr/>
          <p:nvPr/>
        </p:nvSpPr>
        <p:spPr>
          <a:xfrm>
            <a:off x="6429388" y="4357694"/>
            <a:ext cx="242889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the model</a:t>
            </a:r>
            <a:endParaRPr lang="en-US" dirty="0"/>
          </a:p>
        </p:txBody>
      </p:sp>
      <p:sp>
        <p:nvSpPr>
          <p:cNvPr id="10" name="Rectangle 9"/>
          <p:cNvSpPr/>
          <p:nvPr/>
        </p:nvSpPr>
        <p:spPr>
          <a:xfrm>
            <a:off x="6429388" y="5072074"/>
            <a:ext cx="235745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 and testing</a:t>
            </a:r>
            <a:endParaRPr lang="en-US" dirty="0"/>
          </a:p>
        </p:txBody>
      </p:sp>
      <p:sp>
        <p:nvSpPr>
          <p:cNvPr id="11" name="Rectangle 10"/>
          <p:cNvSpPr/>
          <p:nvPr/>
        </p:nvSpPr>
        <p:spPr>
          <a:xfrm>
            <a:off x="6429388" y="5929330"/>
            <a:ext cx="171451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file</a:t>
            </a:r>
            <a:endParaRPr lang="en-US" dirty="0"/>
          </a:p>
        </p:txBody>
      </p:sp>
      <p:sp>
        <p:nvSpPr>
          <p:cNvPr id="12" name="Rectangle 11"/>
          <p:cNvSpPr/>
          <p:nvPr/>
        </p:nvSpPr>
        <p:spPr>
          <a:xfrm>
            <a:off x="6143636" y="2143116"/>
            <a:ext cx="207170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Cleaning the data</a:t>
            </a:r>
            <a:endParaRPr lang="en-US" dirty="0"/>
          </a:p>
        </p:txBody>
      </p:sp>
      <p:cxnSp>
        <p:nvCxnSpPr>
          <p:cNvPr id="14" name="Shape 13"/>
          <p:cNvCxnSpPr>
            <a:stCxn id="5" idx="2"/>
            <a:endCxn id="7" idx="1"/>
          </p:cNvCxnSpPr>
          <p:nvPr/>
        </p:nvCxnSpPr>
        <p:spPr>
          <a:xfrm rot="16200000" flipH="1">
            <a:off x="4839893" y="1518033"/>
            <a:ext cx="1250165" cy="17859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5" idx="0"/>
            <a:endCxn id="6" idx="0"/>
          </p:cNvCxnSpPr>
          <p:nvPr/>
        </p:nvCxnSpPr>
        <p:spPr>
          <a:xfrm rot="5400000" flipH="1" flipV="1">
            <a:off x="5857884" y="-24"/>
            <a:ext cx="1588" cy="2571768"/>
          </a:xfrm>
          <a:prstGeom prst="bentConnector3">
            <a:avLst>
              <a:gd name="adj1" fmla="val 1439546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7001686" y="1928008"/>
            <a:ext cx="42783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a:off x="5537207" y="892157"/>
            <a:ext cx="35639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a:off x="7073124" y="264238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a:off x="7037405" y="339248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5400000">
            <a:off x="7073124" y="421402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5400000">
            <a:off x="7037405" y="574994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5400000">
            <a:off x="7073124" y="492840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Implementation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Code To Perform Hyper Parameter Tuning For Ada Boosting Algorithm</a:t>
            </a:r>
            <a:endParaRPr lang="en-US" sz="2400" dirty="0">
              <a:latin typeface="Times New Roman" pitchFamily="18" charset="0"/>
              <a:cs typeface="Times New Roman" pitchFamily="18" charset="0"/>
            </a:endParaRPr>
          </a:p>
        </p:txBody>
      </p:sp>
      <p:pic>
        <p:nvPicPr>
          <p:cNvPr id="4" name="Content Placeholder 3" descr="Screenshot (18).png"/>
          <p:cNvPicPr>
            <a:picLocks noGrp="1" noChangeAspect="1"/>
          </p:cNvPicPr>
          <p:nvPr>
            <p:ph idx="1"/>
          </p:nvPr>
        </p:nvPicPr>
        <p:blipFill>
          <a:blip r:embed="rId2"/>
          <a:stretch>
            <a:fillRect/>
          </a:stretch>
        </p:blipFill>
        <p:spPr>
          <a:xfrm>
            <a:off x="457200" y="1428736"/>
            <a:ext cx="8686800" cy="4786346"/>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4271</TotalTime>
  <Words>500</Words>
  <Application>Microsoft Office PowerPoint</Application>
  <PresentationFormat>On-screen Show (4:3)</PresentationFormat>
  <Paragraphs>80</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Credit Risk Analysis Using Machine Learning Algorithms </vt:lpstr>
      <vt:lpstr>Abstract </vt:lpstr>
      <vt:lpstr>Problem definition </vt:lpstr>
      <vt:lpstr>Existing System</vt:lpstr>
      <vt:lpstr>Proposed System</vt:lpstr>
      <vt:lpstr>Project planning</vt:lpstr>
      <vt:lpstr>Data Flow Diagram</vt:lpstr>
      <vt:lpstr>Slide 8</vt:lpstr>
      <vt:lpstr>Implementation  Code To Perform Hyper Parameter Tuning For Ada Boosting Algorithm</vt:lpstr>
      <vt:lpstr>Code To Perform Hyper Parameter Tuning For Gradient Boosting Algorithm</vt:lpstr>
      <vt:lpstr>Requirements </vt:lpstr>
      <vt:lpstr>Literature Survey</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daddy</cp:lastModifiedBy>
  <cp:revision>469</cp:revision>
  <dcterms:created xsi:type="dcterms:W3CDTF">2006-08-16T00:00:00Z</dcterms:created>
  <dcterms:modified xsi:type="dcterms:W3CDTF">2020-03-17T02:57:30Z</dcterms:modified>
</cp:coreProperties>
</file>