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6" r:id="rId4"/>
    <p:sldId id="260" r:id="rId5"/>
    <p:sldId id="258" r:id="rId6"/>
    <p:sldId id="274" r:id="rId7"/>
    <p:sldId id="275" r:id="rId8"/>
    <p:sldId id="273" r:id="rId9"/>
    <p:sldId id="262" r:id="rId10"/>
    <p:sldId id="269" r:id="rId11"/>
    <p:sldId id="261" r:id="rId12"/>
    <p:sldId id="272" r:id="rId13"/>
    <p:sldId id="270" r:id="rId14"/>
    <p:sldId id="277" r:id="rId15"/>
    <p:sldId id="278" r:id="rId16"/>
    <p:sldId id="259" r:id="rId17"/>
  </p:sldIdLst>
  <p:sldSz cx="9144000" cy="5143500" type="screen16x9"/>
  <p:notesSz cx="9144000" cy="6858000"/>
  <p:embeddedFontLst>
    <p:embeddedFont>
      <p:font typeface="210 맨발의청춘 L" panose="0202060302010102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210 맨발의청춘 R" panose="02020603020101020101" pitchFamily="18" charset="-127"/>
      <p:regular r:id="rId21"/>
    </p:embeddedFont>
    <p:embeddedFont>
      <p:font typeface="210 직장인의한마디 R" panose="02020603020101020101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66" autoAdjust="0"/>
    <p:restoredTop sz="94660"/>
  </p:normalViewPr>
  <p:slideViewPr>
    <p:cSldViewPr>
      <p:cViewPr varScale="1">
        <p:scale>
          <a:sx n="116" d="100"/>
          <a:sy n="116" d="100"/>
        </p:scale>
        <p:origin x="1027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698-492A-90A5-788E46A083A2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7698-492A-90A5-788E46A083A2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4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98-492A-90A5-788E46A083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F8B4-441C-B0D0-7C860AC735E9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F8B4-441C-B0D0-7C860AC735E9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4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8B4-441C-B0D0-7C860AC735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C060-4504-ABC7-BAEFCAE682E3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2-C060-4504-ABC7-BAEFCAE682E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7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60-4504-ABC7-BAEFCAE682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094-40F2-9B4D-D15E9C3B9373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7094-40F2-9B4D-D15E9C3B9373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4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094-40F2-9B4D-D15E9C3B9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A564-4D1A-9887-FB95187F3131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A564-4D1A-9887-FB95187F3131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41</c:v>
                </c:pt>
                <c:pt idx="1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64-4D1A-9887-FB95187F31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85000"/>
                  <a:lumOff val="1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CE8E-4A16-84C5-D2ACEF90D786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E8E-4A16-84C5-D2ACEF90D786}"/>
              </c:ext>
            </c:extLst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</c:v>
                </c:pt>
                <c:pt idx="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8E-4A16-84C5-D2ACEF90D7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960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83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8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259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2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6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3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03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30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ECF5-33E9-43A9-ABCE-03B749F54DB3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62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FECF5-33E9-43A9-ABCE-03B749F54DB3}" type="datetimeFigureOut">
              <a:rPr lang="ko-KR" altLang="en-US" smtClean="0"/>
              <a:t>2018-06-21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66C3F-4EDC-4210-A114-28CDD4F1CA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3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chart" Target="../charts/char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r="787" b="853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99592" y="0"/>
            <a:ext cx="2664296" cy="3785984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9591" y="1307728"/>
            <a:ext cx="2664297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데이터 소쿠리 분석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 Team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서동완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-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043608" y="3003798"/>
            <a:ext cx="2376265" cy="5770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조장 </a:t>
            </a:r>
            <a:r>
              <a:rPr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201302416  </a:t>
            </a:r>
            <a:r>
              <a:rPr lang="ko-KR" altLang="en-US" sz="10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서동완</a:t>
            </a:r>
            <a:endParaRPr lang="en-US" altLang="ko-KR" sz="10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/>
            <a:r>
              <a:rPr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조원 </a:t>
            </a:r>
            <a:r>
              <a:rPr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: 201302419  </a:t>
            </a:r>
            <a:r>
              <a:rPr lang="ko-KR" altLang="en-US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손재형</a:t>
            </a:r>
            <a:endParaRPr lang="en-US" altLang="ko-KR" sz="10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/>
            <a:r>
              <a:rPr lang="en-US" altLang="ko-KR" sz="10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201302498  </a:t>
            </a:r>
            <a:r>
              <a:rPr lang="ko-KR" altLang="en-US" sz="10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한용준</a:t>
            </a:r>
            <a:endParaRPr lang="en-US" altLang="ko-KR" sz="10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42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577807" y="3242766"/>
            <a:ext cx="280831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Y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축이 높을수록 활발한 활동량을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가진 사람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77807" y="2370124"/>
            <a:ext cx="280831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축이 높을수록 잠을 자는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시간이 많은 사람 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558868" y="1442566"/>
            <a:ext cx="280831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유사한 성향을 가진 사람들을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개의 집단으로 구분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34348" y="4803998"/>
            <a:ext cx="2480400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Team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서동완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28" name="직사각형 27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30" name="직사각형 29"/>
              <p:cNvSpPr/>
              <p:nvPr/>
            </p:nvSpPr>
            <p:spPr>
              <a:xfrm>
                <a:off x="864965" y="154652"/>
                <a:ext cx="21602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클러스터링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 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- </a:t>
                </a:r>
                <a:r>
                  <a:rPr lang="en-US" altLang="ko-KR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Kmeans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endParaRPr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03</a:t>
                </a:r>
              </a:p>
            </p:txBody>
          </p:sp>
        </p:grp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1" y="1059582"/>
            <a:ext cx="4548575" cy="3228225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1259632" y="4361131"/>
            <a:ext cx="475252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03030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4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03030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개의 집단으로 </a:t>
            </a:r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03030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클러스터링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03030"/>
              </a:solidFill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788024" y="2257983"/>
            <a:ext cx="627644" cy="627534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4788024" y="3158083"/>
            <a:ext cx="627644" cy="627534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4788024" y="1357883"/>
            <a:ext cx="627644" cy="627534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68" y="2411032"/>
            <a:ext cx="321436" cy="321436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223" y="1455963"/>
            <a:ext cx="421937" cy="421937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223" y="3242766"/>
            <a:ext cx="423174" cy="42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34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200074780"/>
              </p:ext>
            </p:extLst>
          </p:nvPr>
        </p:nvGraphicFramePr>
        <p:xfrm>
          <a:off x="5096163" y="512460"/>
          <a:ext cx="1296144" cy="1556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차트 9"/>
          <p:cNvGraphicFramePr/>
          <p:nvPr>
            <p:extLst>
              <p:ext uri="{D42A27DB-BD31-4B8C-83A1-F6EECF244321}">
                <p14:modId xmlns:p14="http://schemas.microsoft.com/office/powerpoint/2010/main" val="2000767626"/>
              </p:ext>
            </p:extLst>
          </p:nvPr>
        </p:nvGraphicFramePr>
        <p:xfrm>
          <a:off x="5148064" y="3360191"/>
          <a:ext cx="1301996" cy="154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/>
          <p:cNvGraphicFramePr/>
          <p:nvPr>
            <p:extLst>
              <p:ext uri="{D42A27DB-BD31-4B8C-83A1-F6EECF244321}">
                <p14:modId xmlns:p14="http://schemas.microsoft.com/office/powerpoint/2010/main" val="1293333"/>
              </p:ext>
            </p:extLst>
          </p:nvPr>
        </p:nvGraphicFramePr>
        <p:xfrm>
          <a:off x="5148064" y="2116806"/>
          <a:ext cx="1323615" cy="1247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176940" y="3795239"/>
            <a:ext cx="1244243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41%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보라색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48064" y="951936"/>
            <a:ext cx="1244243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20%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파란색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87749" y="2401933"/>
            <a:ext cx="1244243" cy="67710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34%</a:t>
            </a:r>
          </a:p>
          <a:p>
            <a:pPr algn="ctr"/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초록색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437444" y="2396169"/>
            <a:ext cx="2197729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수면을 취하는 시간과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/>
            </a:r>
            <a:b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활동량 둘다 많은 편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421183" y="3887441"/>
            <a:ext cx="2523249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충분한 수면을 취했으나 활동량은 적은 편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392307" y="995734"/>
            <a:ext cx="2523249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잠을 자는 시간이 </a:t>
            </a:r>
            <a: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/>
            </a:r>
            <a:br>
              <a:rPr lang="en-US" altLang="ko-KR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sz="16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적으며 활동량 또한 적음 </a:t>
            </a:r>
            <a:endParaRPr lang="en-US" altLang="ko-KR" sz="16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34348" y="4803998"/>
            <a:ext cx="2480400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Team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서동완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25" name="그룹 24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26" name="직사각형 25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28" name="직사각형 27"/>
              <p:cNvSpPr/>
              <p:nvPr/>
            </p:nvSpPr>
            <p:spPr>
              <a:xfrm>
                <a:off x="864965" y="154652"/>
                <a:ext cx="21602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클러스터링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 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- </a:t>
                </a:r>
                <a:r>
                  <a:rPr lang="en-US" altLang="ko-KR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Kmeans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03</a:t>
                </a:r>
              </a:p>
            </p:txBody>
          </p:sp>
        </p:grp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441" y="1059582"/>
            <a:ext cx="4548575" cy="322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5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r="787" b="853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29" name="직사각형 28"/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25666" y="143896"/>
              <a:ext cx="2160000" cy="16927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04</a:t>
              </a:r>
            </a:p>
            <a:p>
              <a:pPr algn="ctr"/>
              <a:r>
                <a:rPr lang="ko-KR" altLang="en-US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과연 그는 진짜</a:t>
              </a:r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endParaRPr>
            </a:p>
            <a:p>
              <a:pPr algn="ctr"/>
              <a:r>
                <a:rPr lang="ko-KR" altLang="en-US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걸었을까</a:t>
              </a:r>
              <a:r>
                <a:rPr lang="en-US" altLang="ko-KR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?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534348" y="4803998"/>
            <a:ext cx="2480400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Team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서동완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4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검정고시 합격자 발표날까지 준비해야 될 것은?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5" b="12374"/>
          <a:stretch/>
        </p:blipFill>
        <p:spPr>
          <a:xfrm>
            <a:off x="4181" y="12601"/>
            <a:ext cx="9252520" cy="5112568"/>
          </a:xfrm>
          <a:prstGeom prst="rect">
            <a:avLst/>
          </a:prstGeom>
          <a:ln>
            <a:noFill/>
          </a:ln>
        </p:spPr>
      </p:pic>
      <p:grpSp>
        <p:nvGrpSpPr>
          <p:cNvPr id="4" name="그룹 3"/>
          <p:cNvGrpSpPr/>
          <p:nvPr/>
        </p:nvGrpSpPr>
        <p:grpSpPr>
          <a:xfrm>
            <a:off x="251520" y="0"/>
            <a:ext cx="3240359" cy="555526"/>
            <a:chOff x="251520" y="0"/>
            <a:chExt cx="3240359" cy="555526"/>
          </a:xfrm>
        </p:grpSpPr>
        <p:sp>
          <p:nvSpPr>
            <p:cNvPr id="5" name="직사각형 4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23528" y="46931"/>
              <a:ext cx="3168351" cy="461665"/>
              <a:chOff x="323528" y="93097"/>
              <a:chExt cx="3168351" cy="46166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64964" y="154652"/>
                <a:ext cx="26269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과연</a:t>
                </a:r>
                <a:r>
                  <a:rPr lang="en-US" altLang="ko-KR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 </a:t>
                </a:r>
                <a:r>
                  <a:rPr lang="ko-KR" altLang="en-US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그는 진짜 걸었을까</a:t>
                </a:r>
                <a:r>
                  <a:rPr lang="en-US" altLang="ko-KR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?</a:t>
                </a: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04</a:t>
                </a:r>
              </a:p>
            </p:txBody>
          </p:sp>
        </p:grpSp>
      </p:grpSp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4186487085"/>
              </p:ext>
            </p:extLst>
          </p:nvPr>
        </p:nvGraphicFramePr>
        <p:xfrm>
          <a:off x="1043608" y="519881"/>
          <a:ext cx="1368152" cy="2314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059691" y="1189074"/>
            <a:ext cx="1244243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매우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/>
            </a:r>
            <a:b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활동적인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/>
            </a:r>
            <a:b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96131" y="1081352"/>
            <a:ext cx="1243622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약간 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/>
            </a:r>
            <a:b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활동적인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/>
            </a:r>
            <a:b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46434" y="1189074"/>
            <a:ext cx="1244243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상당히 </a:t>
            </a:r>
            <a: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/>
            </a:r>
            <a:br>
              <a:rPr lang="en-US" altLang="ko-KR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활동적인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2472" y="2371014"/>
            <a:ext cx="857505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30.5 * 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약간 활동적인 시간   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      55.5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*</a:t>
            </a:r>
            <a:r>
              <a:rPr lang="ko-KR" altLang="en-US" sz="12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상당히활동적인시간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+   73.1 * </a:t>
            </a:r>
            <a:r>
              <a:rPr lang="ko-KR" altLang="en-US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매우 활동적인 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 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 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642.1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절편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= 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걸음 수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646826" y="1522165"/>
            <a:ext cx="1244243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걸음 수</a:t>
            </a:r>
            <a:endParaRPr lang="en-US" altLang="ko-KR" sz="20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374456" y="1091278"/>
            <a:ext cx="1243622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2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861443" y="1169253"/>
            <a:ext cx="1243622" cy="12618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ko-KR" sz="2000" dirty="0" smtClean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</a:t>
            </a:r>
          </a:p>
          <a:p>
            <a:pPr algn="ctr"/>
            <a:endParaRPr lang="en-US" altLang="ko-KR" sz="20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876256" y="1101357"/>
            <a:ext cx="1243622" cy="86177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r>
              <a:rPr lang="en-US" altLang="ko-KR" sz="2200" dirty="0" smtClean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=</a:t>
            </a:r>
            <a:endParaRPr lang="en-US" altLang="ko-KR" sz="22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4" y="3719838"/>
            <a:ext cx="8352928" cy="23815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105358" y="2831290"/>
            <a:ext cx="8575054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30.5        *       327      +           55.5      *   73             +         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73.1      *     46          + 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642.1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절편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 </a:t>
            </a:r>
            <a:r>
              <a:rPr lang="en-US" altLang="ko-KR" sz="12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= </a:t>
            </a:r>
            <a:r>
              <a:rPr lang="en-US" altLang="ko-KR" sz="12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18028.6</a:t>
            </a:r>
            <a:endParaRPr lang="en-US" altLang="ko-KR" sz="12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34348" y="4803998"/>
            <a:ext cx="2480400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Team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서동완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698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차트 8"/>
          <p:cNvGraphicFramePr/>
          <p:nvPr>
            <p:extLst>
              <p:ext uri="{D42A27DB-BD31-4B8C-83A1-F6EECF244321}">
                <p14:modId xmlns:p14="http://schemas.microsoft.com/office/powerpoint/2010/main" val="4186487085"/>
              </p:ext>
            </p:extLst>
          </p:nvPr>
        </p:nvGraphicFramePr>
        <p:xfrm>
          <a:off x="1043608" y="519881"/>
          <a:ext cx="1368152" cy="2314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5" y="1594966"/>
            <a:ext cx="8352928" cy="23815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23528" y="2033625"/>
            <a:ext cx="8575054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30.5  *  327   +   55.5   *   73    +    73.1    *    46     +    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642.1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절편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  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=   18028.6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79512" y="874640"/>
            <a:ext cx="8921854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30.5 *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약간 활동적인 시간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+ 55.5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*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상당히 활동적인시간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+ 73.1 * </a:t>
            </a:r>
            <a:r>
              <a:rPr lang="ko-KR" altLang="en-US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매우 활동적인 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시간  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+  </a:t>
            </a:r>
            <a:r>
              <a:rPr lang="en-US" altLang="ko-KR" sz="1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642.1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</a:t>
            </a:r>
            <a:r>
              <a:rPr lang="ko-KR" altLang="en-US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절편</a:t>
            </a:r>
            <a:r>
              <a:rPr lang="en-US" altLang="ko-KR" sz="1600" b="1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</a:t>
            </a:r>
            <a:endParaRPr lang="en-US" altLang="ko-KR" sz="1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05165" y="2404825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         VS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04" y="3004679"/>
            <a:ext cx="8404530" cy="257211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310373" y="3492412"/>
            <a:ext cx="8575054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30.5  *  249   +    55.5   *   114     +   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73.1    *   73    +   642.1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절편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)  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=   19899.9</a:t>
            </a:r>
            <a:endParaRPr lang="en-US" altLang="ko-KR" sz="14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ctr"/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991" y="4182033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smtClean="0">
                <a:solidFill>
                  <a:srgbClr val="40404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사려져 버린 약 </a:t>
            </a:r>
            <a:r>
              <a:rPr lang="en-US" altLang="ko-KR" sz="3600" b="1" dirty="0" smtClean="0">
                <a:solidFill>
                  <a:srgbClr val="40404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8304</a:t>
            </a:r>
            <a:r>
              <a:rPr lang="ko-KR" altLang="en-US" sz="3600" b="1" dirty="0" smtClean="0">
                <a:solidFill>
                  <a:srgbClr val="404040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개의 걸음 수</a:t>
            </a:r>
            <a:endParaRPr lang="ko-KR" altLang="en-US" sz="3600" b="1" dirty="0">
              <a:solidFill>
                <a:srgbClr val="404040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34348" y="4803998"/>
            <a:ext cx="2480400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Team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서동완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51520" y="0"/>
            <a:ext cx="3240359" cy="555526"/>
            <a:chOff x="251520" y="0"/>
            <a:chExt cx="3240359" cy="555526"/>
          </a:xfrm>
        </p:grpSpPr>
        <p:sp>
          <p:nvSpPr>
            <p:cNvPr id="18" name="직사각형 17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23528" y="46931"/>
              <a:ext cx="3168351" cy="461665"/>
              <a:chOff x="323528" y="93097"/>
              <a:chExt cx="3168351" cy="46166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864964" y="154652"/>
                <a:ext cx="262691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과연</a:t>
                </a:r>
                <a:r>
                  <a:rPr lang="en-US" altLang="ko-KR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 </a:t>
                </a:r>
                <a:r>
                  <a:rPr lang="ko-KR" altLang="en-US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그는 진짜 걸었을까</a:t>
                </a:r>
                <a:r>
                  <a:rPr lang="en-US" altLang="ko-KR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?</a:t>
                </a: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04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553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r="787" b="853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29" name="직사각형 28"/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25666" y="418281"/>
              <a:ext cx="2160000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05</a:t>
              </a:r>
            </a:p>
            <a:p>
              <a:pPr algn="ctr"/>
              <a:r>
                <a:rPr lang="en-US" altLang="ko-KR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Q &amp; A</a:t>
              </a: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534348" y="4803998"/>
            <a:ext cx="2480400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Team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서동완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61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r="787" b="853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10" name="직사각형 9"/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210 직장인의한마디 R" panose="02020603020101020101" pitchFamily="18" charset="-127"/>
                <a:ea typeface="210 직장인의한마디 R" panose="02020603020101020101" pitchFamily="18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025666" y="418280"/>
              <a:ext cx="2160000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Thank You.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64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r="787" b="853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9324528" y="0"/>
            <a:ext cx="4283968" cy="5143500"/>
            <a:chOff x="4860032" y="0"/>
            <a:chExt cx="4283968" cy="5143500"/>
          </a:xfrm>
        </p:grpSpPr>
        <p:sp>
          <p:nvSpPr>
            <p:cNvPr id="5" name="직사각형 4"/>
            <p:cNvSpPr/>
            <p:nvPr/>
          </p:nvSpPr>
          <p:spPr>
            <a:xfrm>
              <a:off x="4860032" y="0"/>
              <a:ext cx="4283968" cy="51435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292081" y="843558"/>
              <a:ext cx="341987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Index</a:t>
              </a:r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5652120" y="1635646"/>
              <a:ext cx="3362628" cy="2169532"/>
              <a:chOff x="5813884" y="1563638"/>
              <a:chExt cx="2252849" cy="2169532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6178615" y="3363838"/>
                <a:ext cx="188811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endPara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5813884" y="3003798"/>
                <a:ext cx="2252849" cy="369332"/>
                <a:chOff x="5791445" y="3204658"/>
                <a:chExt cx="2252849" cy="369332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6156176" y="3204658"/>
                  <a:ext cx="188811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Q&amp;A</a:t>
                  </a:r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5791445" y="3204658"/>
                  <a:ext cx="48630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5</a:t>
                  </a:r>
                </a:p>
              </p:txBody>
            </p:sp>
          </p:grpSp>
          <p:grpSp>
            <p:nvGrpSpPr>
              <p:cNvPr id="24" name="그룹 23"/>
              <p:cNvGrpSpPr/>
              <p:nvPr/>
            </p:nvGrpSpPr>
            <p:grpSpPr>
              <a:xfrm>
                <a:off x="5813884" y="1923678"/>
                <a:ext cx="2252849" cy="369332"/>
                <a:chOff x="5791445" y="1973893"/>
                <a:chExt cx="2252849" cy="369332"/>
              </a:xfrm>
            </p:grpSpPr>
            <p:sp>
              <p:nvSpPr>
                <p:cNvPr id="9" name="직사각형 8"/>
                <p:cNvSpPr/>
                <p:nvPr/>
              </p:nvSpPr>
              <p:spPr>
                <a:xfrm>
                  <a:off x="6156176" y="1973893"/>
                  <a:ext cx="188811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선형회귀분석</a:t>
                  </a:r>
                  <a:endParaRPr lang="en-US" altLang="ko-KR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5791445" y="1973893"/>
                  <a:ext cx="48630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2</a:t>
                  </a:r>
                </a:p>
              </p:txBody>
            </p:sp>
          </p:grpSp>
          <p:grpSp>
            <p:nvGrpSpPr>
              <p:cNvPr id="25" name="그룹 24"/>
              <p:cNvGrpSpPr/>
              <p:nvPr/>
            </p:nvGrpSpPr>
            <p:grpSpPr>
              <a:xfrm>
                <a:off x="5813884" y="1563638"/>
                <a:ext cx="2252849" cy="369332"/>
                <a:chOff x="5791445" y="1563638"/>
                <a:chExt cx="2252849" cy="369332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6156176" y="1563638"/>
                  <a:ext cx="188811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소개</a:t>
                  </a:r>
                  <a:endParaRPr lang="en-US" altLang="ko-KR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5791445" y="1563638"/>
                  <a:ext cx="48630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1</a:t>
                  </a:r>
                </a:p>
              </p:txBody>
            </p:sp>
          </p:grpSp>
          <p:grpSp>
            <p:nvGrpSpPr>
              <p:cNvPr id="22" name="그룹 21"/>
              <p:cNvGrpSpPr/>
              <p:nvPr/>
            </p:nvGrpSpPr>
            <p:grpSpPr>
              <a:xfrm>
                <a:off x="5813884" y="2643758"/>
                <a:ext cx="2252849" cy="646331"/>
                <a:chOff x="5791445" y="2794403"/>
                <a:chExt cx="2252849" cy="646331"/>
              </a:xfrm>
            </p:grpSpPr>
            <p:sp>
              <p:nvSpPr>
                <p:cNvPr id="11" name="직사각형 10"/>
                <p:cNvSpPr/>
                <p:nvPr/>
              </p:nvSpPr>
              <p:spPr>
                <a:xfrm>
                  <a:off x="6156176" y="2794403"/>
                  <a:ext cx="1888118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과연 그는 진짜 걸었을까</a:t>
                  </a:r>
                  <a:r>
                    <a:rPr lang="en-US" altLang="ko-KR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?</a:t>
                  </a:r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791445" y="2794403"/>
                  <a:ext cx="48630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4</a:t>
                  </a:r>
                </a:p>
              </p:txBody>
            </p:sp>
          </p:grpSp>
          <p:grpSp>
            <p:nvGrpSpPr>
              <p:cNvPr id="23" name="그룹 22"/>
              <p:cNvGrpSpPr/>
              <p:nvPr/>
            </p:nvGrpSpPr>
            <p:grpSpPr>
              <a:xfrm>
                <a:off x="5813884" y="2283718"/>
                <a:ext cx="2252849" cy="646331"/>
                <a:chOff x="5791445" y="2384148"/>
                <a:chExt cx="2252849" cy="646331"/>
              </a:xfrm>
            </p:grpSpPr>
            <p:sp>
              <p:nvSpPr>
                <p:cNvPr id="12" name="직사각형 11"/>
                <p:cNvSpPr/>
                <p:nvPr/>
              </p:nvSpPr>
              <p:spPr>
                <a:xfrm>
                  <a:off x="6156176" y="2384148"/>
                  <a:ext cx="1888118" cy="64633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ko-KR" altLang="en-US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클러스터링</a:t>
                  </a:r>
                  <a:r>
                    <a:rPr lang="ko-KR" altLang="en-US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 </a:t>
                  </a:r>
                  <a:r>
                    <a:rPr lang="en-US" altLang="ko-KR" dirty="0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- </a:t>
                  </a:r>
                  <a:r>
                    <a:rPr lang="en-US" altLang="ko-KR" dirty="0" err="1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Kmeans</a:t>
                  </a:r>
                  <a:endParaRPr lang="en-US" altLang="ko-KR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endParaRPr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5791445" y="2384148"/>
                  <a:ext cx="48630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mtClean="0">
                      <a:ln>
                        <a:solidFill>
                          <a:schemeClr val="accent1">
                            <a:shade val="50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210 맨발의청춘 L" panose="02020603020101020101" pitchFamily="18" charset="-127"/>
                      <a:ea typeface="210 맨발의청춘 L" panose="02020603020101020101" pitchFamily="18" charset="-127"/>
                    </a:rPr>
                    <a:t>3</a:t>
                  </a:r>
                </a:p>
              </p:txBody>
            </p:sp>
          </p:grpSp>
        </p:grpSp>
        <p:sp>
          <p:nvSpPr>
            <p:cNvPr id="26" name="직사각형 25"/>
            <p:cNvSpPr/>
            <p:nvPr/>
          </p:nvSpPr>
          <p:spPr>
            <a:xfrm>
              <a:off x="6534348" y="4803998"/>
              <a:ext cx="24804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1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Team</a:t>
              </a:r>
              <a:r>
                <a:rPr lang="ko-KR" altLang="en-US" sz="11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서동완</a:t>
              </a:r>
              <a:endParaRPr lang="en-US" altLang="ko-KR" sz="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33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 L -0.48628 0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r="787" b="853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29" name="직사각형 28"/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25666" y="418281"/>
              <a:ext cx="2160000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01</a:t>
              </a:r>
            </a:p>
            <a:p>
              <a:pPr algn="ctr"/>
              <a:r>
                <a:rPr lang="ko-KR" altLang="en-US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소개</a:t>
              </a:r>
              <a:endParaRPr lang="en-US" altLang="ko-KR" sz="28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534348" y="4803998"/>
            <a:ext cx="2480400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Team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서동완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35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693773026"/>
              </p:ext>
            </p:extLst>
          </p:nvPr>
        </p:nvGraphicFramePr>
        <p:xfrm>
          <a:off x="3073855" y="1344129"/>
          <a:ext cx="3002251" cy="2808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2902436820"/>
              </p:ext>
            </p:extLst>
          </p:nvPr>
        </p:nvGraphicFramePr>
        <p:xfrm>
          <a:off x="3285851" y="1542430"/>
          <a:ext cx="2578260" cy="2411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차트 16"/>
          <p:cNvGraphicFramePr/>
          <p:nvPr>
            <p:extLst>
              <p:ext uri="{D42A27DB-BD31-4B8C-83A1-F6EECF244321}">
                <p14:modId xmlns:p14="http://schemas.microsoft.com/office/powerpoint/2010/main" val="2284973384"/>
              </p:ext>
            </p:extLst>
          </p:nvPr>
        </p:nvGraphicFramePr>
        <p:xfrm>
          <a:off x="3496277" y="1739263"/>
          <a:ext cx="2157409" cy="2018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909388" y="2409731"/>
            <a:ext cx="1331186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22</a:t>
            </a:r>
            <a:r>
              <a:rPr lang="ko-KR" altLang="en-US" sz="2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404040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일간 과정</a:t>
            </a:r>
            <a:endParaRPr lang="en-US" altLang="ko-KR" sz="2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404040"/>
              </a:solidFill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8434" y="3212852"/>
            <a:ext cx="3021674" cy="954107"/>
            <a:chOff x="118434" y="3212852"/>
            <a:chExt cx="3021674" cy="954107"/>
          </a:xfrm>
        </p:grpSpPr>
        <p:sp>
          <p:nvSpPr>
            <p:cNvPr id="21" name="직사각형 20"/>
            <p:cNvSpPr/>
            <p:nvPr/>
          </p:nvSpPr>
          <p:spPr>
            <a:xfrm>
              <a:off x="118434" y="3212852"/>
              <a:ext cx="254230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02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81760" y="3797627"/>
              <a:ext cx="29583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잦은 조별 회의 </a:t>
              </a:r>
              <a:endPara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5901711" y="3212852"/>
            <a:ext cx="3111890" cy="954107"/>
            <a:chOff x="5901711" y="3212852"/>
            <a:chExt cx="3111890" cy="954107"/>
          </a:xfrm>
        </p:grpSpPr>
        <p:sp>
          <p:nvSpPr>
            <p:cNvPr id="44" name="직사각형 43"/>
            <p:cNvSpPr/>
            <p:nvPr/>
          </p:nvSpPr>
          <p:spPr>
            <a:xfrm>
              <a:off x="6471292" y="3212852"/>
              <a:ext cx="254230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04</a:t>
              </a: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901711" y="3797627"/>
              <a:ext cx="29684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데이터 분석</a:t>
              </a:r>
              <a:endPara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5148064" y="1052612"/>
            <a:ext cx="3865538" cy="917811"/>
            <a:chOff x="5148064" y="1052612"/>
            <a:chExt cx="3865538" cy="917811"/>
          </a:xfrm>
        </p:grpSpPr>
        <p:sp>
          <p:nvSpPr>
            <p:cNvPr id="27" name="직사각형 26"/>
            <p:cNvSpPr/>
            <p:nvPr/>
          </p:nvSpPr>
          <p:spPr>
            <a:xfrm>
              <a:off x="5148064" y="1601091"/>
              <a:ext cx="29583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데이터가 쌓이는 조건 </a:t>
              </a:r>
              <a:endPara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6471293" y="1052612"/>
              <a:ext cx="254230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ko-KR" sz="3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03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115508" y="1052612"/>
            <a:ext cx="2958348" cy="1262464"/>
            <a:chOff x="115508" y="1052612"/>
            <a:chExt cx="2958348" cy="1262464"/>
          </a:xfrm>
        </p:grpSpPr>
        <p:sp>
          <p:nvSpPr>
            <p:cNvPr id="25" name="직사각형 24"/>
            <p:cNvSpPr/>
            <p:nvPr/>
          </p:nvSpPr>
          <p:spPr>
            <a:xfrm>
              <a:off x="118434" y="1052612"/>
              <a:ext cx="2542309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32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01</a:t>
              </a: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15508" y="1668745"/>
              <a:ext cx="295834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18-05-28~ 18-06-18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  <a:p>
              <a:pPr algn="r"/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약 </a:t>
              </a:r>
              <a:r>
                <a: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22</a:t>
              </a:r>
              <a:r>
                <a:rPr lang="ko-KR" altLang="en-US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일간 데이터 수집</a:t>
              </a:r>
              <a:endParaRPr lang="en-US" altLang="ko-KR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47" name="직사각형 46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864965" y="154652"/>
                <a:ext cx="216024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sz="20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소개</a:t>
                </a:r>
                <a:endParaRPr lang="en-US" altLang="ko-KR" sz="20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01</a:t>
                </a:r>
              </a:p>
            </p:txBody>
          </p:sp>
        </p:grpSp>
      </p:grpSp>
      <p:sp>
        <p:nvSpPr>
          <p:cNvPr id="29" name="직사각형 28"/>
          <p:cNvSpPr/>
          <p:nvPr/>
        </p:nvSpPr>
        <p:spPr>
          <a:xfrm>
            <a:off x="6534348" y="4803998"/>
            <a:ext cx="2480400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Team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서동완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182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r="787" b="853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29" name="직사각형 28"/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25666" y="418281"/>
              <a:ext cx="2160000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02</a:t>
              </a:r>
            </a:p>
            <a:p>
              <a:pPr algn="ctr"/>
              <a:r>
                <a:rPr lang="ko-KR" altLang="en-US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선형회귀분석</a:t>
              </a:r>
              <a:endPara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534348" y="4803998"/>
            <a:ext cx="2480400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Team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서동완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68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6" name="직사각형 5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64965" y="154652"/>
                <a:ext cx="21602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 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선형회귀분석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03</a:t>
                </a:r>
              </a:p>
            </p:txBody>
          </p:sp>
        </p:grpSp>
      </p:grpSp>
      <p:grpSp>
        <p:nvGrpSpPr>
          <p:cNvPr id="17" name="그룹 16"/>
          <p:cNvGrpSpPr/>
          <p:nvPr/>
        </p:nvGrpSpPr>
        <p:grpSpPr>
          <a:xfrm>
            <a:off x="5148064" y="1563638"/>
            <a:ext cx="3658579" cy="2427734"/>
            <a:chOff x="4788024" y="1347614"/>
            <a:chExt cx="3658579" cy="2427734"/>
          </a:xfrm>
        </p:grpSpPr>
        <p:grpSp>
          <p:nvGrpSpPr>
            <p:cNvPr id="13" name="그룹 12"/>
            <p:cNvGrpSpPr/>
            <p:nvPr/>
          </p:nvGrpSpPr>
          <p:grpSpPr>
            <a:xfrm>
              <a:off x="4788024" y="2247714"/>
              <a:ext cx="3658579" cy="627534"/>
              <a:chOff x="4788024" y="2426190"/>
              <a:chExt cx="3658579" cy="627534"/>
            </a:xfrm>
          </p:grpSpPr>
          <p:sp>
            <p:nvSpPr>
              <p:cNvPr id="4" name="타원 3"/>
              <p:cNvSpPr/>
              <p:nvPr/>
            </p:nvSpPr>
            <p:spPr>
              <a:xfrm>
                <a:off x="4788024" y="2426190"/>
                <a:ext cx="627644" cy="62753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638291" y="2624541"/>
                <a:ext cx="28083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Y</a:t>
                </a:r>
                <a:r>
                  <a:rPr lang="ko-KR" altLang="en-US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축 이동거리</a:t>
                </a:r>
                <a:endPara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788024" y="1531262"/>
              <a:ext cx="3625174" cy="2244086"/>
              <a:chOff x="4788024" y="1531262"/>
              <a:chExt cx="3625174" cy="2244086"/>
            </a:xfrm>
          </p:grpSpPr>
          <p:sp>
            <p:nvSpPr>
              <p:cNvPr id="2" name="타원 1"/>
              <p:cNvSpPr/>
              <p:nvPr/>
            </p:nvSpPr>
            <p:spPr>
              <a:xfrm>
                <a:off x="4788024" y="3147814"/>
                <a:ext cx="627644" cy="62753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5604886" y="1531262"/>
                <a:ext cx="28083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X</a:t>
                </a:r>
                <a:r>
                  <a:rPr lang="ko-KR" altLang="en-US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축 </a:t>
                </a:r>
                <a:r>
                  <a:rPr lang="ko-KR" altLang="en-US" dirty="0" err="1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걸음수</a:t>
                </a:r>
                <a:endPara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788024" y="1347614"/>
              <a:ext cx="3625174" cy="2367883"/>
              <a:chOff x="4788024" y="1347614"/>
              <a:chExt cx="3625174" cy="2367883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4788024" y="1347614"/>
                <a:ext cx="627644" cy="62753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5604886" y="3346165"/>
                <a:ext cx="280831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</a:t>
                </a:r>
                <a:r>
                  <a:rPr lang="en-US" altLang="ko-KR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Y / X </a:t>
                </a:r>
                <a:r>
                  <a:rPr lang="ko-KR" altLang="en-US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의 값으로 보폭 예상 </a:t>
                </a:r>
                <a:endParaRPr lang="en-US" altLang="ko-KR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</p:grpSp>
      </p:grpSp>
      <p:sp>
        <p:nvSpPr>
          <p:cNvPr id="33" name="직사각형 32"/>
          <p:cNvSpPr/>
          <p:nvPr/>
        </p:nvSpPr>
        <p:spPr>
          <a:xfrm>
            <a:off x="3491880" y="108486"/>
            <a:ext cx="4752528" cy="230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9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고딕14" panose="02020600000000000000" pitchFamily="18" charset="-127"/>
                <a:ea typeface="a고딕14" panose="02020600000000000000" pitchFamily="18" charset="-127"/>
              </a:rPr>
              <a:t>-. 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534348" y="4803998"/>
            <a:ext cx="2480400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Team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서동완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231" y="2574122"/>
            <a:ext cx="427793" cy="42779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83" y="1666403"/>
            <a:ext cx="422003" cy="42200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65" y="3519509"/>
            <a:ext cx="348385" cy="34838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09" y="962273"/>
            <a:ext cx="4848181" cy="37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0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602304" y="2488815"/>
            <a:ext cx="627644" cy="627534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28491" y="2576042"/>
            <a:ext cx="357865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선형선을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이용하여 데이터가 없는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32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번째의 데이터를 예측 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602304" y="3382142"/>
            <a:ext cx="627644" cy="627534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36096" y="1640872"/>
            <a:ext cx="357865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걸음과 이동거리에 대한 보폭은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/>
            </a:r>
            <a:b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</a:b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선형선을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기준거리를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예측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602304" y="1588715"/>
            <a:ext cx="627644" cy="627534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428491" y="3393358"/>
            <a:ext cx="31112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걸음 수 가 만약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6000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이라면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677922" y="3518016"/>
            <a:ext cx="2716063" cy="2539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endParaRPr lang="en-US" altLang="ko-KR" sz="10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03393"/>
            <a:ext cx="4146659" cy="3223602"/>
          </a:xfrm>
          <a:prstGeom prst="rect">
            <a:avLst/>
          </a:prstGeom>
        </p:spPr>
      </p:pic>
      <p:cxnSp>
        <p:nvCxnSpPr>
          <p:cNvPr id="39" name="직선 연결선 38"/>
          <p:cNvCxnSpPr/>
          <p:nvPr/>
        </p:nvCxnSpPr>
        <p:spPr>
          <a:xfrm>
            <a:off x="457298" y="2848477"/>
            <a:ext cx="18127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42" idx="4"/>
          </p:cNvCxnSpPr>
          <p:nvPr/>
        </p:nvCxnSpPr>
        <p:spPr>
          <a:xfrm flipH="1">
            <a:off x="2259248" y="2911812"/>
            <a:ext cx="16648" cy="1335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/>
          <p:cNvSpPr/>
          <p:nvPr/>
        </p:nvSpPr>
        <p:spPr>
          <a:xfrm>
            <a:off x="2232720" y="2825460"/>
            <a:ext cx="86352" cy="863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611560" y="1499339"/>
            <a:ext cx="3162190" cy="228627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894018" y="1704385"/>
            <a:ext cx="3188401" cy="241165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35742" y="3672877"/>
            <a:ext cx="3536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A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이동거리는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4K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예측 가능</a:t>
            </a:r>
            <a:endParaRPr lang="ko-KR" altLang="en-US" sz="14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06088" y="2731910"/>
            <a:ext cx="1942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A</a:t>
            </a:r>
            <a:endParaRPr lang="ko-KR" altLang="en-US" sz="1000" b="1" dirty="0"/>
          </a:p>
        </p:txBody>
      </p:sp>
      <p:sp>
        <p:nvSpPr>
          <p:cNvPr id="29" name="직사각형 28"/>
          <p:cNvSpPr/>
          <p:nvPr/>
        </p:nvSpPr>
        <p:spPr>
          <a:xfrm>
            <a:off x="6534348" y="4803998"/>
            <a:ext cx="2480400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Team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서동완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33" name="직사각형 32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35" name="직사각형 34"/>
              <p:cNvSpPr/>
              <p:nvPr/>
            </p:nvSpPr>
            <p:spPr>
              <a:xfrm>
                <a:off x="864965" y="154652"/>
                <a:ext cx="21602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 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선형회귀분석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endParaRPr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03</a:t>
                </a:r>
              </a:p>
            </p:txBody>
          </p:sp>
        </p:grpSp>
      </p:grpSp>
      <p:pic>
        <p:nvPicPr>
          <p:cNvPr id="17" name="그림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636" y="1691513"/>
            <a:ext cx="421937" cy="42193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001" y="2576042"/>
            <a:ext cx="480250" cy="48025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709" y="3488785"/>
            <a:ext cx="427793" cy="42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0" r="787" b="8539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>
            <a:off x="3492000" y="1491750"/>
            <a:ext cx="2160000" cy="2160000"/>
            <a:chOff x="1025666" y="0"/>
            <a:chExt cx="2160000" cy="2160000"/>
          </a:xfrm>
        </p:grpSpPr>
        <p:sp>
          <p:nvSpPr>
            <p:cNvPr id="29" name="직사각형 28"/>
            <p:cNvSpPr/>
            <p:nvPr/>
          </p:nvSpPr>
          <p:spPr>
            <a:xfrm>
              <a:off x="1025666" y="0"/>
              <a:ext cx="2160000" cy="216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025666" y="233614"/>
              <a:ext cx="2160000" cy="169277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4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03</a:t>
              </a:r>
            </a:p>
            <a:p>
              <a:pPr algn="ctr"/>
              <a:r>
                <a:rPr lang="ko-KR" altLang="en-US" sz="280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클러스터링</a:t>
              </a:r>
              <a:r>
                <a:rPr lang="en-US" altLang="ko-KR" sz="280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 </a:t>
              </a:r>
              <a:r>
                <a:rPr lang="en-US" altLang="ko-KR" sz="280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rPr>
                <a:t>Kmeans</a:t>
              </a:r>
              <a:endParaRPr lang="en-US" altLang="ko-KR" sz="2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534348" y="4803998"/>
            <a:ext cx="2480400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Team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서동완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270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51520" y="0"/>
            <a:ext cx="3096344" cy="555526"/>
            <a:chOff x="251520" y="0"/>
            <a:chExt cx="3096344" cy="555526"/>
          </a:xfrm>
        </p:grpSpPr>
        <p:sp>
          <p:nvSpPr>
            <p:cNvPr id="6" name="직사각형 5"/>
            <p:cNvSpPr/>
            <p:nvPr/>
          </p:nvSpPr>
          <p:spPr>
            <a:xfrm>
              <a:off x="251520" y="0"/>
              <a:ext cx="3096344" cy="555526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23528" y="46931"/>
              <a:ext cx="2701677" cy="461665"/>
              <a:chOff x="323528" y="93097"/>
              <a:chExt cx="2701677" cy="461665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864965" y="154652"/>
                <a:ext cx="21602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ko-KR" altLang="en-US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클러스터링</a:t>
                </a:r>
                <a:r>
                  <a:rPr lang="ko-KR" altLang="en-US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 </a:t>
                </a:r>
                <a:r>
                  <a:rPr lang="en-US" altLang="ko-KR" dirty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- </a:t>
                </a:r>
                <a:r>
                  <a:rPr lang="en-US" altLang="ko-KR" dirty="0" err="1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Kmeans</a:t>
                </a:r>
                <a:endParaRPr lang="en-US" altLang="ko-KR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직장인의한마디 R" panose="02020603020101020101" pitchFamily="18" charset="-127"/>
                  <a:ea typeface="210 직장인의한마디 R" panose="02020603020101020101" pitchFamily="18" charset="-127"/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323528" y="93097"/>
                <a:ext cx="57606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ko-KR" sz="2400" dirty="0" smtClean="0">
                    <a:ln>
                      <a:solidFill>
                        <a:schemeClr val="accent1">
                          <a:shade val="50000"/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210 직장인의한마디 R" panose="02020603020101020101" pitchFamily="18" charset="-127"/>
                    <a:ea typeface="210 직장인의한마디 R" panose="02020603020101020101" pitchFamily="18" charset="-127"/>
                  </a:rPr>
                  <a:t>03</a:t>
                </a:r>
              </a:p>
            </p:txBody>
          </p:sp>
        </p:grpSp>
      </p:grpSp>
      <p:sp>
        <p:nvSpPr>
          <p:cNvPr id="4" name="타원 3"/>
          <p:cNvSpPr/>
          <p:nvPr/>
        </p:nvSpPr>
        <p:spPr>
          <a:xfrm>
            <a:off x="4788024" y="2257983"/>
            <a:ext cx="627644" cy="627534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638290" y="2456334"/>
            <a:ext cx="337645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X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축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자는 시간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누워 있는 시간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88024" y="3158083"/>
            <a:ext cx="627644" cy="627534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04885" y="1541531"/>
            <a:ext cx="337645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0.0 – 1.0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 수치로 값을 상대적으로 설정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</a:p>
        </p:txBody>
      </p:sp>
      <p:sp>
        <p:nvSpPr>
          <p:cNvPr id="3" name="타원 2"/>
          <p:cNvSpPr/>
          <p:nvPr/>
        </p:nvSpPr>
        <p:spPr>
          <a:xfrm>
            <a:off x="4788024" y="1357883"/>
            <a:ext cx="627644" cy="627534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04885" y="3356434"/>
            <a:ext cx="337645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Y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축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활동적인 시간 </a:t>
            </a:r>
            <a:r>
              <a:rPr lang="en-US" altLang="ko-KR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/ </a:t>
            </a:r>
            <a:r>
              <a:rPr lang="ko-KR" altLang="en-US" sz="14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전체 착용 시간</a:t>
            </a:r>
            <a:endParaRPr lang="en-US" altLang="ko-KR" sz="14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4348" y="4803998"/>
            <a:ext cx="2480400" cy="2616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110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Team</a:t>
            </a:r>
            <a:r>
              <a:rPr lang="ko-KR" altLang="en-US" sz="11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서동완</a:t>
            </a:r>
            <a:endParaRPr lang="en-US" altLang="ko-KR" sz="80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68" y="2411032"/>
            <a:ext cx="321436" cy="32143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223" y="1455963"/>
            <a:ext cx="421937" cy="42193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223" y="3242766"/>
            <a:ext cx="423174" cy="42317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02" y="1119699"/>
            <a:ext cx="4423205" cy="3225537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1259632" y="4361131"/>
            <a:ext cx="4752528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03030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3</a:t>
            </a:r>
            <a:r>
              <a:rPr lang="ko-KR" altLang="en-US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03030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개의 집단으로 </a:t>
            </a:r>
            <a:r>
              <a:rPr lang="ko-KR" altLang="en-US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303030"/>
                </a:solidFill>
                <a:latin typeface="210 직장인의한마디 R" panose="02020603020101020101" pitchFamily="18" charset="-127"/>
                <a:ea typeface="210 직장인의한마디 R" panose="02020603020101020101" pitchFamily="18" charset="-127"/>
              </a:rPr>
              <a:t>클러스터링</a:t>
            </a:r>
            <a:endParaRPr lang="en-US" altLang="ko-KR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303030"/>
              </a:solidFill>
              <a:latin typeface="210 직장인의한마디 R" panose="02020603020101020101" pitchFamily="18" charset="-127"/>
              <a:ea typeface="210 직장인의한마디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135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362</Words>
  <Application>Microsoft Office PowerPoint</Application>
  <PresentationFormat>화면 슬라이드 쇼(16:9)</PresentationFormat>
  <Paragraphs>113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210 맨발의청춘 L</vt:lpstr>
      <vt:lpstr>맑은 고딕</vt:lpstr>
      <vt:lpstr>210 맨발의청춘 R</vt:lpstr>
      <vt:lpstr>a고딕14</vt:lpstr>
      <vt:lpstr>210 직장인의한마디 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Yoon Yu Jeong</dc:creator>
  <cp:lastModifiedBy>es_telle@naver.com</cp:lastModifiedBy>
  <cp:revision>77</cp:revision>
  <dcterms:created xsi:type="dcterms:W3CDTF">2017-06-01T00:33:53Z</dcterms:created>
  <dcterms:modified xsi:type="dcterms:W3CDTF">2018-06-21T03:23:32Z</dcterms:modified>
</cp:coreProperties>
</file>