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95" r:id="rId3"/>
    <p:sldId id="278" r:id="rId4"/>
    <p:sldId id="279" r:id="rId5"/>
    <p:sldId id="280" r:id="rId6"/>
    <p:sldId id="281" r:id="rId7"/>
    <p:sldId id="282" r:id="rId8"/>
    <p:sldId id="284" r:id="rId9"/>
    <p:sldId id="285" r:id="rId10"/>
    <p:sldId id="286" r:id="rId11"/>
    <p:sldId id="294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6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Y중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3"/>
    <a:srgbClr val="2B93E3"/>
    <a:srgbClr val="424242"/>
    <a:srgbClr val="F5F5F5"/>
    <a:srgbClr val="D4D4D4"/>
    <a:srgbClr val="24276C"/>
    <a:srgbClr val="273693"/>
    <a:srgbClr val="DEDEDE"/>
    <a:srgbClr val="FFFFFF"/>
    <a:srgbClr val="100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3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4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4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6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2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4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3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92A7-47DD-4D73-BFA4-D89397F6DF2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809E-58F2-4A58-AF2E-6AFE2704B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17848" y="194949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731" y="1409798"/>
            <a:ext cx="27334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</a:t>
            </a:r>
            <a:endParaRPr lang="en-US" altLang="ko-KR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4369" y="2070195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sz="20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7935" y="5653827"/>
            <a:ext cx="3175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충남대학교 컴퓨터공학과</a:t>
            </a:r>
            <a:endParaRPr lang="en-US" altLang="ko-KR" sz="20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r"/>
            <a:r>
              <a:rPr lang="en-US" altLang="ko-KR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Data Intelligence Lab</a:t>
            </a:r>
          </a:p>
          <a:p>
            <a:pPr algn="r"/>
            <a:r>
              <a:rPr lang="ko-KR" altLang="en-US" sz="20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박종민</a:t>
            </a:r>
            <a:endParaRPr lang="en-US" altLang="ko-KR" sz="20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A367C4-F0BF-4A07-922E-2FBB0608A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0815"/>
            <a:ext cx="2098543" cy="15739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2F1A23-3916-4D62-8DEB-CC10B3D5EA60}"/>
              </a:ext>
            </a:extLst>
          </p:cNvPr>
          <p:cNvSpPr/>
          <p:nvPr/>
        </p:nvSpPr>
        <p:spPr>
          <a:xfrm>
            <a:off x="221731" y="2009846"/>
            <a:ext cx="558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Linear Regression Model</a:t>
            </a:r>
          </a:p>
          <a:p>
            <a:endParaRPr lang="en-US" altLang="ko-KR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67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직교 방정식</a:t>
            </a:r>
            <a:r>
              <a:rPr lang="en-US" altLang="ko-KR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(</a:t>
            </a:r>
            <a:r>
              <a:rPr lang="en-US" altLang="ko-KR" sz="2400" b="1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Cont</a:t>
            </a:r>
            <a:r>
              <a:rPr lang="en-US" altLang="ko-KR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’)</a:t>
            </a:r>
            <a:endParaRPr lang="ko-KR" altLang="en-US" sz="2400" b="1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/>
              <p:nvPr/>
            </p:nvSpPr>
            <p:spPr>
              <a:xfrm>
                <a:off x="999782" y="1279616"/>
                <a:ext cx="10836618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성질에 대한 증명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모형에 상수항이 있는 경우에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잔차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벡터의 원소의 합은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0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즉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잔차의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평균은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0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 :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상수항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결합이 되어 있으면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𝑋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의 첫번째 열이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1-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벡터라는 것을 이용하여 증명한다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데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이터의 평균값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60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𝑥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에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대한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예측값은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데이터의 평균값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𝑦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이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 :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다음과 같은 과정을 통하여 증명한다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82" y="1279616"/>
                <a:ext cx="10836618" cy="3293209"/>
              </a:xfrm>
              <a:prstGeom prst="rect">
                <a:avLst/>
              </a:prstGeom>
              <a:blipFill>
                <a:blip r:embed="rId2"/>
                <a:stretch>
                  <a:fillRect l="-225" t="-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B2563D-27C1-4E60-A206-8C6AEB3E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06" y="2324224"/>
            <a:ext cx="3271446" cy="916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9E7EC4-1663-465D-B470-FBEFECA89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272" y="3238820"/>
            <a:ext cx="4062228" cy="31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7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7992" y="2768958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실습</a:t>
            </a:r>
            <a:endParaRPr lang="en-US" altLang="ko-KR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3622755" y="339715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F26D1-9F25-4D8C-9ED2-29D5CD1C60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0815"/>
            <a:ext cx="2098543" cy="15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2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54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Numpy</a:t>
            </a:r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를 이용한 선형 회귀분석 기초 실습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 실습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17F249C-CED9-4AEB-BC74-1C712399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63" y="1644948"/>
            <a:ext cx="9363075" cy="1162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8C342A-049B-4575-9518-E4F627872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49" y="2976725"/>
            <a:ext cx="94773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54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Numpy</a:t>
            </a:r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를 이용한 선형 회귀분석 기초 실습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 실습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BAE23B-869C-4F9F-9FA8-6E65BD08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97" y="1524998"/>
            <a:ext cx="9429750" cy="628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52F5FD-0420-479C-84A6-70ADA2BBC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153" y="2235251"/>
            <a:ext cx="3482721" cy="6286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475F76-9E68-425E-BCB1-875E80AB0AEA}"/>
              </a:ext>
            </a:extLst>
          </p:cNvPr>
          <p:cNvSpPr/>
          <p:nvPr/>
        </p:nvSpPr>
        <p:spPr>
          <a:xfrm>
            <a:off x="999782" y="1279616"/>
            <a:ext cx="10836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17D267-A7CE-4359-A0E5-CAA5FBAFE134}"/>
              </a:ext>
            </a:extLst>
          </p:cNvPr>
          <p:cNvSpPr/>
          <p:nvPr/>
        </p:nvSpPr>
        <p:spPr>
          <a:xfrm>
            <a:off x="5227291" y="2380393"/>
            <a:ext cx="4704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관계를 가지는 것을 확인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5D7B54-48B1-4A77-8B72-679EC1384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50" y="3161846"/>
            <a:ext cx="9420225" cy="1695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BC0580-7270-4790-AA17-47AF2301E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49" y="4996250"/>
            <a:ext cx="3409297" cy="432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3CEF4D-86DF-4C17-A28F-B6813C0FEB28}"/>
              </a:ext>
            </a:extLst>
          </p:cNvPr>
          <p:cNvSpPr/>
          <p:nvPr/>
        </p:nvSpPr>
        <p:spPr>
          <a:xfrm>
            <a:off x="5637604" y="5025668"/>
            <a:ext cx="4704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관계를 가지는 것을 확인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47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54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Numpy</a:t>
            </a:r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를 이용한 선형 회귀분석 기초 실습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 실습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D55659-12AA-40E4-84BF-3D1B22F8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63" y="1432226"/>
            <a:ext cx="94202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6035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다중회귀 분석을 이용한 보스턴 집값 예측 문제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 실습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FD71EB-1592-4C09-B016-6857EFF4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63" y="1488814"/>
            <a:ext cx="9429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9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538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다중회귀 분석을 이용한 보스턴 집값 예측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 실습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E860BF-2645-49BB-A270-1ACCCF5B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63" y="1401776"/>
            <a:ext cx="9401175" cy="2876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AE5CB2-8A71-4B54-8FBF-5B51BC90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63" y="4702179"/>
            <a:ext cx="9401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538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다중회귀 분석을 이용한 보스턴 집값 예측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 실습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C00C64-2F43-4D1E-818E-326F6B86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63" y="1593679"/>
            <a:ext cx="9439275" cy="790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2F325C-E789-4BB8-80A7-B4BA3A0EE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88" y="2727526"/>
            <a:ext cx="94297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7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538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다중회귀 분석을 이용한 보스턴 집값 예측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 실습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E629BB-6DAB-49E2-BE61-9E1A56B1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63" y="1284885"/>
            <a:ext cx="94202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4711" y="2768958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Q&amp;A</a:t>
            </a:r>
            <a:endParaRPr lang="ko-KR" altLang="en-US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3622755" y="339715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F26D1-9F25-4D8C-9ED2-29D5CD1C60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0815"/>
            <a:ext cx="2098543" cy="15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6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7992" y="2768958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이론</a:t>
            </a:r>
          </a:p>
        </p:txBody>
      </p:sp>
      <p:sp>
        <p:nvSpPr>
          <p:cNvPr id="8" name="평행 사변형 7"/>
          <p:cNvSpPr/>
          <p:nvPr/>
        </p:nvSpPr>
        <p:spPr>
          <a:xfrm>
            <a:off x="3622755" y="3397157"/>
            <a:ext cx="4868751" cy="12069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F26D1-9F25-4D8C-9ED2-29D5CD1C60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0815"/>
            <a:ext cx="2098543" cy="15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회귀분석</a:t>
            </a:r>
            <a:r>
              <a:rPr lang="en-US" altLang="ko-KR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(regression analysis)</a:t>
            </a:r>
            <a:endParaRPr lang="ko-KR" altLang="en-US" sz="2400" b="1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 이론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/>
              <p:nvPr/>
            </p:nvSpPr>
            <p:spPr>
              <a:xfrm>
                <a:off x="999782" y="1284885"/>
                <a:ext cx="10836617" cy="3847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D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차원 벡터 독립 변수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와 이에 대응하는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scalar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종속 변수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간의 관계를 정량적으로 찾아내는 작업</a:t>
                </a:r>
                <a:endParaRPr lang="en-US" altLang="ko-KR" sz="1600" b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결정론적 모형</a:t>
                </a:r>
                <a:r>
                  <a:rPr lang="en-US" altLang="ko-KR" sz="1600" b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(deterministic model)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endParaRPr lang="en-US" altLang="ko-KR" sz="1600" b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확률적 모형</a:t>
                </a:r>
                <a:r>
                  <a:rPr lang="en-US" altLang="ko-KR" sz="1600" b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(probabilistic model)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b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독립 변수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(Independent variable)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: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다른 변수에 영향을 받지 않는 변수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오히려 종속 변수에 영향을 주는 변수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종속 변수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(Dependent variable)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: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독립변수에 영향을 받아서 변화하는 변수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ko-KR" altLang="en-US" sz="20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우리는 독립변수를 조작하여 독립변수에 따라 종속변수가 어떻게 변화하는지를 보고 싶다</a:t>
                </a:r>
                <a:r>
                  <a:rPr lang="en-US" altLang="ko-KR" sz="20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82" y="1284885"/>
                <a:ext cx="10836617" cy="3847207"/>
              </a:xfrm>
              <a:prstGeom prst="rect">
                <a:avLst/>
              </a:prstGeom>
              <a:blipFill>
                <a:blip r:embed="rId2"/>
                <a:stretch>
                  <a:fillRect l="-506" r="-112" b="-1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결정론적 모형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/>
              <p:nvPr/>
            </p:nvSpPr>
            <p:spPr>
              <a:xfrm>
                <a:off x="999782" y="1284885"/>
                <a:ext cx="10306847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독립변수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에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대해 이에 대응하는 종속 변수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와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가장 비슷한 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𝑦</m:t>
                        </m:r>
                      </m:e>
                    </m:acc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를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출력하는 함수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)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를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찾는 과정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algn="ctr"/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만약 독립 변수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와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이에 대응하는 종속 변수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간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의 관계가 다음과 같은 선형 함수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이면 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en-US" altLang="ko-KR" sz="1600" b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</a:t>
                </a:r>
                <a:r>
                  <a:rPr lang="ko-KR" altLang="en-US" sz="1600" b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선형 회귀분석</a:t>
                </a:r>
                <a:r>
                  <a:rPr lang="en-US" altLang="ko-KR" sz="1600" b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(Linear regression analysis)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이라고 한다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위 식에서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, …,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𝐷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를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함수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)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의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계수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(coefficient)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이자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 선형 회귀모형의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모수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(parameter)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라고 한다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82" y="1284885"/>
                <a:ext cx="10306847" cy="3293209"/>
              </a:xfrm>
              <a:prstGeom prst="rect">
                <a:avLst/>
              </a:prstGeom>
              <a:blipFill>
                <a:blip r:embed="rId2"/>
                <a:stretch>
                  <a:fillRect l="-237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52BE69-2037-4CAF-AF49-D2AB7895D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547" y="1734829"/>
            <a:ext cx="2045976" cy="5889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F83F98-22E5-4C58-94BD-D9C7C693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47" y="3241606"/>
            <a:ext cx="7025267" cy="6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42B97C-861D-4103-B786-313F0C1A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24" y="1778305"/>
            <a:ext cx="3709676" cy="19315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상수항</a:t>
            </a:r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결합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812F74-6AA5-4C63-A8CE-27750D30C9F8}"/>
              </a:ext>
            </a:extLst>
          </p:cNvPr>
          <p:cNvSpPr/>
          <p:nvPr/>
        </p:nvSpPr>
        <p:spPr>
          <a:xfrm>
            <a:off x="1012482" y="1284885"/>
            <a:ext cx="108003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상수항이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0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아닌 회귀분석모형인 경우에는 수식을 간단하게 만들기 위하여 상수항을 독립변수에 추가한다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이를 </a:t>
            </a:r>
            <a:r>
              <a:rPr lang="ko-KR" altLang="en-US" sz="16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상수항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결합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(bias augmentation)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작업 이라고 한다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상수항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결합을 하게 되면 모든 원소가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 벡터가 입력 데이터 행렬에 추가됨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0ACC9D-65FE-42EA-B55D-B3BA8B48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23" y="4405000"/>
            <a:ext cx="7111763" cy="16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C22EBA-0E60-47C6-BC68-B315622A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63" y="1855839"/>
            <a:ext cx="6852587" cy="19715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상수항</a:t>
            </a:r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결합</a:t>
            </a:r>
            <a:r>
              <a:rPr lang="en-US" altLang="ko-KR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2400" b="1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Cont</a:t>
            </a:r>
            <a:r>
              <a:rPr lang="en-US" altLang="ko-KR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’)</a:t>
            </a:r>
            <a:endParaRPr lang="ko-KR" altLang="en-US" sz="2400" b="1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/>
              <p:nvPr/>
            </p:nvSpPr>
            <p:spPr>
              <a:xfrm>
                <a:off x="1006183" y="1284885"/>
                <a:ext cx="10800332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이전 단계들을 거치면 전체 수식이 다음과 같이 상수항이 추가된 가중치 벡터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𝑤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와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상수항이 추가된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입력 데이터 벡터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의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내적으로 간단하게 표시된다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상수항이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0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 아닌 경우에는 항상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상수항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결합을 하기 때문에 특별히 벡터 기호를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𝑎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𝑎</m:t>
                        </m:r>
                      </m:sub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로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표시하지 않아도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상수항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결합이 되어 있는 경우가 많다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3" y="1284885"/>
                <a:ext cx="10800332" cy="3293209"/>
              </a:xfrm>
              <a:prstGeom prst="rect">
                <a:avLst/>
              </a:prstGeom>
              <a:blipFill>
                <a:blip r:embed="rId3"/>
                <a:stretch>
                  <a:fillRect l="-226" t="-741" b="-1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2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OLS(Ordinary Least Squares)</a:t>
            </a:r>
            <a:endParaRPr lang="ko-KR" altLang="en-US" sz="2400" b="1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/>
              <p:nvPr/>
            </p:nvSpPr>
            <p:spPr>
              <a:xfrm>
                <a:off x="999782" y="1279616"/>
                <a:ext cx="10800332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OLS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는 가장 기본적인 결정론적 선형 회귀 방법으로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RSS(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잔차제곱합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Residual Sum of Squares)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를 최소화하는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가중치 벡터를 행렬 미분으로 구하는 방법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우리가 사용하는 예측 모형은 다음과 같이 상수항이 결합된 선형 모형이다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이때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잔차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벡터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(residual vector)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𝑒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는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RSS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는 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82" y="1279616"/>
                <a:ext cx="10800332" cy="3293209"/>
              </a:xfrm>
              <a:prstGeom prst="rect">
                <a:avLst/>
              </a:prstGeom>
              <a:blipFill>
                <a:blip r:embed="rId2"/>
                <a:stretch>
                  <a:fillRect l="-226" t="-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23AA63-8582-41FC-BE16-1A2AA3E0A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085" y="1929354"/>
            <a:ext cx="1430115" cy="4675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CD6F29-05B4-479E-86AC-3F55A0398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118" y="2406011"/>
            <a:ext cx="3004563" cy="470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8EFF57-35C6-4B2F-AD16-D4805FC14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335" y="3206217"/>
            <a:ext cx="3395722" cy="1011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AAF2F-9840-4C54-8215-4B6F915C4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181" y="3534331"/>
            <a:ext cx="3429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C97423A-BC7B-41D0-9D0B-E4FDACB8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823" y="2908322"/>
            <a:ext cx="2888328" cy="4680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501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OLS(Ordinary Least Squares) </a:t>
            </a:r>
            <a:r>
              <a:rPr lang="en-US" altLang="ko-KR" sz="2400" b="1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Cont</a:t>
            </a:r>
            <a:r>
              <a:rPr lang="en-US" altLang="ko-KR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’ </a:t>
            </a:r>
            <a:endParaRPr lang="ko-KR" altLang="en-US" sz="2400" b="1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/>
              <p:nvPr/>
            </p:nvSpPr>
            <p:spPr>
              <a:xfrm>
                <a:off x="999782" y="1279616"/>
                <a:ext cx="10836618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잔차가 최소가 되는 최적화 조건은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그래디언트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벡터가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0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벡터이어야 하므로 다음 식이 성립한다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                              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만약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𝑋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𝑋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행렬의 역행렬이 존재한다면 다음처럼 최적 가중치 벡터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𝑤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를 구할 수 있다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𝑋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𝑋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행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렬의 역행렬이 존재하고 위에서 구한 값이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최저값이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되려면 </a:t>
                </a:r>
                <a:endParaRPr lang="en-US" altLang="ko-KR" sz="1600" i="1" dirty="0">
                  <a:latin typeface="Cambria Math" panose="02040503050406030204" pitchFamily="18" charset="0"/>
                  <a:ea typeface="HY중고딕" panose="0203060000010101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      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𝑋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𝑋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가 양의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정부호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(positive definite)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행렬이어야 한다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만약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𝑋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가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full rank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가 아니면 즉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𝑋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의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각 행렬이 서로 독립이 아니면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𝑋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𝑋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가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양의 정부호가 아니고</a:t>
                </a: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역행렬이 존재하지 않으므로 위와 같은 해를 구할 수 없다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82" y="1279616"/>
                <a:ext cx="10836618" cy="3785652"/>
              </a:xfrm>
              <a:prstGeom prst="rect">
                <a:avLst/>
              </a:prstGeom>
              <a:blipFill>
                <a:blip r:embed="rId3"/>
                <a:stretch>
                  <a:fillRect l="-225" t="-483" b="-1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65D1BC-E335-4F4B-AA47-D5EA5D968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972" y="1796915"/>
            <a:ext cx="1965325" cy="9977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AF8854-C05D-469C-B589-B19019540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227" y="2092567"/>
            <a:ext cx="2419063" cy="6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8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103"/>
            <a:ext cx="12192000" cy="4320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3106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9363" y="1355721"/>
            <a:ext cx="907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spc="-150" dirty="0">
                <a:gradFill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endParaRPr lang="ko-KR" altLang="en-US" sz="1600" spc="-150" dirty="0">
              <a:gradFill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0229" y="839928"/>
            <a:ext cx="99553" cy="411467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2383" y="82322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직교 방정식</a:t>
            </a:r>
            <a:r>
              <a:rPr lang="en-US" altLang="ko-KR" sz="24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b="1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DA758-B61D-4725-97CA-5C738C554B48}"/>
              </a:ext>
            </a:extLst>
          </p:cNvPr>
          <p:cNvSpPr txBox="1"/>
          <p:nvPr/>
        </p:nvSpPr>
        <p:spPr>
          <a:xfrm>
            <a:off x="202014" y="121441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선형 회귀분석</a:t>
            </a:r>
            <a:r>
              <a:rPr lang="en-US" altLang="ko-KR" sz="24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/>
              <p:nvPr/>
            </p:nvSpPr>
            <p:spPr>
              <a:xfrm>
                <a:off x="999782" y="1279616"/>
                <a:ext cx="1083661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그래디언트가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0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벡터가 되는 관계를 나타내는 다음 식을 직교 방정식 이라고 한다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직교 방정식을 인수 분해하면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                               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즉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가 모든 데이터의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𝑑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번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째 차원의 원소로 이루어진 데이터 벡터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특징 행렬의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열벡터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)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라고 할 때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</a:t>
                </a: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모든 차원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𝑑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𝑑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=0, … 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𝐷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)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는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잔차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벡터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𝑒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와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수직을 이룬다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                       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직교 방정식으로부터 다음과 같은 성질을 알 수 있다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모형에 상수항이 있는 경우에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잔차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벡터의 원소의 합은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0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즉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잔차의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평균은 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0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데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이터의 평균값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60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𝑥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에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대한 </a:t>
                </a:r>
                <a:r>
                  <a:rPr lang="ko-KR" altLang="en-US" sz="1600" dirty="0" err="1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예측값은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데이터의 평균값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60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𝑦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이</m:t>
                    </m:r>
                  </m:oMath>
                </a14:m>
                <a:r>
                  <a:rPr lang="ko-KR" altLang="en-US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다</a:t>
                </a:r>
                <a:r>
                  <a:rPr lang="en-US" altLang="ko-KR" sz="16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altLang="ko-KR" sz="16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812F74-6AA5-4C63-A8CE-27750D30C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82" y="1279616"/>
                <a:ext cx="10836618" cy="4770537"/>
              </a:xfrm>
              <a:prstGeom prst="rect">
                <a:avLst/>
              </a:prstGeom>
              <a:blipFill>
                <a:blip r:embed="rId2"/>
                <a:stretch>
                  <a:fillRect l="-225" t="-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1DD2726-0A8D-4DDF-8AFA-F3820D2CE6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6" y="5871149"/>
            <a:ext cx="2098543" cy="15739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0D325B9-FE78-44EC-A715-7C95EC865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404" y="1202045"/>
            <a:ext cx="2373313" cy="4851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622DF8-58D4-44AB-A6FD-B061C1DA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250" y="1649097"/>
            <a:ext cx="2051050" cy="5127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2226BF-36F3-46F3-B3A9-C123E4A9A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494" y="1648108"/>
            <a:ext cx="1395413" cy="4835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24DF86-C45F-45CF-AA7B-989E63256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231" y="2859980"/>
            <a:ext cx="2968745" cy="5449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8DC1DD-481C-49BD-87F3-2AF0E370D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1200" y="4567271"/>
            <a:ext cx="1671248" cy="5734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4BB097-DF53-4EAE-914D-2839FE870C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8774" y="3622429"/>
            <a:ext cx="1858826" cy="10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9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706</Words>
  <Application>Microsoft Office PowerPoint</Application>
  <PresentationFormat>와이드스크린</PresentationFormat>
  <Paragraphs>179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Cambria Math</vt:lpstr>
      <vt:lpstr>Wingdings</vt:lpstr>
      <vt:lpstr>Arial</vt:lpstr>
      <vt:lpstr>HY중고딕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종민</cp:lastModifiedBy>
  <cp:revision>309</cp:revision>
  <dcterms:created xsi:type="dcterms:W3CDTF">2016-07-19T09:12:08Z</dcterms:created>
  <dcterms:modified xsi:type="dcterms:W3CDTF">2019-11-12T09:30:05Z</dcterms:modified>
</cp:coreProperties>
</file>