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13"/>
  </p:notesMasterIdLst>
  <p:handoutMasterIdLst>
    <p:handoutMasterId r:id="rId14"/>
  </p:handoutMasterIdLst>
  <p:sldIdLst>
    <p:sldId id="408" r:id="rId2"/>
    <p:sldId id="410" r:id="rId3"/>
    <p:sldId id="426" r:id="rId4"/>
    <p:sldId id="411" r:id="rId5"/>
    <p:sldId id="418" r:id="rId6"/>
    <p:sldId id="420" r:id="rId7"/>
    <p:sldId id="419" r:id="rId8"/>
    <p:sldId id="421" r:id="rId9"/>
    <p:sldId id="422" r:id="rId10"/>
    <p:sldId id="427" r:id="rId11"/>
    <p:sldId id="417" r:id="rId12"/>
  </p:sldIdLst>
  <p:sldSz cx="9144000" cy="6858000" type="screen4x3"/>
  <p:notesSz cx="7099300" cy="102346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8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8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8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8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CC00FF"/>
    <a:srgbClr val="003366"/>
    <a:srgbClr val="CC99FF"/>
    <a:srgbClr val="FF9933"/>
    <a:srgbClr val="CCCCFF"/>
    <a:srgbClr val="00CC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7" autoAdjust="0"/>
    <p:restoredTop sz="94660"/>
  </p:normalViewPr>
  <p:slideViewPr>
    <p:cSldViewPr>
      <p:cViewPr varScale="1">
        <p:scale>
          <a:sx n="93" d="100"/>
          <a:sy n="93" d="100"/>
        </p:scale>
        <p:origin x="63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648" y="-7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9588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79" tIns="47590" rIns="95179" bIns="47590" numCol="1" anchor="t" anchorCtr="0" compatLnSpc="1">
            <a:prstTxWarp prst="textNoShape">
              <a:avLst/>
            </a:prstTxWarp>
          </a:bodyPr>
          <a:lstStyle>
            <a:lvl1pPr defTabSz="952500" eaLnBrk="1" latinLnBrk="1" hangingPunct="1">
              <a:defRPr sz="13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0025" y="0"/>
            <a:ext cx="3049588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79" tIns="47590" rIns="95179" bIns="47590" numCol="1" anchor="t" anchorCtr="0" compatLnSpc="1">
            <a:prstTxWarp prst="textNoShape">
              <a:avLst/>
            </a:prstTxWarp>
          </a:bodyPr>
          <a:lstStyle>
            <a:lvl1pPr algn="r" defTabSz="952500" eaLnBrk="1" latinLnBrk="1" hangingPunct="1">
              <a:defRPr sz="13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8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83750"/>
            <a:ext cx="3049588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79" tIns="47590" rIns="95179" bIns="47590" numCol="1" anchor="b" anchorCtr="0" compatLnSpc="1">
            <a:prstTxWarp prst="textNoShape">
              <a:avLst/>
            </a:prstTxWarp>
          </a:bodyPr>
          <a:lstStyle>
            <a:lvl1pPr defTabSz="952500" eaLnBrk="1" latinLnBrk="1" hangingPunct="1">
              <a:defRPr sz="13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8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0025" y="9683750"/>
            <a:ext cx="3049588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79" tIns="47590" rIns="95179" bIns="47590" numCol="1" anchor="b" anchorCtr="0" compatLnSpc="1">
            <a:prstTxWarp prst="textNoShape">
              <a:avLst/>
            </a:prstTxWarp>
          </a:bodyPr>
          <a:lstStyle>
            <a:lvl1pPr algn="r" defTabSz="952500" eaLnBrk="1" latinLnBrk="1" hangingPunct="1">
              <a:defRPr sz="1300" smtClean="0"/>
            </a:lvl1pPr>
          </a:lstStyle>
          <a:p>
            <a:pPr>
              <a:defRPr/>
            </a:pPr>
            <a:fld id="{6B8B5DCA-D01B-48F6-9A2E-B0F2C1FEB59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630451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79" tIns="47590" rIns="95179" bIns="47590" numCol="1" anchor="t" anchorCtr="0" compatLnSpc="1">
            <a:prstTxWarp prst="textNoShape">
              <a:avLst/>
            </a:prstTxWarp>
          </a:bodyPr>
          <a:lstStyle>
            <a:lvl1pPr defTabSz="952500" eaLnBrk="1" latin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79" tIns="47590" rIns="95179" bIns="47590" numCol="1" anchor="t" anchorCtr="0" compatLnSpc="1">
            <a:prstTxWarp prst="textNoShape">
              <a:avLst/>
            </a:prstTxWarp>
          </a:bodyPr>
          <a:lstStyle>
            <a:lvl1pPr algn="r" defTabSz="952500" eaLnBrk="1" latin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79" tIns="47590" rIns="95179" bIns="475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문자열 유형을 편집하려면 누르십시오</a:t>
            </a:r>
            <a:r>
              <a:rPr lang="en-US" altLang="ko-KR" noProof="0" smtClean="0"/>
              <a:t>.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세째 수준</a:t>
            </a:r>
          </a:p>
          <a:p>
            <a:pPr lvl="3"/>
            <a:r>
              <a:rPr lang="ko-KR" altLang="en-US" noProof="0" smtClean="0"/>
              <a:t>네째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79" tIns="47590" rIns="95179" bIns="47590" numCol="1" anchor="b" anchorCtr="0" compatLnSpc="1">
            <a:prstTxWarp prst="textNoShape">
              <a:avLst/>
            </a:prstTxWarp>
          </a:bodyPr>
          <a:lstStyle>
            <a:lvl1pPr defTabSz="952500" eaLnBrk="1" latin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79" tIns="47590" rIns="95179" bIns="47590" numCol="1" anchor="b" anchorCtr="0" compatLnSpc="1">
            <a:prstTxWarp prst="textNoShape">
              <a:avLst/>
            </a:prstTxWarp>
          </a:bodyPr>
          <a:lstStyle>
            <a:lvl1pPr algn="r" defTabSz="952500" eaLnBrk="1" latinLnBrk="1" hangingPunct="1">
              <a:defRPr sz="13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C933FA4-0FE0-46B1-9282-FF8F0BD89D3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930331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9525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9525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9525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9525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A078734D-0291-48F4-A771-F3441B19FD7E}" type="slidenum">
              <a:rPr lang="en-US" altLang="ko-KR" sz="1300"/>
              <a:pPr>
                <a:spcBef>
                  <a:spcPct val="0"/>
                </a:spcBef>
              </a:pPr>
              <a:t>1</a:t>
            </a:fld>
            <a:endParaRPr lang="en-US" altLang="ko-KR" sz="130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90630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933FA4-0FE0-46B1-9282-FF8F0BD89D35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87061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933FA4-0FE0-46B1-9282-FF8F0BD89D35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8968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933FA4-0FE0-46B1-9282-FF8F0BD89D35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67701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933FA4-0FE0-46B1-9282-FF8F0BD89D35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60255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933FA4-0FE0-46B1-9282-FF8F0BD89D35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8566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933FA4-0FE0-46B1-9282-FF8F0BD89D35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20617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933FA4-0FE0-46B1-9282-FF8F0BD89D35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99833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933FA4-0FE0-46B1-9282-FF8F0BD89D35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819418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933FA4-0FE0-46B1-9282-FF8F0BD89D35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39963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endParaRPr lang="ko-KR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endParaRPr lang="ko-KR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endParaRPr lang="ko-KR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endParaRPr lang="ko-KR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mtClean="0"/>
            </a:p>
          </p:txBody>
        </p:sp>
      </p:grpSp>
      <p:sp>
        <p:nvSpPr>
          <p:cNvPr id="22426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2426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228600" y="61722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ko-KR" altLang="en-US" smtClean="0"/>
              <a:t>컴퓨터프로그래밍</a:t>
            </a:r>
            <a:r>
              <a:rPr lang="en-US" altLang="ko-KR" smtClean="0"/>
              <a:t>1</a:t>
            </a:r>
            <a:endParaRPr lang="en-US" altLang="ko-KR" dirty="0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1722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ko-KR" altLang="en-US" smtClean="0"/>
              <a:t>필드와 메소드 실습</a:t>
            </a:r>
            <a:endParaRPr lang="en-US" altLang="ko-KR" dirty="0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1722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B5A64942-8F15-49AC-A928-8206398FF07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66064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컴퓨터프로그래밍</a:t>
            </a:r>
            <a:r>
              <a:rPr lang="en-US" altLang="ko-KR" smtClean="0"/>
              <a:t>1</a:t>
            </a: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000375" y="6248400"/>
            <a:ext cx="314325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필드와 메소드 실습</a:t>
            </a: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27363C-4684-4CB9-BC77-D8DF5A46322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5428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컴퓨터프로그래밍</a:t>
            </a:r>
            <a:r>
              <a:rPr lang="en-US" altLang="ko-KR" smtClean="0"/>
              <a:t>1</a:t>
            </a: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000375" y="6248400"/>
            <a:ext cx="314325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필드와 메소드 실습</a:t>
            </a: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6D52E53-8305-41B2-91E4-8A475CA0132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0745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ko-KR" altLang="en-US" smtClean="0"/>
              <a:t>컴퓨터프로그래밍</a:t>
            </a:r>
            <a:r>
              <a:rPr lang="en-US" altLang="ko-KR" smtClean="0"/>
              <a:t>1</a:t>
            </a: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2928938" y="6248400"/>
            <a:ext cx="3286125" cy="457200"/>
          </a:xfrm>
        </p:spPr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ko-KR" altLang="en-US" smtClean="0"/>
              <a:t>필드와 메소드 실습</a:t>
            </a: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FAC5489-9E44-4AAE-A28C-37985F99529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6361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컴퓨터프로그래밍</a:t>
            </a:r>
            <a:r>
              <a:rPr lang="en-US" altLang="ko-KR" smtClean="0"/>
              <a:t>1</a:t>
            </a: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000375" y="6248400"/>
            <a:ext cx="321468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필드와 메소드 실습</a:t>
            </a: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0D88FF6-532B-46CC-9381-989A565BF3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07344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1538" y="357166"/>
            <a:ext cx="7872437" cy="100013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71538" y="1643050"/>
            <a:ext cx="3921150" cy="4489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3504" y="1643050"/>
            <a:ext cx="3811584" cy="4489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컴퓨터프로그래밍</a:t>
            </a:r>
            <a:r>
              <a:rPr lang="en-US" altLang="ko-KR" smtClean="0"/>
              <a:t>1</a:t>
            </a: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071813" y="6248400"/>
            <a:ext cx="307181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필드와 메소드 실습</a:t>
            </a: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95B9A9F-767F-4B00-AF3E-0FB2AC0E603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52572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4414" y="357166"/>
            <a:ext cx="7472386" cy="928694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컴퓨터프로그래밍</a:t>
            </a:r>
            <a:r>
              <a:rPr lang="en-US" altLang="ko-KR" smtClean="0"/>
              <a:t>1</a:t>
            </a:r>
            <a:endParaRPr lang="en-US" altLang="ko-K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000375" y="6248400"/>
            <a:ext cx="321468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필드와 메소드 실습</a:t>
            </a:r>
            <a:endParaRPr lang="en-US" altLang="ko-KR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318290D-9B71-47DB-BFDA-75CFDCE9122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0043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2976" y="285728"/>
            <a:ext cx="7800999" cy="100013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컴퓨터프로그래밍</a:t>
            </a:r>
            <a:r>
              <a:rPr lang="en-US" altLang="ko-KR" smtClean="0"/>
              <a:t>1</a:t>
            </a:r>
            <a:endParaRPr lang="en-US" altLang="ko-K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000375" y="6248400"/>
            <a:ext cx="314325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필드와 메소드 실습</a:t>
            </a: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A7EB07A-96A3-4F18-BB07-A66ACC6BFDA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94390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컴퓨터프로그래밍</a:t>
            </a:r>
            <a:r>
              <a:rPr lang="en-US" altLang="ko-KR" smtClean="0"/>
              <a:t>1</a:t>
            </a:r>
            <a:endParaRPr lang="en-US" altLang="ko-K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071813" y="6248400"/>
            <a:ext cx="314325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필드와 메소드 실습</a:t>
            </a: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B24AD49-E3DD-472E-97E7-3B3F007EEDD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1338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컴퓨터프로그래밍</a:t>
            </a:r>
            <a:r>
              <a:rPr lang="en-US" altLang="ko-KR" smtClean="0"/>
              <a:t>1</a:t>
            </a: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000375" y="6248400"/>
            <a:ext cx="321468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필드와 메소드 실습</a:t>
            </a: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E4966FD-9461-4A5E-8D8D-BD57507283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6929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컴퓨터프로그래밍</a:t>
            </a:r>
            <a:r>
              <a:rPr lang="en-US" altLang="ko-KR" smtClean="0"/>
              <a:t>1</a:t>
            </a: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000375" y="6248400"/>
            <a:ext cx="321468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필드와 메소드 실습</a:t>
            </a: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791E628-A84F-4ABC-96E5-0B6E1C70232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4220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그룹 15"/>
          <p:cNvGrpSpPr>
            <a:grpSpLocks/>
          </p:cNvGrpSpPr>
          <p:nvPr userDrawn="1"/>
        </p:nvGrpSpPr>
        <p:grpSpPr bwMode="auto">
          <a:xfrm>
            <a:off x="142875" y="571500"/>
            <a:ext cx="8542338" cy="1052513"/>
            <a:chOff x="127000" y="990600"/>
            <a:chExt cx="8542338" cy="1052513"/>
          </a:xfrm>
        </p:grpSpPr>
        <p:sp>
          <p:nvSpPr>
            <p:cNvPr id="1032" name="Rectangle 2"/>
            <p:cNvSpPr>
              <a:spLocks noChangeArrowheads="1"/>
            </p:cNvSpPr>
            <p:nvPr/>
          </p:nvSpPr>
          <p:spPr bwMode="ltGray">
            <a:xfrm>
              <a:off x="417513" y="1098550"/>
              <a:ext cx="438150" cy="47466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defRPr/>
              </a:pPr>
              <a:endParaRPr lang="ko-KR" altLang="ko-KR" sz="240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3" name="Rectangle 3"/>
            <p:cNvSpPr>
              <a:spLocks noChangeArrowheads="1"/>
            </p:cNvSpPr>
            <p:nvPr/>
          </p:nvSpPr>
          <p:spPr bwMode="ltGray">
            <a:xfrm>
              <a:off x="800100" y="1098550"/>
              <a:ext cx="328613" cy="47466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defRPr/>
              </a:pPr>
              <a:endParaRPr lang="ko-KR" altLang="ko-KR" sz="240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4" name="Rectangle 4"/>
            <p:cNvSpPr>
              <a:spLocks noChangeArrowheads="1"/>
            </p:cNvSpPr>
            <p:nvPr/>
          </p:nvSpPr>
          <p:spPr bwMode="ltGray">
            <a:xfrm>
              <a:off x="541338" y="1520825"/>
              <a:ext cx="422275" cy="47466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defRPr/>
              </a:pPr>
              <a:endParaRPr lang="ko-KR" altLang="ko-KR" sz="240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5" name="Rectangle 5"/>
            <p:cNvSpPr>
              <a:spLocks noChangeArrowheads="1"/>
            </p:cNvSpPr>
            <p:nvPr/>
          </p:nvSpPr>
          <p:spPr bwMode="ltGray">
            <a:xfrm>
              <a:off x="911225" y="1520825"/>
              <a:ext cx="368300" cy="47466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defRPr/>
              </a:pPr>
              <a:endParaRPr lang="ko-KR" altLang="ko-KR" sz="240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6" name="Rectangle 6"/>
            <p:cNvSpPr>
              <a:spLocks noChangeArrowheads="1"/>
            </p:cNvSpPr>
            <p:nvPr/>
          </p:nvSpPr>
          <p:spPr bwMode="ltGray">
            <a:xfrm>
              <a:off x="127000" y="1447800"/>
              <a:ext cx="560388" cy="422275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defRPr/>
              </a:pPr>
              <a:endParaRPr lang="ko-KR" altLang="ko-KR" sz="2400" smtClean="0"/>
            </a:p>
          </p:txBody>
        </p:sp>
        <p:sp>
          <p:nvSpPr>
            <p:cNvPr id="1037" name="Rectangle 7"/>
            <p:cNvSpPr>
              <a:spLocks noChangeArrowheads="1"/>
            </p:cNvSpPr>
            <p:nvPr/>
          </p:nvSpPr>
          <p:spPr bwMode="gray">
            <a:xfrm>
              <a:off x="762000" y="990600"/>
              <a:ext cx="31750" cy="105251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defRPr/>
              </a:pPr>
              <a:endParaRPr lang="ko-KR" altLang="ko-KR" sz="240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8" name="Rectangle 8"/>
            <p:cNvSpPr>
              <a:spLocks noChangeArrowheads="1"/>
            </p:cNvSpPr>
            <p:nvPr userDrawn="1"/>
          </p:nvSpPr>
          <p:spPr bwMode="gray">
            <a:xfrm>
              <a:off x="442913" y="1781175"/>
              <a:ext cx="8226425" cy="3175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defRPr/>
              </a:pPr>
              <a:endParaRPr lang="ko-KR" altLang="ko-KR" sz="240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27" name="Rectangle 9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1071563" y="214313"/>
            <a:ext cx="7872412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1071563" y="1571625"/>
            <a:ext cx="7883525" cy="456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23243" name="Rectangle 11"/>
          <p:cNvSpPr>
            <a:spLocks noGrp="1" noChangeArrowheads="1"/>
          </p:cNvSpPr>
          <p:nvPr userDrawn="1">
            <p:ph type="dt" sz="half" idx="2"/>
          </p:nvPr>
        </p:nvSpPr>
        <p:spPr bwMode="auto">
          <a:xfrm>
            <a:off x="228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 sz="14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ko-KR" altLang="en-US" smtClean="0"/>
              <a:t>컴퓨터프로그래밍</a:t>
            </a:r>
            <a:r>
              <a:rPr lang="en-US" altLang="ko-KR" smtClean="0"/>
              <a:t>1</a:t>
            </a:r>
            <a:endParaRPr lang="en-US" altLang="ko-KR"/>
          </a:p>
        </p:txBody>
      </p:sp>
      <p:sp>
        <p:nvSpPr>
          <p:cNvPr id="223244" name="Rectangle 12"/>
          <p:cNvSpPr>
            <a:spLocks noGrp="1" noChangeArrowheads="1"/>
          </p:cNvSpPr>
          <p:nvPr userDrawn="1"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0" sz="14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ko-KR" altLang="en-US" smtClean="0"/>
              <a:t>필드와 메소드 실습</a:t>
            </a:r>
            <a:endParaRPr lang="en-US" altLang="ko-KR"/>
          </a:p>
        </p:txBody>
      </p:sp>
      <p:sp>
        <p:nvSpPr>
          <p:cNvPr id="223245" name="Rectangle 13"/>
          <p:cNvSpPr>
            <a:spLocks noGrp="1" noChangeArrowheads="1"/>
          </p:cNvSpPr>
          <p:nvPr userDrawn="1"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400" smtClea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5A5FF0BE-2260-4F68-83FE-145680A2AC8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7" r:id="rId1"/>
    <p:sldLayoutId id="2147484018" r:id="rId2"/>
    <p:sldLayoutId id="2147484019" r:id="rId3"/>
    <p:sldLayoutId id="2147484020" r:id="rId4"/>
    <p:sldLayoutId id="2147484021" r:id="rId5"/>
    <p:sldLayoutId id="2147484022" r:id="rId6"/>
    <p:sldLayoutId id="2147484023" r:id="rId7"/>
    <p:sldLayoutId id="2147484024" r:id="rId8"/>
    <p:sldLayoutId id="2147484025" r:id="rId9"/>
    <p:sldLayoutId id="2147484026" r:id="rId10"/>
    <p:sldLayoutId id="2147484027" r:id="rId11"/>
  </p:sldLayoutIdLst>
  <p:hf hdr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굴림체" pitchFamily="49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굴림체" pitchFamily="49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굴림체" pitchFamily="49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굴림체" pitchFamily="49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000125" y="1785938"/>
            <a:ext cx="7244283" cy="1365250"/>
          </a:xfrm>
          <a:effectLst>
            <a:outerShdw dist="45791" dir="2021404" algn="ctr" rotWithShape="0">
              <a:srgbClr val="B2B2B2"/>
            </a:outerShdw>
          </a:effectLst>
        </p:spPr>
        <p:txBody>
          <a:bodyPr/>
          <a:lstStyle/>
          <a:p>
            <a:pPr algn="ctr" eaLnBrk="1" hangingPunct="1"/>
            <a:r>
              <a:rPr lang="ko-KR" altLang="en-US" sz="4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필드와 </a:t>
            </a:r>
            <a:r>
              <a:rPr lang="ko-KR" altLang="en-US" sz="48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메소드</a:t>
            </a:r>
            <a:r>
              <a:rPr lang="ko-KR" altLang="en-US" sz="4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실습</a:t>
            </a:r>
            <a:endParaRPr lang="ko-KR" altLang="en-US" sz="4800" dirty="0" smtClean="0"/>
          </a:p>
        </p:txBody>
      </p:sp>
      <p:sp>
        <p:nvSpPr>
          <p:cNvPr id="15363" name="Text Box 14"/>
          <p:cNvSpPr txBox="1">
            <a:spLocks noChangeArrowheads="1"/>
          </p:cNvSpPr>
          <p:nvPr/>
        </p:nvSpPr>
        <p:spPr bwMode="auto">
          <a:xfrm>
            <a:off x="2700338" y="1428750"/>
            <a:ext cx="4248150" cy="646113"/>
          </a:xfrm>
          <a:prstGeom prst="rect">
            <a:avLst/>
          </a:prstGeom>
          <a:noFill/>
          <a:ln>
            <a:noFill/>
          </a:ln>
          <a:effectLst>
            <a:outerShdw dist="28398" dir="3806097" algn="ctr" rotWithShape="0">
              <a:srgbClr val="B2B2B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3600" b="1" i="1" dirty="0">
                <a:solidFill>
                  <a:srgbClr val="333399"/>
                </a:solidFill>
              </a:rPr>
              <a:t>Lab Exercise </a:t>
            </a:r>
            <a:r>
              <a:rPr lang="en-US" altLang="ko-KR" sz="3600" b="1" i="1" dirty="0" smtClean="0">
                <a:solidFill>
                  <a:srgbClr val="333399"/>
                </a:solidFill>
              </a:rPr>
              <a:t>#7</a:t>
            </a:r>
            <a:endParaRPr lang="en-US" altLang="ko-KR" sz="3600" b="1" i="1" dirty="0">
              <a:solidFill>
                <a:srgbClr val="333399"/>
              </a:solidFill>
            </a:endParaRPr>
          </a:p>
        </p:txBody>
      </p:sp>
      <p:sp>
        <p:nvSpPr>
          <p:cNvPr id="1536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657600"/>
            <a:ext cx="6437313" cy="2508250"/>
          </a:xfrm>
        </p:spPr>
        <p:txBody>
          <a:bodyPr/>
          <a:lstStyle/>
          <a:p>
            <a:pPr eaLnBrk="1" hangingPunct="1"/>
            <a:r>
              <a:rPr lang="en-US" altLang="ko-KR" sz="2400" b="1" dirty="0" smtClean="0"/>
              <a:t>2017</a:t>
            </a:r>
            <a:r>
              <a:rPr lang="ko-KR" altLang="en-US" sz="2400" b="1" dirty="0" smtClean="0"/>
              <a:t>년도</a:t>
            </a:r>
            <a:r>
              <a:rPr lang="en-US" altLang="ko-KR" sz="2400" b="1" dirty="0" smtClean="0"/>
              <a:t> 2</a:t>
            </a:r>
            <a:r>
              <a:rPr lang="ko-KR" altLang="en-US" sz="2400" b="1" dirty="0" smtClean="0"/>
              <a:t>학기</a:t>
            </a:r>
          </a:p>
          <a:p>
            <a:pPr eaLnBrk="1" hangingPunct="1"/>
            <a:r>
              <a:rPr lang="ko-KR" altLang="en-US" sz="3600" b="1" dirty="0"/>
              <a:t>컴퓨터프로그래밍</a:t>
            </a:r>
            <a:r>
              <a:rPr lang="en-US" altLang="ko-KR" sz="3600" b="1" dirty="0" smtClean="0"/>
              <a:t>1</a:t>
            </a:r>
          </a:p>
          <a:p>
            <a:pPr eaLnBrk="1" hangingPunct="1"/>
            <a:endParaRPr lang="ko-KR" altLang="en-US" sz="2800" dirty="0" smtClean="0"/>
          </a:p>
          <a:p>
            <a:pPr eaLnBrk="1" hangingPunct="1"/>
            <a:r>
              <a:rPr lang="ko-KR" altLang="en-US" sz="2400" b="1" dirty="0" smtClean="0"/>
              <a:t>권 오 석</a:t>
            </a:r>
            <a:endParaRPr lang="en-US" altLang="ko-KR" sz="2400" b="1" dirty="0" smtClean="0"/>
          </a:p>
          <a:p>
            <a:pPr eaLnBrk="1" hangingPunct="1"/>
            <a:r>
              <a:rPr lang="ko-KR" altLang="en-US" sz="2400" b="1" dirty="0" smtClean="0"/>
              <a:t>충남대학교 컴퓨터공학과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ko-KR" altLang="en-US" sz="4000" spc="-300" dirty="0" smtClean="0"/>
              <a:t>과제 </a:t>
            </a:r>
            <a:r>
              <a:rPr lang="en-US" altLang="ko-KR" sz="4000" spc="-300" dirty="0" smtClean="0"/>
              <a:t>1. </a:t>
            </a:r>
            <a:r>
              <a:rPr lang="en-US" altLang="ko-KR" sz="4000" spc="-300" dirty="0" err="1" smtClean="0"/>
              <a:t>BankAccount</a:t>
            </a:r>
            <a:r>
              <a:rPr lang="en-US" altLang="ko-KR" sz="4000" spc="-300" dirty="0" smtClean="0"/>
              <a:t> </a:t>
            </a:r>
            <a:r>
              <a:rPr lang="ko-KR" altLang="en-US" sz="4000" spc="-300" dirty="0" smtClean="0"/>
              <a:t>클래스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C5489-9E44-4AAE-A28C-37985F995291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  <p:sp>
        <p:nvSpPr>
          <p:cNvPr id="7" name="object 16"/>
          <p:cNvSpPr txBox="1"/>
          <p:nvPr/>
        </p:nvSpPr>
        <p:spPr>
          <a:xfrm>
            <a:off x="1259632" y="1484784"/>
            <a:ext cx="728535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ko-KR" altLang="en-US" sz="1600" spc="5" dirty="0" smtClean="0">
                <a:latin typeface="맑은 고딕"/>
                <a:cs typeface="맑은 고딕"/>
              </a:rPr>
              <a:t>출력 결과</a:t>
            </a:r>
            <a:endParaRPr lang="en-US" altLang="ko-KR" sz="1600" spc="5" dirty="0">
              <a:latin typeface="맑은 고딕"/>
              <a:cs typeface="맑은 고딕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1765744"/>
            <a:ext cx="402907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2093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 제출 및 기한</a:t>
            </a:r>
          </a:p>
        </p:txBody>
      </p:sp>
      <p:sp>
        <p:nvSpPr>
          <p:cNvPr id="29699" name="내용 개체 틀 2"/>
          <p:cNvSpPr>
            <a:spLocks noGrp="1"/>
          </p:cNvSpPr>
          <p:nvPr>
            <p:ph idx="1"/>
          </p:nvPr>
        </p:nvSpPr>
        <p:spPr>
          <a:xfrm>
            <a:off x="899593" y="1571625"/>
            <a:ext cx="8055496" cy="4560888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ko-KR" altLang="en-US" sz="2800" dirty="0" smtClean="0"/>
              <a:t>과제 제출방법</a:t>
            </a:r>
            <a:endParaRPr lang="en-US" altLang="ko-KR" sz="2800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2400" spc="-150" dirty="0"/>
              <a:t>과제 결과물 프로젝트를 보고서와 함께 압축하여 제출</a:t>
            </a:r>
            <a:endParaRPr lang="en-US" altLang="ko-KR" sz="2400" spc="-15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2400" dirty="0"/>
              <a:t>제출물 파일형식</a:t>
            </a:r>
            <a:endParaRPr lang="en-US" altLang="ko-KR" sz="2400" dirty="0"/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altLang="ko-KR" sz="2200" dirty="0"/>
              <a:t>[</a:t>
            </a:r>
            <a:r>
              <a:rPr lang="ko-KR" altLang="en-US" sz="2200" dirty="0" err="1" smtClean="0"/>
              <a:t>컴프</a:t>
            </a:r>
            <a:r>
              <a:rPr lang="en-US" altLang="ko-KR" sz="2200" dirty="0" smtClean="0"/>
              <a:t>07]hw07</a:t>
            </a:r>
            <a:r>
              <a:rPr lang="en-US" altLang="ko-KR" sz="2200" dirty="0" smtClean="0"/>
              <a:t>_</a:t>
            </a:r>
            <a:r>
              <a:rPr lang="ko-KR" altLang="en-US" sz="2200" dirty="0"/>
              <a:t>학번</a:t>
            </a:r>
            <a:r>
              <a:rPr lang="en-US" altLang="ko-KR" sz="2200" dirty="0"/>
              <a:t>_</a:t>
            </a:r>
            <a:r>
              <a:rPr lang="ko-KR" altLang="en-US" sz="2200" dirty="0"/>
              <a:t>이름</a:t>
            </a:r>
            <a:r>
              <a:rPr lang="en-US" altLang="ko-KR" sz="2200" dirty="0"/>
              <a:t>.zip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2400" dirty="0"/>
              <a:t>과제가 두 개 이상일 경우 하나의 압축파일로 제출</a:t>
            </a:r>
            <a:endParaRPr lang="en-US" altLang="ko-KR" sz="24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2400" dirty="0"/>
              <a:t>사이버 캠퍼스</a:t>
            </a:r>
            <a:r>
              <a:rPr lang="en-US" altLang="ko-KR" sz="2400" dirty="0"/>
              <a:t>(http://e-learn.cnu.ac.kr/)</a:t>
            </a:r>
            <a:r>
              <a:rPr lang="ko-KR" altLang="en-US" sz="2400" dirty="0"/>
              <a:t> </a:t>
            </a:r>
            <a:r>
              <a:rPr lang="en-US" altLang="ko-KR" sz="2400" dirty="0"/>
              <a:t>“</a:t>
            </a:r>
            <a:r>
              <a:rPr lang="ko-KR" altLang="en-US" sz="2400" dirty="0"/>
              <a:t>과제관리</a:t>
            </a:r>
            <a:r>
              <a:rPr lang="en-US" altLang="ko-KR" sz="2400" dirty="0"/>
              <a:t>”</a:t>
            </a:r>
            <a:r>
              <a:rPr lang="ko-KR" altLang="en-US" sz="2400" dirty="0"/>
              <a:t>로 제출</a:t>
            </a:r>
            <a:endParaRPr lang="en-US" altLang="ko-KR" sz="24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ko-KR" altLang="en-US" sz="2800" dirty="0" smtClean="0"/>
              <a:t>제출기한</a:t>
            </a:r>
            <a:r>
              <a:rPr lang="en-US" altLang="ko-KR" sz="2800" dirty="0" smtClean="0"/>
              <a:t>: </a:t>
            </a:r>
            <a:r>
              <a:rPr lang="ko-KR" altLang="en-US" sz="2800" dirty="0"/>
              <a:t>수</a:t>
            </a:r>
            <a:r>
              <a:rPr lang="ko-KR" altLang="en-US" sz="2800" dirty="0" smtClean="0"/>
              <a:t>요일</a:t>
            </a:r>
            <a:r>
              <a:rPr lang="en-US" altLang="ko-KR" sz="2800" dirty="0" smtClean="0"/>
              <a:t>(</a:t>
            </a:r>
            <a:r>
              <a:rPr lang="en-US" altLang="ko-KR" sz="2800" dirty="0" smtClean="0"/>
              <a:t>11/22) </a:t>
            </a:r>
            <a:r>
              <a:rPr lang="en-US" altLang="ko-KR" sz="2800" dirty="0" smtClean="0"/>
              <a:t>23</a:t>
            </a:r>
            <a:r>
              <a:rPr lang="ko-KR" altLang="en-US" sz="2800" dirty="0" smtClean="0"/>
              <a:t>시 </a:t>
            </a:r>
            <a:r>
              <a:rPr lang="en-US" altLang="ko-KR" sz="2800" dirty="0" smtClean="0"/>
              <a:t>59</a:t>
            </a:r>
            <a:r>
              <a:rPr lang="ko-KR" altLang="en-US" sz="2800" dirty="0" smtClean="0"/>
              <a:t>분</a:t>
            </a:r>
            <a:endParaRPr lang="en-US" altLang="ko-KR" sz="2800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ko-KR" altLang="en-US" sz="2400" dirty="0" smtClean="0"/>
              <a:t>과제 점수 확인</a:t>
            </a:r>
            <a:endParaRPr lang="en-US" altLang="ko-KR" sz="2400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1800" dirty="0" smtClean="0"/>
              <a:t>https</a:t>
            </a:r>
            <a:r>
              <a:rPr lang="en-US" altLang="ko-KR" sz="1800" dirty="0"/>
              <a:t>://docs.google.com/spreadsheets/d/1676IVD-NILVVw9bZQM694MwXA4rGxtgl0NPutTJSVNM/edit?usp=sharing</a:t>
            </a:r>
            <a:endParaRPr lang="en-US" altLang="ko-KR" sz="2000" dirty="0" smtClean="0"/>
          </a:p>
        </p:txBody>
      </p:sp>
      <p:sp>
        <p:nvSpPr>
          <p:cNvPr id="29700" name="날짜 개체 틀 3"/>
          <p:cNvSpPr>
            <a:spLocks noGrp="1"/>
          </p:cNvSpPr>
          <p:nvPr>
            <p:ph type="dt" sz="quarter" idx="10"/>
          </p:nvPr>
        </p:nvSpPr>
        <p:spPr>
          <a:xfrm>
            <a:off x="228600" y="6248400"/>
            <a:ext cx="211137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1400" smtClean="0"/>
              <a:t>컴퓨터프로그래밍</a:t>
            </a:r>
            <a:r>
              <a:rPr kumimoji="0" lang="en-US" altLang="ko-KR" sz="1400" smtClean="0"/>
              <a:t>1</a:t>
            </a:r>
          </a:p>
        </p:txBody>
      </p:sp>
      <p:sp>
        <p:nvSpPr>
          <p:cNvPr id="29701" name="바닥글 개체 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1400" smtClean="0"/>
              <a:t>필드와 메소드 실습</a:t>
            </a:r>
            <a:endParaRPr kumimoji="0" lang="en-US" altLang="ko-KR" sz="140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C5489-9E44-4AAE-A28C-37985F995291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125981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1400" smtClean="0"/>
              <a:t>컴퓨터프로그래밍</a:t>
            </a:r>
            <a:r>
              <a:rPr kumimoji="0" lang="en-US" altLang="ko-KR" sz="1400" smtClean="0"/>
              <a:t>1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1556791"/>
            <a:ext cx="8026921" cy="4751933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"/>
            </a:pPr>
            <a:r>
              <a:rPr lang="ko-KR" altLang="en-US" smtClean="0"/>
              <a:t>실습</a:t>
            </a:r>
            <a:endParaRPr lang="en-US" altLang="ko-KR" smtClean="0"/>
          </a:p>
          <a:p>
            <a:pPr lvl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"/>
            </a:pPr>
            <a:r>
              <a:rPr lang="ko-KR" altLang="en-US" smtClean="0"/>
              <a:t>중복메소드</a:t>
            </a:r>
            <a:endParaRPr lang="en-US" altLang="ko-KR" smtClean="0"/>
          </a:p>
          <a:p>
            <a:pPr lvl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"/>
            </a:pPr>
            <a:r>
              <a:rPr lang="ko-KR" altLang="en-US" smtClean="0"/>
              <a:t>가변길이 인수</a:t>
            </a:r>
            <a:endParaRPr lang="en-US" altLang="ko-KR" smtClean="0"/>
          </a:p>
          <a:p>
            <a:pPr lvl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"/>
            </a:pPr>
            <a:r>
              <a:rPr lang="ko-KR" altLang="en-US" smtClean="0"/>
              <a:t>생성자</a:t>
            </a:r>
            <a:endParaRPr lang="en-US" altLang="ko-KR" smtClean="0"/>
          </a:p>
          <a:p>
            <a:pPr lvl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"/>
            </a:pPr>
            <a:r>
              <a:rPr lang="ko-KR" altLang="en-US" smtClean="0"/>
              <a:t>디폴트 생성자</a:t>
            </a:r>
            <a:endParaRPr lang="en-US" altLang="ko-KR" smtClean="0"/>
          </a:p>
        </p:txBody>
      </p:sp>
      <p:sp>
        <p:nvSpPr>
          <p:cNvPr id="14341" name="바닥글 개체 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1400" smtClean="0"/>
              <a:t>필드와 메소드 실습</a:t>
            </a:r>
            <a:endParaRPr kumimoji="0" lang="en-US" altLang="ko-KR" sz="1400" smtClean="0"/>
          </a:p>
        </p:txBody>
      </p:sp>
      <p:sp>
        <p:nvSpPr>
          <p:cNvPr id="1434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8ABAEB1-F856-4C8C-86E4-7F1EB6D4BE17}" type="slidenum">
              <a:rPr kumimoji="0" lang="en-US" altLang="ko-K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kumimoji="0"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5341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ko-KR" altLang="en-US" sz="4000" spc="-300" dirty="0" smtClean="0"/>
              <a:t>실습</a:t>
            </a:r>
            <a:r>
              <a:rPr lang="en-US" altLang="ko-KR" sz="4000" spc="-300" dirty="0" smtClean="0"/>
              <a:t>5-1. </a:t>
            </a:r>
            <a:r>
              <a:rPr lang="en-US" altLang="ko-KR" sz="4000" spc="-300" dirty="0"/>
              <a:t>Rectangle </a:t>
            </a:r>
            <a:r>
              <a:rPr lang="ko-KR" altLang="en-US" sz="4000" spc="-300" dirty="0"/>
              <a:t>클래스 </a:t>
            </a:r>
            <a:r>
              <a:rPr lang="ko-KR" altLang="en-US" sz="4000" spc="-300" dirty="0" smtClean="0"/>
              <a:t>만들기</a:t>
            </a:r>
            <a:r>
              <a:rPr lang="en-US" altLang="ko-KR" sz="4000" spc="-300" dirty="0" smtClean="0"/>
              <a:t>(2)</a:t>
            </a:r>
            <a:endParaRPr lang="ko-KR" altLang="en-US" sz="4000" spc="-300" dirty="0" smtClean="0"/>
          </a:p>
        </p:txBody>
      </p:sp>
      <p:sp>
        <p:nvSpPr>
          <p:cNvPr id="24580" name="날짜 개체 틀 3"/>
          <p:cNvSpPr>
            <a:spLocks noGrp="1"/>
          </p:cNvSpPr>
          <p:nvPr>
            <p:ph type="dt" sz="quarter" idx="10"/>
          </p:nvPr>
        </p:nvSpPr>
        <p:spPr>
          <a:xfrm>
            <a:off x="228600" y="6248400"/>
            <a:ext cx="211137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1400" smtClean="0"/>
              <a:t>컴퓨터프로그래밍</a:t>
            </a:r>
            <a:r>
              <a:rPr kumimoji="0" lang="en-US" altLang="ko-KR" sz="1400" smtClean="0"/>
              <a:t>1</a:t>
            </a:r>
          </a:p>
        </p:txBody>
      </p:sp>
      <p:sp>
        <p:nvSpPr>
          <p:cNvPr id="24581" name="바닥글 개체 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1400" smtClean="0"/>
              <a:t>클래스와 객체 실습</a:t>
            </a:r>
            <a:endParaRPr kumimoji="0" lang="en-US" altLang="ko-KR" sz="140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C5489-9E44-4AAE-A28C-37985F995291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1071563" y="1628800"/>
            <a:ext cx="6768752" cy="4573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class Rectangle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  <a:endParaRPr lang="en-US" altLang="ko-KR" sz="1600" b="1" i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6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600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600" i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가로값</a:t>
            </a:r>
            <a:r>
              <a:rPr lang="ko-KR" altLang="en-US" sz="1600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필드 추가</a:t>
            </a:r>
            <a:r>
              <a:rPr lang="en-US" altLang="ko-KR" sz="1600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double</a:t>
            </a:r>
            <a:r>
              <a:rPr lang="ko-KR" altLang="en-US" sz="1600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형</a:t>
            </a:r>
            <a:endParaRPr lang="en-US" altLang="ko-KR" sz="1600" i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600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600" i="1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</a:t>
            </a:r>
            <a:r>
              <a:rPr lang="en-US" altLang="ko-KR" sz="1600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  <a:endParaRPr lang="ko-KR" altLang="en-US" sz="1600" i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6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600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600" i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세로값</a:t>
            </a:r>
            <a:r>
              <a:rPr lang="ko-KR" altLang="en-US" sz="1600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필드 추가</a:t>
            </a:r>
            <a:r>
              <a:rPr lang="en-US" altLang="ko-KR" sz="1600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double</a:t>
            </a:r>
            <a:r>
              <a:rPr lang="ko-KR" altLang="en-US" sz="1600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형</a:t>
            </a:r>
            <a:endParaRPr lang="ko-KR" altLang="en-US" sz="1600" i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600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600" i="1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</a:t>
            </a:r>
            <a:r>
              <a:rPr lang="en-US" altLang="ko-KR" sz="16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600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600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직사각형의 넓이를 </a:t>
            </a:r>
            <a:r>
              <a:rPr lang="ko-KR" altLang="en-US" sz="16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구하는 </a:t>
            </a:r>
            <a:r>
              <a:rPr lang="ko-KR" altLang="en-US" sz="1600" i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메소드</a:t>
            </a:r>
            <a:endParaRPr lang="en-US" altLang="ko-KR" sz="1600" i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public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double area(){</a:t>
            </a:r>
          </a:p>
          <a:p>
            <a:pPr lvl="1">
              <a:lnSpc>
                <a:spcPct val="130000"/>
              </a:lnSpc>
            </a:pP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return  </a:t>
            </a:r>
            <a:r>
              <a:rPr lang="en-US" altLang="ko-KR" sz="1600" b="1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  <a:endParaRPr lang="en-US" altLang="ko-KR" sz="1600" b="1" u="sng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1">
              <a:lnSpc>
                <a:spcPct val="13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}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600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600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직사각형의 둘레를 </a:t>
            </a:r>
            <a:r>
              <a:rPr lang="ko-KR" altLang="en-US" sz="16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구하는 </a:t>
            </a:r>
            <a:r>
              <a:rPr lang="ko-KR" altLang="en-US" sz="1600" i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메소드</a:t>
            </a:r>
            <a:endParaRPr lang="en-US" altLang="ko-KR" sz="1600" i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public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double perimeter(){</a:t>
            </a:r>
          </a:p>
          <a:p>
            <a:pPr lvl="1">
              <a:lnSpc>
                <a:spcPct val="130000"/>
              </a:lnSpc>
            </a:pP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return  </a:t>
            </a:r>
            <a:r>
              <a:rPr lang="en-US" altLang="ko-KR" sz="1600" b="1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 marL="0" lvl="1">
              <a:lnSpc>
                <a:spcPct val="130000"/>
              </a:lnSpc>
            </a:pP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88832" y="2204864"/>
            <a:ext cx="34660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Field : height, width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84610" y="4365104"/>
            <a:ext cx="1478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Method 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endCxn id="4" idx="1"/>
          </p:cNvCxnSpPr>
          <p:nvPr/>
        </p:nvCxnSpPr>
        <p:spPr bwMode="auto">
          <a:xfrm>
            <a:off x="3491880" y="3718510"/>
            <a:ext cx="2992730" cy="90820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9" name="직선 화살표 연결선 8"/>
          <p:cNvCxnSpPr>
            <a:endCxn id="4" idx="1"/>
          </p:cNvCxnSpPr>
          <p:nvPr/>
        </p:nvCxnSpPr>
        <p:spPr bwMode="auto">
          <a:xfrm flipV="1">
            <a:off x="3923928" y="4626714"/>
            <a:ext cx="2560682" cy="46452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3" name="직선 화살표 연결선 12"/>
          <p:cNvCxnSpPr>
            <a:endCxn id="3" idx="1"/>
          </p:cNvCxnSpPr>
          <p:nvPr/>
        </p:nvCxnSpPr>
        <p:spPr bwMode="auto">
          <a:xfrm>
            <a:off x="4211960" y="2158824"/>
            <a:ext cx="1276872" cy="30765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6" name="직선 화살표 연결선 15"/>
          <p:cNvCxnSpPr>
            <a:endCxn id="3" idx="1"/>
          </p:cNvCxnSpPr>
          <p:nvPr/>
        </p:nvCxnSpPr>
        <p:spPr bwMode="auto">
          <a:xfrm flipV="1">
            <a:off x="4211960" y="2466474"/>
            <a:ext cx="1276872" cy="29534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1553233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ko-KR" altLang="en-US" sz="4000" spc="-300" smtClean="0"/>
              <a:t>실습</a:t>
            </a:r>
            <a:r>
              <a:rPr lang="en-US" altLang="ko-KR" sz="4000" spc="-300" dirty="0"/>
              <a:t>1</a:t>
            </a:r>
            <a:r>
              <a:rPr lang="en-US" altLang="ko-KR" sz="4000" spc="-300" smtClean="0"/>
              <a:t>. </a:t>
            </a:r>
            <a:r>
              <a:rPr lang="ko-KR" altLang="en-US" sz="4000" smtClean="0"/>
              <a:t>중복메소드</a:t>
            </a:r>
            <a:endParaRPr lang="ko-KR" altLang="en-US" sz="4000" spc="-300" dirty="0" smtClean="0"/>
          </a:p>
        </p:txBody>
      </p:sp>
      <p:sp>
        <p:nvSpPr>
          <p:cNvPr id="24580" name="날짜 개체 틀 3"/>
          <p:cNvSpPr>
            <a:spLocks noGrp="1"/>
          </p:cNvSpPr>
          <p:nvPr>
            <p:ph type="dt" sz="quarter" idx="10"/>
          </p:nvPr>
        </p:nvSpPr>
        <p:spPr>
          <a:xfrm>
            <a:off x="228600" y="6248400"/>
            <a:ext cx="211137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1400" dirty="0" smtClean="0"/>
              <a:t>컴퓨터프로그래밍</a:t>
            </a:r>
            <a:r>
              <a:rPr kumimoji="0" lang="en-US" altLang="ko-KR" sz="1400" dirty="0" smtClean="0"/>
              <a:t>1</a:t>
            </a:r>
          </a:p>
        </p:txBody>
      </p:sp>
      <p:sp>
        <p:nvSpPr>
          <p:cNvPr id="24581" name="바닥글 개체 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1400" smtClean="0"/>
              <a:t>필드와 메소드 실습</a:t>
            </a:r>
            <a:endParaRPr kumimoji="0" lang="en-US" altLang="ko-KR" sz="140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C5489-9E44-4AAE-A28C-37985F995291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  <p:sp>
        <p:nvSpPr>
          <p:cNvPr id="7" name="object 16"/>
          <p:cNvSpPr txBox="1"/>
          <p:nvPr/>
        </p:nvSpPr>
        <p:spPr>
          <a:xfrm>
            <a:off x="899592" y="1498436"/>
            <a:ext cx="72853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950" spc="5" dirty="0" smtClean="0">
                <a:solidFill>
                  <a:srgbClr val="D8D8EC"/>
                </a:solidFill>
                <a:latin typeface="Wingdings"/>
                <a:cs typeface="Wingdings"/>
              </a:rPr>
              <a:t></a:t>
            </a:r>
            <a:r>
              <a:rPr sz="950" spc="5" dirty="0" smtClean="0">
                <a:solidFill>
                  <a:srgbClr val="D8D8EC"/>
                </a:solidFill>
                <a:latin typeface="Times New Roman"/>
                <a:cs typeface="Times New Roman"/>
              </a:rPr>
              <a:t>	</a:t>
            </a:r>
            <a:r>
              <a:rPr lang="ko-KR" altLang="en-US" sz="1600" spc="5" dirty="0" smtClean="0">
                <a:latin typeface="맑은 고딕"/>
                <a:cs typeface="맑은 고딕"/>
              </a:rPr>
              <a:t>하나의 클래스에 같은 이름의 </a:t>
            </a:r>
            <a:r>
              <a:rPr lang="ko-KR" altLang="en-US" sz="1600" spc="5" dirty="0" err="1" smtClean="0">
                <a:latin typeface="맑은 고딕"/>
                <a:cs typeface="맑은 고딕"/>
              </a:rPr>
              <a:t>메소드를</a:t>
            </a:r>
            <a:r>
              <a:rPr lang="ko-KR" altLang="en-US" sz="1600" spc="5" dirty="0" smtClean="0">
                <a:latin typeface="맑은 고딕"/>
                <a:cs typeface="맑은 고딕"/>
              </a:rPr>
              <a:t> 여러 번 정의 할 수 있다</a:t>
            </a:r>
            <a:r>
              <a:rPr lang="en-US" altLang="ko-KR" sz="1600" spc="5" dirty="0" smtClean="0">
                <a:latin typeface="맑은 고딕"/>
                <a:cs typeface="맑은 고딕"/>
              </a:rPr>
              <a:t>. </a:t>
            </a:r>
            <a:r>
              <a:rPr lang="ko-KR" altLang="en-US" sz="1600" spc="5" dirty="0" smtClean="0">
                <a:latin typeface="맑은 고딕"/>
                <a:cs typeface="맑은 고딕"/>
              </a:rPr>
              <a:t>이것을 중복 </a:t>
            </a:r>
            <a:r>
              <a:rPr lang="ko-KR" altLang="en-US" sz="1600" spc="5" dirty="0" err="1" smtClean="0">
                <a:latin typeface="맑은 고딕"/>
                <a:cs typeface="맑은 고딕"/>
              </a:rPr>
              <a:t>메소드</a:t>
            </a:r>
            <a:r>
              <a:rPr lang="ko-KR" altLang="en-US" sz="1600" spc="5" dirty="0" smtClean="0">
                <a:latin typeface="맑은 고딕"/>
                <a:cs typeface="맑은 고딕"/>
              </a:rPr>
              <a:t> 또는 </a:t>
            </a:r>
            <a:r>
              <a:rPr lang="ko-KR" altLang="en-US" sz="1600" spc="5" dirty="0" err="1" smtClean="0">
                <a:latin typeface="맑은 고딕"/>
                <a:cs typeface="맑은 고딕"/>
              </a:rPr>
              <a:t>메소드</a:t>
            </a:r>
            <a:r>
              <a:rPr lang="ko-KR" altLang="en-US" sz="1600" spc="5" dirty="0" smtClean="0">
                <a:latin typeface="맑은 고딕"/>
                <a:cs typeface="맑은 고딕"/>
              </a:rPr>
              <a:t> </a:t>
            </a:r>
            <a:r>
              <a:rPr lang="ko-KR" altLang="en-US" sz="1600" spc="5" dirty="0" err="1" smtClean="0">
                <a:latin typeface="맑은 고딕"/>
                <a:cs typeface="맑은 고딕"/>
              </a:rPr>
              <a:t>중복정의</a:t>
            </a:r>
            <a:r>
              <a:rPr lang="ko-KR" altLang="en-US" sz="1600" spc="5" dirty="0" smtClean="0">
                <a:latin typeface="맑은 고딕"/>
                <a:cs typeface="맑은 고딕"/>
              </a:rPr>
              <a:t> </a:t>
            </a:r>
            <a:r>
              <a:rPr lang="en-US" altLang="ko-KR" sz="1600" spc="5" dirty="0" smtClean="0">
                <a:latin typeface="맑은 고딕"/>
                <a:cs typeface="맑은 고딕"/>
              </a:rPr>
              <a:t>(method overloading)</a:t>
            </a:r>
            <a:r>
              <a:rPr lang="ko-KR" altLang="en-US" sz="1600" spc="5" dirty="0" smtClean="0">
                <a:latin typeface="맑은 고딕"/>
                <a:cs typeface="맑은 고딕"/>
              </a:rPr>
              <a:t>라고 한다</a:t>
            </a:r>
            <a:r>
              <a:rPr lang="en-US" altLang="ko-KR" sz="1600" spc="5" dirty="0" smtClean="0">
                <a:latin typeface="맑은 고딕"/>
                <a:cs typeface="맑은 고딕"/>
              </a:rPr>
              <a:t>.</a:t>
            </a:r>
            <a:endParaRPr lang="en-US" altLang="ko-KR" sz="1600" spc="5" dirty="0">
              <a:latin typeface="맑은 고딕"/>
              <a:cs typeface="맑은 고딕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079" y="2192814"/>
            <a:ext cx="4651842" cy="32385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8519" y="5734050"/>
            <a:ext cx="1238250" cy="5143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87245" y="5395685"/>
            <a:ext cx="1069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결과 출력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6106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ko-KR" altLang="en-US" sz="4000" spc="-300" smtClean="0"/>
              <a:t>실습</a:t>
            </a:r>
            <a:r>
              <a:rPr lang="en-US" altLang="ko-KR" sz="4000" spc="-300" smtClean="0"/>
              <a:t>2. </a:t>
            </a:r>
            <a:r>
              <a:rPr lang="ko-KR" altLang="en-US" sz="4000" smtClean="0"/>
              <a:t>가변길이 인수</a:t>
            </a:r>
            <a:endParaRPr lang="ko-KR" altLang="en-US" sz="4000" spc="-300" dirty="0" smtClean="0"/>
          </a:p>
        </p:txBody>
      </p:sp>
      <p:sp>
        <p:nvSpPr>
          <p:cNvPr id="24580" name="날짜 개체 틀 3"/>
          <p:cNvSpPr>
            <a:spLocks noGrp="1"/>
          </p:cNvSpPr>
          <p:nvPr>
            <p:ph type="dt" sz="quarter" idx="10"/>
          </p:nvPr>
        </p:nvSpPr>
        <p:spPr>
          <a:xfrm>
            <a:off x="228600" y="6248400"/>
            <a:ext cx="211137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1400" smtClean="0"/>
              <a:t>컴퓨터프로그래밍</a:t>
            </a:r>
            <a:r>
              <a:rPr kumimoji="0" lang="en-US" altLang="ko-KR" sz="1400" smtClean="0"/>
              <a:t>1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C5489-9E44-4AAE-A28C-37985F995291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  <p:sp>
        <p:nvSpPr>
          <p:cNvPr id="11" name="object 16"/>
          <p:cNvSpPr txBox="1"/>
          <p:nvPr/>
        </p:nvSpPr>
        <p:spPr>
          <a:xfrm>
            <a:off x="1403648" y="1416742"/>
            <a:ext cx="72853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950" spc="5" dirty="0" smtClean="0">
                <a:solidFill>
                  <a:srgbClr val="D8D8EC"/>
                </a:solidFill>
                <a:latin typeface="Wingdings"/>
                <a:cs typeface="Wingdings"/>
              </a:rPr>
              <a:t></a:t>
            </a:r>
            <a:r>
              <a:rPr sz="950" spc="5" dirty="0" smtClean="0">
                <a:solidFill>
                  <a:srgbClr val="D8D8EC"/>
                </a:solidFill>
                <a:latin typeface="Times New Roman"/>
                <a:cs typeface="Times New Roman"/>
              </a:rPr>
              <a:t>	</a:t>
            </a:r>
            <a:r>
              <a:rPr lang="ko-KR" altLang="en-US" sz="1600" spc="5" dirty="0" err="1">
                <a:latin typeface="맑은 고딕"/>
                <a:cs typeface="맑은 고딕"/>
              </a:rPr>
              <a:t>가변길이</a:t>
            </a:r>
            <a:r>
              <a:rPr lang="ko-KR" altLang="en-US" sz="1600" spc="5" dirty="0">
                <a:latin typeface="맑은 고딕"/>
                <a:cs typeface="맑은 고딕"/>
              </a:rPr>
              <a:t> </a:t>
            </a:r>
            <a:r>
              <a:rPr lang="ko-KR" altLang="en-US" sz="1600" spc="5" dirty="0" smtClean="0">
                <a:latin typeface="맑은 고딕"/>
                <a:cs typeface="맑은 고딕"/>
              </a:rPr>
              <a:t>인수 또는 </a:t>
            </a:r>
            <a:r>
              <a:rPr lang="ko-KR" altLang="en-US" sz="1600" spc="5" dirty="0" err="1" smtClean="0">
                <a:latin typeface="맑은 고딕"/>
                <a:cs typeface="맑은 고딕"/>
              </a:rPr>
              <a:t>가변인자는</a:t>
            </a:r>
            <a:r>
              <a:rPr lang="ko-KR" altLang="en-US" sz="1600" spc="5" dirty="0" smtClean="0">
                <a:latin typeface="맑은 고딕"/>
                <a:cs typeface="맑은 고딕"/>
              </a:rPr>
              <a:t> </a:t>
            </a:r>
            <a:r>
              <a:rPr lang="ko-KR" altLang="en-US" sz="1600" spc="5" dirty="0" err="1">
                <a:latin typeface="맑은 고딕"/>
                <a:cs typeface="맑은 고딕"/>
              </a:rPr>
              <a:t>메소드로</a:t>
            </a:r>
            <a:r>
              <a:rPr lang="ko-KR" altLang="en-US" sz="1600" spc="5" dirty="0">
                <a:latin typeface="맑은 고딕"/>
                <a:cs typeface="맑은 고딕"/>
              </a:rPr>
              <a:t> 전달될 인수의 정확한 개수를 알 수 없을 때 </a:t>
            </a:r>
            <a:r>
              <a:rPr lang="ko-KR" altLang="en-US" sz="1600" spc="5" dirty="0" smtClean="0">
                <a:latin typeface="맑은 고딕"/>
                <a:cs typeface="맑은 고딕"/>
              </a:rPr>
              <a:t>사용된다</a:t>
            </a:r>
            <a:r>
              <a:rPr lang="en-US" altLang="ko-KR" sz="1600" spc="5" dirty="0" smtClean="0">
                <a:latin typeface="맑은 고딕"/>
                <a:cs typeface="맑은 고딕"/>
              </a:rPr>
              <a:t>.</a:t>
            </a:r>
            <a:endParaRPr lang="en-US" altLang="ko-KR" sz="1600" spc="5" dirty="0">
              <a:latin typeface="맑은 고딕"/>
              <a:cs typeface="맑은 고딕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776" y="2133098"/>
            <a:ext cx="6715125" cy="28384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 bwMode="auto">
          <a:xfrm>
            <a:off x="2411760" y="2996952"/>
            <a:ext cx="3744416" cy="792088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14218" y="4902088"/>
            <a:ext cx="62119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향상된 </a:t>
            </a:r>
            <a:r>
              <a:rPr lang="en-US" altLang="ko-KR" sz="2000" dirty="0" smtClean="0"/>
              <a:t>for</a:t>
            </a:r>
            <a:r>
              <a:rPr lang="ko-KR" altLang="en-US" sz="2000" dirty="0" smtClean="0"/>
              <a:t>문 형식</a:t>
            </a:r>
            <a:endParaRPr lang="en-US" altLang="ko-KR" sz="2000" dirty="0" smtClean="0"/>
          </a:p>
          <a:p>
            <a:r>
              <a:rPr lang="en-US" altLang="ko-KR" sz="2000" dirty="0"/>
              <a:t>f</a:t>
            </a:r>
            <a:r>
              <a:rPr lang="en-US" altLang="ko-KR" sz="2000" dirty="0" smtClean="0"/>
              <a:t>or ( </a:t>
            </a:r>
            <a:r>
              <a:rPr lang="ko-KR" altLang="en-US" sz="2000" dirty="0" err="1" smtClean="0"/>
              <a:t>변수타입</a:t>
            </a:r>
            <a:r>
              <a:rPr lang="ko-KR" altLang="en-US" sz="2000" dirty="0"/>
              <a:t> </a:t>
            </a:r>
            <a:r>
              <a:rPr lang="ko-KR" altLang="en-US" sz="2000" dirty="0" err="1" smtClean="0"/>
              <a:t>변수이름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 err="1" smtClean="0"/>
              <a:t>배열이름</a:t>
            </a:r>
            <a:r>
              <a:rPr lang="en-US" altLang="ko-KR" sz="2000" dirty="0" smtClean="0"/>
              <a:t>)</a:t>
            </a:r>
          </a:p>
          <a:p>
            <a:r>
              <a:rPr lang="ko-KR" altLang="en-US" sz="2000" dirty="0" smtClean="0">
                <a:solidFill>
                  <a:srgbClr val="FF0000"/>
                </a:solidFill>
              </a:rPr>
              <a:t>배열의 값을 가져다 사용할 수만 있고 수정은 불가능</a:t>
            </a:r>
            <a:r>
              <a:rPr lang="en-US" altLang="ko-KR" sz="2000" dirty="0" smtClean="0">
                <a:solidFill>
                  <a:srgbClr val="FF0000"/>
                </a:solidFill>
              </a:rPr>
              <a:t> 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cxnSp>
        <p:nvCxnSpPr>
          <p:cNvPr id="8" name="직선 화살표 연결선 7"/>
          <p:cNvCxnSpPr>
            <a:stCxn id="5" idx="2"/>
          </p:cNvCxnSpPr>
          <p:nvPr/>
        </p:nvCxnSpPr>
        <p:spPr bwMode="auto">
          <a:xfrm flipH="1">
            <a:off x="3707904" y="3789040"/>
            <a:ext cx="576064" cy="111304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786719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ko-KR" altLang="en-US" sz="4000" spc="-300" smtClean="0"/>
              <a:t>실습</a:t>
            </a:r>
            <a:r>
              <a:rPr lang="en-US" altLang="ko-KR" sz="4000" spc="-300"/>
              <a:t>3</a:t>
            </a:r>
            <a:r>
              <a:rPr lang="en-US" altLang="ko-KR" sz="4000" spc="-300" smtClean="0"/>
              <a:t>. </a:t>
            </a:r>
            <a:r>
              <a:rPr lang="ko-KR" altLang="en-US" sz="4000" smtClean="0"/>
              <a:t>생성자</a:t>
            </a:r>
            <a:endParaRPr lang="ko-KR" altLang="en-US" sz="4000" spc="-300" dirty="0" smtClean="0"/>
          </a:p>
        </p:txBody>
      </p:sp>
      <p:sp>
        <p:nvSpPr>
          <p:cNvPr id="24580" name="날짜 개체 틀 3"/>
          <p:cNvSpPr>
            <a:spLocks noGrp="1"/>
          </p:cNvSpPr>
          <p:nvPr>
            <p:ph type="dt" sz="quarter" idx="10"/>
          </p:nvPr>
        </p:nvSpPr>
        <p:spPr>
          <a:xfrm>
            <a:off x="228600" y="6248400"/>
            <a:ext cx="211137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1400" smtClean="0"/>
              <a:t>컴퓨터프로그래밍</a:t>
            </a:r>
            <a:r>
              <a:rPr kumimoji="0" lang="en-US" altLang="ko-KR" sz="1400" smtClean="0"/>
              <a:t>1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C5489-9E44-4AAE-A28C-37985F995291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  <p:sp>
        <p:nvSpPr>
          <p:cNvPr id="7" name="object 16"/>
          <p:cNvSpPr txBox="1"/>
          <p:nvPr/>
        </p:nvSpPr>
        <p:spPr>
          <a:xfrm>
            <a:off x="1187624" y="1412776"/>
            <a:ext cx="7285355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950" spc="5" dirty="0">
                <a:solidFill>
                  <a:srgbClr val="D8D8EC"/>
                </a:solidFill>
                <a:latin typeface="Wingdings"/>
                <a:cs typeface="Wingdings"/>
              </a:rPr>
              <a:t></a:t>
            </a:r>
            <a:r>
              <a:rPr sz="950" spc="5" dirty="0">
                <a:solidFill>
                  <a:srgbClr val="D8D8EC"/>
                </a:solidFill>
                <a:latin typeface="Times New Roman"/>
                <a:cs typeface="Times New Roman"/>
              </a:rPr>
              <a:t>	</a:t>
            </a:r>
            <a:r>
              <a:rPr lang="ko-KR" altLang="en-US" sz="1600" spc="5" dirty="0" err="1" smtClean="0">
                <a:latin typeface="맑은 고딕"/>
                <a:cs typeface="맑은 고딕"/>
              </a:rPr>
              <a:t>생성자는</a:t>
            </a:r>
            <a:r>
              <a:rPr lang="ko-KR" altLang="en-US" sz="1600" spc="5" dirty="0" smtClean="0">
                <a:latin typeface="맑은 고딕"/>
                <a:cs typeface="맑은 고딕"/>
              </a:rPr>
              <a:t> 클래스 안에 선언되어서 객체가 생성될 때 필드에 초기값을 제공</a:t>
            </a:r>
            <a:r>
              <a:rPr lang="en-US" altLang="ko-KR" sz="1600" spc="5" dirty="0" smtClean="0">
                <a:latin typeface="맑은 고딕"/>
                <a:cs typeface="맑은 고딕"/>
              </a:rPr>
              <a:t>	</a:t>
            </a:r>
            <a:r>
              <a:rPr lang="ko-KR" altLang="en-US" sz="1600" spc="5" dirty="0" smtClean="0">
                <a:latin typeface="맑은 고딕"/>
                <a:cs typeface="맑은 고딕"/>
              </a:rPr>
              <a:t>하고 필요한 초기화 절차를 실행한다</a:t>
            </a:r>
            <a:r>
              <a:rPr lang="en-US" altLang="ko-KR" sz="1600" spc="5" dirty="0" smtClean="0">
                <a:latin typeface="맑은 고딕"/>
                <a:cs typeface="맑은 고딕"/>
              </a:rPr>
              <a:t>.</a:t>
            </a:r>
            <a:endParaRPr lang="ko-KR" altLang="en-US" sz="1600" spc="5" dirty="0" smtClean="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endParaRPr sz="1200" dirty="0">
              <a:latin typeface="굴림"/>
              <a:cs typeface="굴림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5" y="2089885"/>
            <a:ext cx="4416726" cy="452615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457873" y="2697182"/>
            <a:ext cx="3000375" cy="64127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/>
              <a:t>생성자의 이름 앞에는 </a:t>
            </a:r>
            <a:r>
              <a:rPr lang="en-US" altLang="ko-KR" sz="1600" dirty="0" smtClean="0"/>
              <a:t>public </a:t>
            </a:r>
            <a:r>
              <a:rPr lang="ko-KR" altLang="en-US" sz="1600" dirty="0" smtClean="0"/>
              <a:t>수식어가 반드시 필요하다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cxnSp>
        <p:nvCxnSpPr>
          <p:cNvPr id="10" name="직선 화살표 연결선 9"/>
          <p:cNvCxnSpPr>
            <a:stCxn id="9" idx="1"/>
            <a:endCxn id="13" idx="0"/>
          </p:cNvCxnSpPr>
          <p:nvPr/>
        </p:nvCxnSpPr>
        <p:spPr>
          <a:xfrm flipH="1">
            <a:off x="876535" y="3017818"/>
            <a:ext cx="2581338" cy="5034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565445" y="3521292"/>
            <a:ext cx="622179" cy="276225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470445" y="3841927"/>
            <a:ext cx="2514600" cy="5527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/>
              <a:t>생성자는</a:t>
            </a:r>
            <a:r>
              <a:rPr lang="ko-KR" altLang="en-US" sz="1200" dirty="0" smtClean="0"/>
              <a:t> 클래스와 이름이 같고 </a:t>
            </a:r>
            <a:r>
              <a:rPr lang="ko-KR" altLang="en-US" sz="1200" dirty="0" err="1" smtClean="0"/>
              <a:t>반환값이</a:t>
            </a:r>
            <a:r>
              <a:rPr lang="ko-KR" altLang="en-US" sz="1200" dirty="0" smtClean="0"/>
              <a:t> 없다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15" name="직선 화살표 연결선 14"/>
          <p:cNvCxnSpPr>
            <a:stCxn id="14" idx="1"/>
            <a:endCxn id="16" idx="2"/>
          </p:cNvCxnSpPr>
          <p:nvPr/>
        </p:nvCxnSpPr>
        <p:spPr>
          <a:xfrm flipH="1" flipV="1">
            <a:off x="1471466" y="3797517"/>
            <a:ext cx="998979" cy="320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285107" y="3521292"/>
            <a:ext cx="372717" cy="276225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2445" y="4881392"/>
            <a:ext cx="5588027" cy="13620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844642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ko-KR" altLang="en-US" sz="4000" spc="-300" smtClean="0"/>
              <a:t>실습</a:t>
            </a:r>
            <a:r>
              <a:rPr lang="en-US" altLang="ko-KR" sz="4000" spc="-300" smtClean="0"/>
              <a:t>4. </a:t>
            </a:r>
            <a:r>
              <a:rPr lang="ko-KR" altLang="en-US" sz="4000" spc="-300" smtClean="0"/>
              <a:t>디폴트 </a:t>
            </a:r>
            <a:r>
              <a:rPr lang="ko-KR" altLang="en-US" sz="4000" smtClean="0"/>
              <a:t>생성자</a:t>
            </a:r>
            <a:endParaRPr lang="ko-KR" altLang="en-US" sz="4000" spc="-300" dirty="0" smtClean="0"/>
          </a:p>
        </p:txBody>
      </p:sp>
      <p:sp>
        <p:nvSpPr>
          <p:cNvPr id="24580" name="날짜 개체 틀 3"/>
          <p:cNvSpPr>
            <a:spLocks noGrp="1"/>
          </p:cNvSpPr>
          <p:nvPr>
            <p:ph type="dt" sz="quarter" idx="10"/>
          </p:nvPr>
        </p:nvSpPr>
        <p:spPr>
          <a:xfrm>
            <a:off x="228600" y="6248400"/>
            <a:ext cx="211137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1400" smtClean="0"/>
              <a:t>컴퓨터프로그래밍</a:t>
            </a:r>
            <a:r>
              <a:rPr kumimoji="0" lang="en-US" altLang="ko-KR" sz="1400" smtClean="0"/>
              <a:t>1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C5489-9E44-4AAE-A28C-37985F995291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  <p:sp>
        <p:nvSpPr>
          <p:cNvPr id="27" name="object 16"/>
          <p:cNvSpPr txBox="1"/>
          <p:nvPr/>
        </p:nvSpPr>
        <p:spPr>
          <a:xfrm>
            <a:off x="1229125" y="1621760"/>
            <a:ext cx="72853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950" spc="5" dirty="0" smtClean="0">
                <a:solidFill>
                  <a:srgbClr val="D8D8EC"/>
                </a:solidFill>
                <a:latin typeface="Wingdings"/>
                <a:cs typeface="Wingdings"/>
              </a:rPr>
              <a:t></a:t>
            </a:r>
            <a:r>
              <a:rPr sz="950" spc="5" dirty="0">
                <a:solidFill>
                  <a:srgbClr val="D8D8EC"/>
                </a:solidFill>
                <a:latin typeface="Times New Roman"/>
                <a:cs typeface="Times New Roman"/>
              </a:rPr>
              <a:t>	</a:t>
            </a:r>
            <a:r>
              <a:rPr lang="ko-KR" altLang="en-US" sz="1600" spc="5" dirty="0" err="1" smtClean="0">
                <a:latin typeface="맑은 고딕"/>
                <a:cs typeface="맑은 고딕"/>
              </a:rPr>
              <a:t>생성자를</a:t>
            </a:r>
            <a:r>
              <a:rPr lang="ko-KR" altLang="en-US" sz="1600" spc="5" dirty="0" smtClean="0">
                <a:latin typeface="맑은 고딕"/>
                <a:cs typeface="맑은 고딕"/>
              </a:rPr>
              <a:t> 하나도 만들지 않은 경우 컴파일러는 자동으로 디폴트 </a:t>
            </a:r>
            <a:r>
              <a:rPr lang="ko-KR" altLang="en-US" sz="1600" spc="5" dirty="0" err="1" smtClean="0">
                <a:latin typeface="맑은 고딕"/>
                <a:cs typeface="맑은 고딕"/>
              </a:rPr>
              <a:t>생성자를</a:t>
            </a:r>
            <a:r>
              <a:rPr lang="ko-KR" altLang="en-US" sz="1600" spc="5" dirty="0" smtClean="0">
                <a:latin typeface="맑은 고딕"/>
                <a:cs typeface="맑은 고딕"/>
              </a:rPr>
              <a:t> 만든다</a:t>
            </a:r>
            <a:r>
              <a:rPr lang="en-US" altLang="ko-KR" sz="1600" spc="5" dirty="0" smtClean="0">
                <a:latin typeface="맑은 고딕"/>
                <a:cs typeface="맑은 고딕"/>
              </a:rPr>
              <a:t>.</a:t>
            </a: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54" y="2887936"/>
            <a:ext cx="4457700" cy="27527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1802" y="2286273"/>
            <a:ext cx="4164694" cy="39560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0" name="직사각형 29"/>
          <p:cNvSpPr/>
          <p:nvPr/>
        </p:nvSpPr>
        <p:spPr>
          <a:xfrm>
            <a:off x="2257946" y="4183336"/>
            <a:ext cx="2111375" cy="4905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/>
              <a:t>디폴트 </a:t>
            </a:r>
            <a:r>
              <a:rPr lang="ko-KR" altLang="en-US" sz="1200" dirty="0" err="1" smtClean="0"/>
              <a:t>생성자는</a:t>
            </a:r>
            <a:r>
              <a:rPr lang="ko-KR" altLang="en-US" sz="1200" dirty="0" smtClean="0"/>
              <a:t> 컴파일러에 의해 자동으로 추가된다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31" name="직사각형 30"/>
          <p:cNvSpPr/>
          <p:nvPr/>
        </p:nvSpPr>
        <p:spPr>
          <a:xfrm>
            <a:off x="378346" y="3878536"/>
            <a:ext cx="1524000" cy="304800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꺾인 연결선 31"/>
          <p:cNvCxnSpPr>
            <a:stCxn id="30" idx="1"/>
            <a:endCxn id="31" idx="2"/>
          </p:cNvCxnSpPr>
          <p:nvPr/>
        </p:nvCxnSpPr>
        <p:spPr>
          <a:xfrm rot="10800000">
            <a:off x="1140346" y="4183337"/>
            <a:ext cx="1117600" cy="245269"/>
          </a:xfrm>
          <a:prstGeom prst="bentConnector2">
            <a:avLst/>
          </a:prstGeom>
          <a:ln w="28575">
            <a:prstDash val="soli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4323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ko-KR" altLang="en-US" sz="4000" spc="-300" smtClean="0"/>
              <a:t>실습</a:t>
            </a:r>
            <a:r>
              <a:rPr lang="en-US" altLang="ko-KR" sz="4000" spc="-300"/>
              <a:t>5</a:t>
            </a:r>
            <a:r>
              <a:rPr lang="en-US" altLang="ko-KR" sz="4000" spc="-300" smtClean="0"/>
              <a:t>. </a:t>
            </a:r>
            <a:r>
              <a:rPr lang="ko-KR" altLang="en-US" sz="4000" spc="-300" smtClean="0"/>
              <a:t>생성자에서 메소드 호출</a:t>
            </a:r>
            <a:endParaRPr lang="ko-KR" altLang="en-US" sz="4000" spc="-300" dirty="0" smtClean="0"/>
          </a:p>
        </p:txBody>
      </p:sp>
      <p:sp>
        <p:nvSpPr>
          <p:cNvPr id="24580" name="날짜 개체 틀 3"/>
          <p:cNvSpPr>
            <a:spLocks noGrp="1"/>
          </p:cNvSpPr>
          <p:nvPr>
            <p:ph type="dt" sz="quarter" idx="10"/>
          </p:nvPr>
        </p:nvSpPr>
        <p:spPr>
          <a:xfrm>
            <a:off x="228600" y="6248400"/>
            <a:ext cx="211137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1400" smtClean="0"/>
              <a:t>컴퓨터프로그래밍</a:t>
            </a:r>
            <a:r>
              <a:rPr kumimoji="0" lang="en-US" altLang="ko-KR" sz="1400" smtClean="0"/>
              <a:t>1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C5489-9E44-4AAE-A28C-37985F995291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  <p:sp>
        <p:nvSpPr>
          <p:cNvPr id="11" name="object 16"/>
          <p:cNvSpPr txBox="1"/>
          <p:nvPr/>
        </p:nvSpPr>
        <p:spPr>
          <a:xfrm>
            <a:off x="1259632" y="1484784"/>
            <a:ext cx="7285355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950" spc="5" dirty="0" smtClean="0">
                <a:solidFill>
                  <a:srgbClr val="D8D8EC"/>
                </a:solidFill>
                <a:latin typeface="Wingdings"/>
                <a:cs typeface="Wingdings"/>
              </a:rPr>
              <a:t></a:t>
            </a:r>
            <a:r>
              <a:rPr sz="950" spc="5" dirty="0">
                <a:solidFill>
                  <a:srgbClr val="D8D8EC"/>
                </a:solidFill>
                <a:latin typeface="Times New Roman"/>
                <a:cs typeface="Times New Roman"/>
              </a:rPr>
              <a:t>	</a:t>
            </a:r>
            <a:r>
              <a:rPr lang="ko-KR" altLang="en-US" sz="1600" spc="5" dirty="0" err="1" smtClean="0">
                <a:latin typeface="맑은 고딕"/>
                <a:cs typeface="맑은 고딕"/>
              </a:rPr>
              <a:t>생성자도</a:t>
            </a:r>
            <a:r>
              <a:rPr lang="ko-KR" altLang="en-US" sz="1600" spc="5" dirty="0" smtClean="0">
                <a:latin typeface="맑은 고딕"/>
                <a:cs typeface="맑은 고딕"/>
              </a:rPr>
              <a:t> </a:t>
            </a:r>
            <a:r>
              <a:rPr lang="ko-KR" altLang="en-US" sz="1600" spc="5" dirty="0" err="1" smtClean="0">
                <a:latin typeface="맑은 고딕"/>
                <a:cs typeface="맑은 고딕"/>
              </a:rPr>
              <a:t>메소드이기</a:t>
            </a:r>
            <a:r>
              <a:rPr lang="ko-KR" altLang="en-US" sz="1600" spc="5" dirty="0" smtClean="0">
                <a:latin typeface="맑은 고딕"/>
                <a:cs typeface="맑은 고딕"/>
              </a:rPr>
              <a:t> 때문에 다른 </a:t>
            </a:r>
            <a:r>
              <a:rPr lang="ko-KR" altLang="en-US" sz="1600" spc="5" dirty="0" err="1" smtClean="0">
                <a:latin typeface="맑은 고딕"/>
                <a:cs typeface="맑은 고딕"/>
              </a:rPr>
              <a:t>메소드들을</a:t>
            </a:r>
            <a:r>
              <a:rPr lang="ko-KR" altLang="en-US" sz="1600" spc="5" dirty="0" smtClean="0">
                <a:latin typeface="맑은 고딕"/>
                <a:cs typeface="맑은 고딕"/>
              </a:rPr>
              <a:t> 호출할 수 있다</a:t>
            </a:r>
            <a:r>
              <a:rPr lang="en-US" altLang="ko-KR" sz="1600" spc="5" dirty="0" smtClean="0">
                <a:latin typeface="맑은 고딕"/>
                <a:cs typeface="맑은 고딕"/>
              </a:rPr>
              <a:t>. </a:t>
            </a:r>
            <a:r>
              <a:rPr lang="ko-KR" altLang="en-US" sz="1600" spc="5" dirty="0" smtClean="0">
                <a:latin typeface="맑은 고딕"/>
                <a:cs typeface="맑은 고딕"/>
              </a:rPr>
              <a:t>특히 중복 정의된 </a:t>
            </a:r>
            <a:r>
              <a:rPr lang="ko-KR" altLang="en-US" sz="1600" spc="5" dirty="0" err="1" smtClean="0">
                <a:latin typeface="맑은 고딕"/>
                <a:cs typeface="맑은 고딕"/>
              </a:rPr>
              <a:t>생성자들은</a:t>
            </a:r>
            <a:r>
              <a:rPr lang="ko-KR" altLang="en-US" sz="1600" spc="5" dirty="0" smtClean="0">
                <a:latin typeface="맑은 고딕"/>
                <a:cs typeface="맑은 고딕"/>
              </a:rPr>
              <a:t> 비슷한 초기화 작업을 수행하기 때문에 하나의 생성자가 다른 </a:t>
            </a:r>
            <a:r>
              <a:rPr lang="ko-KR" altLang="en-US" sz="1600" spc="5" dirty="0" err="1" smtClean="0">
                <a:latin typeface="맑은 고딕"/>
                <a:cs typeface="맑은 고딕"/>
              </a:rPr>
              <a:t>생성자를</a:t>
            </a:r>
            <a:r>
              <a:rPr lang="ko-KR" altLang="en-US" sz="1600" spc="5" dirty="0" smtClean="0">
                <a:latin typeface="맑은 고딕"/>
                <a:cs typeface="맑은 고딕"/>
              </a:rPr>
              <a:t> </a:t>
            </a:r>
            <a:r>
              <a:rPr lang="ko-KR" altLang="en-US" sz="1600" spc="5" smtClean="0">
                <a:latin typeface="맑은 고딕"/>
                <a:cs typeface="맑은 고딕"/>
              </a:rPr>
              <a:t>호출하는 </a:t>
            </a:r>
            <a:r>
              <a:rPr lang="ko-KR" altLang="en-US" sz="1600" spc="5" dirty="0" err="1">
                <a:latin typeface="맑은 고딕"/>
                <a:cs typeface="맑은 고딕"/>
              </a:rPr>
              <a:t>경</a:t>
            </a:r>
            <a:r>
              <a:rPr lang="ko-KR" altLang="en-US" sz="1600" spc="5" smtClean="0">
                <a:latin typeface="맑은 고딕"/>
                <a:cs typeface="맑은 고딕"/>
              </a:rPr>
              <a:t>우도 </a:t>
            </a:r>
            <a:r>
              <a:rPr lang="ko-KR" altLang="en-US" sz="1600" spc="5" dirty="0" smtClean="0">
                <a:latin typeface="맑은 고딕"/>
                <a:cs typeface="맑은 고딕"/>
              </a:rPr>
              <a:t>많다</a:t>
            </a:r>
            <a:r>
              <a:rPr lang="en-US" altLang="ko-KR" sz="1600" spc="5" dirty="0" smtClean="0">
                <a:latin typeface="맑은 고딕"/>
                <a:cs typeface="맑은 고딕"/>
              </a:rPr>
              <a:t>.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765" y="2598560"/>
            <a:ext cx="6144976" cy="375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191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ko-KR" altLang="en-US" sz="4000" spc="-300" dirty="0" smtClean="0"/>
              <a:t>과제 </a:t>
            </a:r>
            <a:r>
              <a:rPr lang="en-US" altLang="ko-KR" sz="4000" spc="-300" dirty="0" smtClean="0"/>
              <a:t>1. </a:t>
            </a:r>
            <a:r>
              <a:rPr lang="en-US" altLang="ko-KR" sz="4000" spc="-300" dirty="0" err="1" smtClean="0"/>
              <a:t>BankAccount</a:t>
            </a:r>
            <a:r>
              <a:rPr lang="en-US" altLang="ko-KR" sz="4000" spc="-300" dirty="0" smtClean="0"/>
              <a:t> </a:t>
            </a:r>
            <a:r>
              <a:rPr lang="ko-KR" altLang="en-US" sz="4000" spc="-300" dirty="0" smtClean="0"/>
              <a:t>클래스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C5489-9E44-4AAE-A28C-37985F995291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  <p:sp>
        <p:nvSpPr>
          <p:cNvPr id="7" name="object 16"/>
          <p:cNvSpPr txBox="1"/>
          <p:nvPr/>
        </p:nvSpPr>
        <p:spPr>
          <a:xfrm>
            <a:off x="1259632" y="1484784"/>
            <a:ext cx="7285355" cy="3939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n-US" altLang="ko-KR" sz="1600" spc="5" dirty="0" err="1" smtClean="0">
                <a:latin typeface="맑은 고딕"/>
                <a:cs typeface="맑은 고딕"/>
              </a:rPr>
              <a:t>BankAccount</a:t>
            </a:r>
            <a:r>
              <a:rPr lang="en-US" altLang="ko-KR" sz="1600" spc="5" dirty="0" smtClean="0">
                <a:latin typeface="맑은 고딕"/>
                <a:cs typeface="맑은 고딕"/>
              </a:rPr>
              <a:t> </a:t>
            </a:r>
            <a:r>
              <a:rPr lang="ko-KR" altLang="en-US" sz="1600" spc="5" dirty="0" smtClean="0">
                <a:latin typeface="맑은 고딕"/>
                <a:cs typeface="맑은 고딕"/>
              </a:rPr>
              <a:t>클래스에 다음 </a:t>
            </a:r>
            <a:r>
              <a:rPr lang="ko-KR" altLang="en-US" sz="1600" spc="5" dirty="0" err="1" smtClean="0">
                <a:latin typeface="맑은 고딕"/>
                <a:cs typeface="맑은 고딕"/>
              </a:rPr>
              <a:t>메소드를</a:t>
            </a:r>
            <a:r>
              <a:rPr lang="ko-KR" altLang="en-US" sz="1600" spc="5" dirty="0" smtClean="0">
                <a:latin typeface="맑은 고딕"/>
                <a:cs typeface="맑은 고딕"/>
              </a:rPr>
              <a:t> 추가하고 테스트 하시오</a:t>
            </a:r>
            <a:r>
              <a:rPr lang="en-US" altLang="ko-KR" sz="1600" spc="5" dirty="0" smtClean="0">
                <a:latin typeface="맑은 고딕"/>
                <a:cs typeface="맑은 고딕"/>
              </a:rPr>
              <a:t>.</a:t>
            </a: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354965" algn="l"/>
              </a:tabLst>
            </a:pPr>
            <a:endParaRPr lang="en-US" altLang="ko-KR" sz="1600" spc="5" dirty="0">
              <a:latin typeface="맑은 고딕"/>
              <a:cs typeface="맑은 고딕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ko-KR" altLang="en-US" sz="1600" spc="5" dirty="0" smtClean="0">
                <a:latin typeface="맑은 고딕"/>
                <a:cs typeface="맑은 고딕"/>
              </a:rPr>
              <a:t>필드 값</a:t>
            </a:r>
            <a:endParaRPr lang="en-US" altLang="ko-KR" sz="1600" spc="5" dirty="0" smtClean="0">
              <a:latin typeface="맑은 고딕"/>
              <a:cs typeface="맑은 고딕"/>
            </a:endParaRPr>
          </a:p>
          <a:p>
            <a:pPr marL="755650" lvl="1" indent="-285750"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n-US" altLang="ko-KR" sz="1600" spc="5" dirty="0" err="1" smtClean="0">
                <a:latin typeface="맑은 고딕"/>
                <a:cs typeface="맑은 고딕"/>
              </a:rPr>
              <a:t>Int</a:t>
            </a:r>
            <a:r>
              <a:rPr lang="en-US" altLang="ko-KR" sz="1600" spc="5" dirty="0" smtClean="0">
                <a:latin typeface="맑은 고딕"/>
                <a:cs typeface="맑은 고딕"/>
              </a:rPr>
              <a:t> </a:t>
            </a:r>
            <a:r>
              <a:rPr lang="en-US" altLang="ko-KR" sz="1600" spc="5" dirty="0" err="1" smtClean="0">
                <a:latin typeface="맑은 고딕"/>
                <a:cs typeface="맑은 고딕"/>
              </a:rPr>
              <a:t>accountNumber</a:t>
            </a:r>
            <a:r>
              <a:rPr lang="en-US" altLang="ko-KR" sz="1600" spc="5" dirty="0" smtClean="0">
                <a:latin typeface="맑은 고딕"/>
                <a:cs typeface="맑은 고딕"/>
              </a:rPr>
              <a:t> //</a:t>
            </a:r>
            <a:r>
              <a:rPr lang="ko-KR" altLang="en-US" sz="1600" spc="5" dirty="0" smtClean="0">
                <a:latin typeface="맑은 고딕"/>
                <a:cs typeface="맑은 고딕"/>
              </a:rPr>
              <a:t>계좌번호</a:t>
            </a:r>
            <a:endParaRPr lang="en-US" altLang="ko-KR" sz="1600" spc="5" dirty="0" smtClean="0">
              <a:latin typeface="맑은 고딕"/>
              <a:cs typeface="맑은 고딕"/>
            </a:endParaRPr>
          </a:p>
          <a:p>
            <a:pPr marL="755650" lvl="1" indent="-285750"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n-US" altLang="ko-KR" sz="1600" spc="5" dirty="0" smtClean="0">
                <a:latin typeface="맑은 고딕"/>
                <a:cs typeface="맑은 고딕"/>
              </a:rPr>
              <a:t>String owner //</a:t>
            </a:r>
            <a:r>
              <a:rPr lang="ko-KR" altLang="en-US" sz="1600" spc="5" dirty="0" smtClean="0">
                <a:latin typeface="맑은 고딕"/>
                <a:cs typeface="맑은 고딕"/>
              </a:rPr>
              <a:t>예금주</a:t>
            </a:r>
            <a:endParaRPr lang="en-US" altLang="ko-KR" sz="1600" spc="5" dirty="0" smtClean="0">
              <a:latin typeface="맑은 고딕"/>
              <a:cs typeface="맑은 고딕"/>
            </a:endParaRPr>
          </a:p>
          <a:p>
            <a:pPr marL="755650" lvl="1" indent="-285750"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n-US" altLang="ko-KR" sz="1600" spc="5" dirty="0" err="1" smtClean="0">
                <a:latin typeface="맑은 고딕"/>
                <a:cs typeface="맑은 고딕"/>
              </a:rPr>
              <a:t>Int</a:t>
            </a:r>
            <a:r>
              <a:rPr lang="en-US" altLang="ko-KR" sz="1600" spc="5" dirty="0" smtClean="0">
                <a:latin typeface="맑은 고딕"/>
                <a:cs typeface="맑은 고딕"/>
              </a:rPr>
              <a:t> balance //</a:t>
            </a:r>
            <a:r>
              <a:rPr lang="ko-KR" altLang="en-US" sz="1600" spc="5" dirty="0" smtClean="0">
                <a:latin typeface="맑은 고딕"/>
                <a:cs typeface="맑은 고딕"/>
              </a:rPr>
              <a:t>잔액 표시</a:t>
            </a:r>
            <a:endParaRPr lang="en-US" altLang="ko-KR" sz="1600" spc="5" dirty="0" smtClean="0">
              <a:latin typeface="맑은 고딕"/>
              <a:cs typeface="맑은 고딕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354965" algn="l"/>
              </a:tabLst>
            </a:pPr>
            <a:endParaRPr lang="en-US" altLang="ko-KR" sz="1600" spc="5" dirty="0" smtClean="0">
              <a:latin typeface="맑은 고딕"/>
              <a:cs typeface="맑은 고딕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354965" algn="l"/>
              </a:tabLst>
            </a:pPr>
            <a:endParaRPr lang="en-US" altLang="ko-KR" sz="1600" spc="5" dirty="0">
              <a:latin typeface="맑은 고딕"/>
              <a:cs typeface="맑은 고딕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n-US" altLang="ko-KR" sz="1600" spc="5" dirty="0" smtClean="0">
                <a:latin typeface="맑은 고딕"/>
                <a:cs typeface="맑은 고딕"/>
              </a:rPr>
              <a:t>Void deposit (</a:t>
            </a:r>
            <a:r>
              <a:rPr lang="en-US" altLang="ko-KR" sz="1600" spc="5" dirty="0" err="1" smtClean="0">
                <a:latin typeface="맑은 고딕"/>
                <a:cs typeface="맑은 고딕"/>
              </a:rPr>
              <a:t>int</a:t>
            </a:r>
            <a:r>
              <a:rPr lang="en-US" altLang="ko-KR" sz="1600" spc="5" dirty="0" smtClean="0">
                <a:latin typeface="맑은 고딕"/>
                <a:cs typeface="맑은 고딕"/>
              </a:rPr>
              <a:t> amount) : </a:t>
            </a:r>
            <a:r>
              <a:rPr lang="ko-KR" altLang="en-US" sz="1600" spc="5" dirty="0" smtClean="0">
                <a:latin typeface="맑은 고딕"/>
                <a:cs typeface="맑은 고딕"/>
              </a:rPr>
              <a:t>저금 기능 </a:t>
            </a:r>
            <a:r>
              <a:rPr lang="ko-KR" altLang="en-US" sz="1600" spc="5" dirty="0" err="1" smtClean="0">
                <a:latin typeface="맑은 고딕"/>
                <a:cs typeface="맑은 고딕"/>
              </a:rPr>
              <a:t>메소드</a:t>
            </a:r>
            <a:endParaRPr lang="en-US" altLang="ko-KR" sz="1600" spc="5" dirty="0" smtClean="0">
              <a:latin typeface="맑은 고딕"/>
              <a:cs typeface="맑은 고딕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n-US" altLang="ko-KR" sz="1600" spc="5" dirty="0" smtClean="0">
                <a:latin typeface="맑은 고딕"/>
                <a:cs typeface="맑은 고딕"/>
              </a:rPr>
              <a:t>Void withdraw (</a:t>
            </a:r>
            <a:r>
              <a:rPr lang="en-US" altLang="ko-KR" sz="1600" spc="5" dirty="0" err="1" smtClean="0">
                <a:latin typeface="맑은 고딕"/>
                <a:cs typeface="맑은 고딕"/>
              </a:rPr>
              <a:t>int</a:t>
            </a:r>
            <a:r>
              <a:rPr lang="en-US" altLang="ko-KR" sz="1600" spc="5" dirty="0" smtClean="0">
                <a:latin typeface="맑은 고딕"/>
                <a:cs typeface="맑은 고딕"/>
              </a:rPr>
              <a:t> amount) : </a:t>
            </a:r>
            <a:r>
              <a:rPr lang="ko-KR" altLang="en-US" sz="1600" spc="5" dirty="0" smtClean="0">
                <a:latin typeface="맑은 고딕"/>
                <a:cs typeface="맑은 고딕"/>
              </a:rPr>
              <a:t>인출 기능 </a:t>
            </a:r>
            <a:r>
              <a:rPr lang="ko-KR" altLang="en-US" sz="1600" spc="5" dirty="0" err="1" smtClean="0">
                <a:latin typeface="맑은 고딕"/>
                <a:cs typeface="맑은 고딕"/>
              </a:rPr>
              <a:t>메소드</a:t>
            </a:r>
            <a:endParaRPr lang="en-US" altLang="ko-KR" sz="1600" spc="5" dirty="0" smtClean="0">
              <a:latin typeface="맑은 고딕"/>
              <a:cs typeface="맑은 고딕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n-US" altLang="ko-KR" sz="1600" spc="5" dirty="0" smtClean="0">
                <a:latin typeface="맑은 고딕"/>
                <a:cs typeface="맑은 고딕"/>
              </a:rPr>
              <a:t>Public String </a:t>
            </a:r>
            <a:r>
              <a:rPr lang="en-US" altLang="ko-KR" sz="1600" spc="5" dirty="0" err="1" smtClean="0">
                <a:latin typeface="맑은 고딕"/>
                <a:cs typeface="맑은 고딕"/>
              </a:rPr>
              <a:t>toString</a:t>
            </a:r>
            <a:r>
              <a:rPr lang="en-US" altLang="ko-KR" sz="1600" spc="5" dirty="0" smtClean="0">
                <a:latin typeface="맑은 고딕"/>
                <a:cs typeface="맑은 고딕"/>
              </a:rPr>
              <a:t>() : </a:t>
            </a:r>
            <a:r>
              <a:rPr lang="ko-KR" altLang="en-US" sz="1600" spc="5" dirty="0" smtClean="0">
                <a:latin typeface="맑은 고딕"/>
                <a:cs typeface="맑은 고딕"/>
              </a:rPr>
              <a:t>잔액 출력 </a:t>
            </a:r>
            <a:r>
              <a:rPr lang="ko-KR" altLang="en-US" sz="1600" spc="5" dirty="0" err="1" smtClean="0">
                <a:latin typeface="맑은 고딕"/>
                <a:cs typeface="맑은 고딕"/>
              </a:rPr>
              <a:t>메소드</a:t>
            </a:r>
            <a:endParaRPr lang="en-US" altLang="ko-KR" sz="1600" spc="5" dirty="0" smtClean="0">
              <a:latin typeface="맑은 고딕"/>
              <a:cs typeface="맑은 고딕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n-US" altLang="ko-KR" sz="1600" spc="5" dirty="0" smtClean="0">
                <a:latin typeface="맑은 고딕"/>
                <a:cs typeface="맑은 고딕"/>
              </a:rPr>
              <a:t>Public </a:t>
            </a:r>
            <a:r>
              <a:rPr lang="en-US" altLang="ko-KR" sz="1600" spc="5" dirty="0" err="1" smtClean="0">
                <a:latin typeface="맑은 고딕"/>
                <a:cs typeface="맑은 고딕"/>
              </a:rPr>
              <a:t>int</a:t>
            </a:r>
            <a:r>
              <a:rPr lang="en-US" altLang="ko-KR" sz="1600" spc="5" dirty="0" smtClean="0">
                <a:latin typeface="맑은 고딕"/>
                <a:cs typeface="맑은 고딕"/>
              </a:rPr>
              <a:t> </a:t>
            </a:r>
            <a:r>
              <a:rPr lang="en-US" altLang="ko-KR" sz="1600" spc="5" dirty="0" err="1" smtClean="0">
                <a:latin typeface="맑은 고딕"/>
                <a:cs typeface="맑은 고딕"/>
              </a:rPr>
              <a:t>sendAccount</a:t>
            </a:r>
            <a:r>
              <a:rPr lang="en-US" altLang="ko-KR" sz="1600" spc="5" dirty="0" smtClean="0">
                <a:latin typeface="맑은 고딕"/>
                <a:cs typeface="맑은 고딕"/>
              </a:rPr>
              <a:t>(</a:t>
            </a:r>
            <a:r>
              <a:rPr lang="en-US" altLang="ko-KR" sz="1600" spc="5" dirty="0" err="1" smtClean="0">
                <a:latin typeface="맑은 고딕"/>
                <a:cs typeface="맑은 고딕"/>
              </a:rPr>
              <a:t>int</a:t>
            </a:r>
            <a:r>
              <a:rPr lang="en-US" altLang="ko-KR" sz="1600" spc="5" dirty="0" smtClean="0">
                <a:latin typeface="맑은 고딕"/>
                <a:cs typeface="맑은 고딕"/>
              </a:rPr>
              <a:t> amount, </a:t>
            </a:r>
            <a:r>
              <a:rPr lang="en-US" altLang="ko-KR" sz="1600" spc="5" dirty="0" err="1" smtClean="0">
                <a:latin typeface="맑은 고딕"/>
                <a:cs typeface="맑은 고딕"/>
              </a:rPr>
              <a:t>BankAccount</a:t>
            </a:r>
            <a:r>
              <a:rPr lang="en-US" altLang="ko-KR" sz="1600" spc="5" dirty="0" smtClean="0">
                <a:latin typeface="맑은 고딕"/>
                <a:cs typeface="맑은 고딕"/>
              </a:rPr>
              <a:t> </a:t>
            </a:r>
            <a:r>
              <a:rPr lang="en-US" altLang="ko-KR" sz="1600" spc="5" dirty="0" err="1" smtClean="0">
                <a:latin typeface="맑은 고딕"/>
                <a:cs typeface="맑은 고딕"/>
              </a:rPr>
              <a:t>otherAccount</a:t>
            </a:r>
            <a:r>
              <a:rPr lang="en-US" altLang="ko-KR" sz="1600" spc="5" dirty="0" smtClean="0">
                <a:latin typeface="맑은 고딕"/>
                <a:cs typeface="맑은 고딕"/>
              </a:rPr>
              <a:t>) : </a:t>
            </a:r>
            <a:r>
              <a:rPr lang="ko-KR" altLang="en-US" sz="1600" spc="5" dirty="0" smtClean="0">
                <a:latin typeface="맑은 고딕"/>
                <a:cs typeface="맑은 고딕"/>
              </a:rPr>
              <a:t>계좌이체 기능 </a:t>
            </a:r>
            <a:r>
              <a:rPr lang="ko-KR" altLang="en-US" sz="1600" spc="5" dirty="0" err="1" smtClean="0">
                <a:latin typeface="맑은 고딕"/>
                <a:cs typeface="맑은 고딕"/>
              </a:rPr>
              <a:t>메소드</a:t>
            </a:r>
            <a:endParaRPr lang="en-US" altLang="ko-KR" sz="1600" spc="5" dirty="0" smtClean="0">
              <a:latin typeface="맑은 고딕"/>
              <a:cs typeface="맑은 고딕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354965" algn="l"/>
              </a:tabLst>
            </a:pPr>
            <a:endParaRPr lang="en-US" altLang="ko-KR" sz="1600" spc="5" dirty="0">
              <a:latin typeface="맑은 고딕"/>
              <a:cs typeface="맑은 고딕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354965" algn="l"/>
              </a:tabLst>
            </a:pPr>
            <a:endParaRPr lang="en-US" altLang="ko-KR" sz="1600" spc="5" dirty="0" smtClean="0">
              <a:latin typeface="맑은 고딕"/>
              <a:cs typeface="맑은 고딕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ko-KR" altLang="en-US" sz="1600" spc="5" dirty="0" smtClean="0">
                <a:latin typeface="맑은 고딕"/>
                <a:cs typeface="맑은 고딕"/>
              </a:rPr>
              <a:t>계좌 이체 송금액이 계좌 잔액보다 큰 경우 계좌 이체 실패 메시지 출력</a:t>
            </a:r>
            <a:endParaRPr lang="en-US" altLang="ko-KR" sz="1600" spc="5" dirty="0">
              <a:latin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7868567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조화">
  <a:themeElements>
    <a:clrScheme name="조화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조화">
      <a:majorFont>
        <a:latin typeface="Arial"/>
        <a:ea typeface="굴림체"/>
        <a:cs typeface=""/>
      </a:majorFont>
      <a:minorFont>
        <a:latin typeface="Arial"/>
        <a:ea typeface="굴림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lnDef>
  </a:objectDefaults>
  <a:extraClrSchemeLst>
    <a:extraClrScheme>
      <a:clrScheme name="조화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조화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조화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조화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조화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조화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조화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Office\Templates\디자인\조화.pot</Template>
  <TotalTime>9646</TotalTime>
  <Words>343</Words>
  <Application>Microsoft Office PowerPoint</Application>
  <PresentationFormat>화면 슬라이드 쇼(4:3)</PresentationFormat>
  <Paragraphs>107</Paragraphs>
  <Slides>11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굴림</vt:lpstr>
      <vt:lpstr>굴림체</vt:lpstr>
      <vt:lpstr>맑은 고딕</vt:lpstr>
      <vt:lpstr>Arial</vt:lpstr>
      <vt:lpstr>Tahoma</vt:lpstr>
      <vt:lpstr>Times New Roman</vt:lpstr>
      <vt:lpstr>Wingdings</vt:lpstr>
      <vt:lpstr>조화</vt:lpstr>
      <vt:lpstr>필드와 메소드 실습</vt:lpstr>
      <vt:lpstr>목차</vt:lpstr>
      <vt:lpstr>실습5-1. Rectangle 클래스 만들기(2)</vt:lpstr>
      <vt:lpstr>실습1. 중복메소드</vt:lpstr>
      <vt:lpstr>실습2. 가변길이 인수</vt:lpstr>
      <vt:lpstr>실습3. 생성자</vt:lpstr>
      <vt:lpstr>실습4. 디폴트 생성자</vt:lpstr>
      <vt:lpstr>실습5. 생성자에서 메소드 호출</vt:lpstr>
      <vt:lpstr>과제 1. BankAccount 클래스</vt:lpstr>
      <vt:lpstr>과제 1. BankAccount 클래스</vt:lpstr>
      <vt:lpstr>과제 제출 및 기한</vt:lpstr>
    </vt:vector>
  </TitlesOfParts>
  <Company>병렬 컴파일러 연구실의 Server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자바소개</dc:title>
  <dc:creator>김영국</dc:creator>
  <cp:lastModifiedBy>손갑준</cp:lastModifiedBy>
  <cp:revision>756</cp:revision>
  <cp:lastPrinted>2000-04-28T09:11:01Z</cp:lastPrinted>
  <dcterms:created xsi:type="dcterms:W3CDTF">1998-11-23T15:12:59Z</dcterms:created>
  <dcterms:modified xsi:type="dcterms:W3CDTF">2017-11-16T03:52:50Z</dcterms:modified>
</cp:coreProperties>
</file>