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408" r:id="rId2"/>
    <p:sldId id="487" r:id="rId3"/>
    <p:sldId id="488" r:id="rId4"/>
    <p:sldId id="489" r:id="rId5"/>
    <p:sldId id="490" r:id="rId6"/>
    <p:sldId id="491" r:id="rId7"/>
    <p:sldId id="492" r:id="rId8"/>
    <p:sldId id="493" r:id="rId9"/>
    <p:sldId id="494" r:id="rId10"/>
    <p:sldId id="495" r:id="rId11"/>
    <p:sldId id="458" r:id="rId12"/>
    <p:sldId id="471" r:id="rId13"/>
    <p:sldId id="472" r:id="rId14"/>
    <p:sldId id="470" r:id="rId15"/>
    <p:sldId id="481" r:id="rId16"/>
    <p:sldId id="482" r:id="rId17"/>
    <p:sldId id="483" r:id="rId18"/>
    <p:sldId id="484" r:id="rId19"/>
    <p:sldId id="485" r:id="rId20"/>
    <p:sldId id="486" r:id="rId21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C00FF"/>
    <a:srgbClr val="003366"/>
    <a:srgbClr val="CC99FF"/>
    <a:srgbClr val="FF9933"/>
    <a:srgbClr val="CCCCFF"/>
    <a:srgbClr val="00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06" autoAdjust="0"/>
    <p:restoredTop sz="94660"/>
  </p:normalViewPr>
  <p:slideViewPr>
    <p:cSldViewPr>
      <p:cViewPr varScale="1">
        <p:scale>
          <a:sx n="92" d="100"/>
          <a:sy n="92" d="100"/>
        </p:scale>
        <p:origin x="1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648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025" y="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375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025" y="968375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 smtClean="0"/>
            </a:lvl1pPr>
          </a:lstStyle>
          <a:p>
            <a:pPr>
              <a:defRPr/>
            </a:pPr>
            <a:fld id="{6B8B5DCA-D01B-48F6-9A2E-B0F2C1FEB5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3045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C933FA4-0FE0-46B1-9282-FF8F0BD89D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3033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78734D-0291-48F4-A771-F3441B19FD7E}" type="slidenum">
              <a:rPr lang="en-US" altLang="ko-KR" sz="1300"/>
              <a:pPr>
                <a:spcBef>
                  <a:spcPct val="0"/>
                </a:spcBef>
              </a:pPr>
              <a:t>1</a:t>
            </a:fld>
            <a:endParaRPr lang="en-US" altLang="ko-KR" sz="13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9063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47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522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3580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7624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2434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9106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031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2455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3054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</p:grpSp>
      <p:sp>
        <p:nvSpPr>
          <p:cNvPr id="2242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42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1722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인터페이스와 다형성 실습</a:t>
            </a:r>
            <a:endParaRPr lang="en-US" altLang="ko-KR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1722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5A64942-8F15-49AC-A928-8206398FF0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06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인터페이스와 다형성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27363C-4684-4CB9-BC77-D8DF5A4632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42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인터페이스와 다형성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D52E53-8305-41B2-91E4-8A475CA013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745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1">
                <a:solidFill>
                  <a:srgbClr val="333399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/>
              <a:t>자바 프로그래밍 기초</a:t>
            </a:r>
            <a:r>
              <a:rPr spc="-110" dirty="0"/>
              <a:t> </a:t>
            </a:r>
            <a:r>
              <a:rPr dirty="0"/>
              <a:t>실습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/>
              <a:t>컴퓨터프로그래밍1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254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852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928938" y="6248400"/>
            <a:ext cx="3286125" cy="45720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인터페이스와 다형성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AC5489-9E44-4AAE-A28C-37985F9952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36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인터페이스와 다형성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D88FF6-532B-46CC-9381-989A565BF3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734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872437" cy="10001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1538" y="1643050"/>
            <a:ext cx="3921150" cy="4489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4" y="1643050"/>
            <a:ext cx="3811584" cy="4489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71813" y="6248400"/>
            <a:ext cx="307181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인터페이스와 다형성 실습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5B9A9F-767F-4B00-AF3E-0FB2AC0E60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257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357166"/>
            <a:ext cx="7472386" cy="92869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인터페이스와 다형성 실습</a:t>
            </a: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18290D-9B71-47DB-BFDA-75CFDCE912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4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800999" cy="10001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인터페이스와 다형성 실습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7EB07A-96A3-4F18-BB07-A66ACC6BFD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439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71813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인터페이스와 다형성 실습</a:t>
            </a: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24AD49-E3DD-472E-97E7-3B3F007EED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133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인터페이스와 다형성 실습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4966FD-9461-4A5E-8D8D-BD5750728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2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인터페이스와 다형성 실습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91E628-A84F-4ABC-96E5-0B6E1C7023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422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그룹 15"/>
          <p:cNvGrpSpPr>
            <a:grpSpLocks/>
          </p:cNvGrpSpPr>
          <p:nvPr userDrawn="1"/>
        </p:nvGrpSpPr>
        <p:grpSpPr bwMode="auto">
          <a:xfrm>
            <a:off x="142875" y="571500"/>
            <a:ext cx="8542338" cy="1052513"/>
            <a:chOff x="127000" y="990600"/>
            <a:chExt cx="8542338" cy="1052513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ltGray">
            <a:xfrm>
              <a:off x="417513" y="1098550"/>
              <a:ext cx="438150" cy="4746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3" name="Rectangle 3"/>
            <p:cNvSpPr>
              <a:spLocks noChangeArrowheads="1"/>
            </p:cNvSpPr>
            <p:nvPr/>
          </p:nvSpPr>
          <p:spPr bwMode="ltGray">
            <a:xfrm>
              <a:off x="800100" y="1098550"/>
              <a:ext cx="328613" cy="47466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4" name="Rectangle 4"/>
            <p:cNvSpPr>
              <a:spLocks noChangeArrowheads="1"/>
            </p:cNvSpPr>
            <p:nvPr/>
          </p:nvSpPr>
          <p:spPr bwMode="ltGray">
            <a:xfrm>
              <a:off x="541338" y="1520825"/>
              <a:ext cx="422275" cy="47466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5" name="Rectangle 5"/>
            <p:cNvSpPr>
              <a:spLocks noChangeArrowheads="1"/>
            </p:cNvSpPr>
            <p:nvPr/>
          </p:nvSpPr>
          <p:spPr bwMode="ltGray">
            <a:xfrm>
              <a:off x="911225" y="1520825"/>
              <a:ext cx="368300" cy="47466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6" name="Rectangle 6"/>
            <p:cNvSpPr>
              <a:spLocks noChangeArrowheads="1"/>
            </p:cNvSpPr>
            <p:nvPr/>
          </p:nvSpPr>
          <p:spPr bwMode="ltGray">
            <a:xfrm>
              <a:off x="127000" y="1447800"/>
              <a:ext cx="560388" cy="42227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/>
            </a:p>
          </p:txBody>
        </p:sp>
        <p:sp>
          <p:nvSpPr>
            <p:cNvPr id="1037" name="Rectangle 7"/>
            <p:cNvSpPr>
              <a:spLocks noChangeArrowheads="1"/>
            </p:cNvSpPr>
            <p:nvPr/>
          </p:nvSpPr>
          <p:spPr bwMode="gray">
            <a:xfrm>
              <a:off x="762000" y="990600"/>
              <a:ext cx="31750" cy="105251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8" name="Rectangle 8"/>
            <p:cNvSpPr>
              <a:spLocks noChangeArrowheads="1"/>
            </p:cNvSpPr>
            <p:nvPr userDrawn="1"/>
          </p:nvSpPr>
          <p:spPr bwMode="gray">
            <a:xfrm>
              <a:off x="442913" y="1781175"/>
              <a:ext cx="8226425" cy="3175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27" name="Rectangle 9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071563" y="214313"/>
            <a:ext cx="787241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071563" y="1571625"/>
            <a:ext cx="7883525" cy="456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23243" name="Rectangle 11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228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223244" name="Rectangle 12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인터페이스와 다형성 실습</a:t>
            </a:r>
            <a:endParaRPr lang="en-US" altLang="ko-KR"/>
          </a:p>
        </p:txBody>
      </p:sp>
      <p:sp>
        <p:nvSpPr>
          <p:cNvPr id="223245" name="Rectangle 13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A5FF0BE-2260-4F68-83FE-145680A2AC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</p:sldLayoutIdLst>
  <p:hf hd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44314" y="1733529"/>
            <a:ext cx="7244283" cy="1365250"/>
          </a:xfrm>
          <a:effectLst>
            <a:outerShdw dist="45791" dir="2021404" algn="ctr" rotWithShape="0">
              <a:srgbClr val="B2B2B2"/>
            </a:outerShdw>
          </a:effectLst>
        </p:spPr>
        <p:txBody>
          <a:bodyPr/>
          <a:lstStyle/>
          <a:p>
            <a:pPr algn="ctr" eaLnBrk="1" hangingPunct="1"/>
            <a:r>
              <a:rPr lang="ko-KR" alt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인터페이스와 </a:t>
            </a:r>
            <a:r>
              <a:rPr lang="ko-KR" altLang="en-US" sz="48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다형성</a:t>
            </a:r>
            <a:endParaRPr lang="ko-KR" altLang="en-US" sz="4800" dirty="0" smtClean="0"/>
          </a:p>
        </p:txBody>
      </p:sp>
      <p:sp>
        <p:nvSpPr>
          <p:cNvPr id="15363" name="Text Box 14"/>
          <p:cNvSpPr txBox="1">
            <a:spLocks noChangeArrowheads="1"/>
          </p:cNvSpPr>
          <p:nvPr/>
        </p:nvSpPr>
        <p:spPr bwMode="auto">
          <a:xfrm>
            <a:off x="2700338" y="1428750"/>
            <a:ext cx="4248150" cy="646113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B2B2B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600" b="1" i="1" dirty="0">
                <a:solidFill>
                  <a:srgbClr val="333399"/>
                </a:solidFill>
              </a:rPr>
              <a:t>Lab Exercise </a:t>
            </a:r>
            <a:r>
              <a:rPr lang="en-US" altLang="ko-KR" sz="3600" b="1" i="1" dirty="0" smtClean="0">
                <a:solidFill>
                  <a:srgbClr val="333399"/>
                </a:solidFill>
              </a:rPr>
              <a:t>#</a:t>
            </a:r>
            <a:r>
              <a:rPr lang="en-US" altLang="ko-KR" sz="3600" b="1" i="1" dirty="0">
                <a:solidFill>
                  <a:srgbClr val="333399"/>
                </a:solidFill>
              </a:rPr>
              <a:t>9</a:t>
            </a:r>
            <a:endParaRPr lang="en-US" altLang="ko-KR" sz="3600" b="1" i="1" dirty="0">
              <a:solidFill>
                <a:srgbClr val="333399"/>
              </a:solidFill>
            </a:endParaRPr>
          </a:p>
        </p:txBody>
      </p:sp>
      <p:sp>
        <p:nvSpPr>
          <p:cNvPr id="1536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657600"/>
            <a:ext cx="6437313" cy="2508250"/>
          </a:xfrm>
        </p:spPr>
        <p:txBody>
          <a:bodyPr/>
          <a:lstStyle/>
          <a:p>
            <a:pPr eaLnBrk="1" hangingPunct="1"/>
            <a:r>
              <a:rPr lang="en-US" altLang="ko-KR" sz="2400" b="1" dirty="0" smtClean="0"/>
              <a:t>2017</a:t>
            </a:r>
            <a:r>
              <a:rPr lang="ko-KR" altLang="en-US" sz="2400" b="1" dirty="0" smtClean="0"/>
              <a:t>년도</a:t>
            </a:r>
            <a:r>
              <a:rPr lang="en-US" altLang="ko-KR" sz="2400" b="1" dirty="0" smtClean="0"/>
              <a:t> 2</a:t>
            </a:r>
            <a:r>
              <a:rPr lang="ko-KR" altLang="en-US" sz="2400" b="1" dirty="0" smtClean="0"/>
              <a:t>학기</a:t>
            </a:r>
          </a:p>
          <a:p>
            <a:pPr eaLnBrk="1" hangingPunct="1"/>
            <a:r>
              <a:rPr lang="ko-KR" altLang="en-US" sz="3600" b="1" dirty="0"/>
              <a:t>컴퓨터프로그래밍</a:t>
            </a:r>
            <a:r>
              <a:rPr lang="en-US" altLang="ko-KR" sz="3600" b="1" dirty="0" smtClean="0"/>
              <a:t>1</a:t>
            </a:r>
            <a:endParaRPr lang="ko-KR" altLang="en-US" sz="2800" dirty="0" smtClean="0"/>
          </a:p>
          <a:p>
            <a:pPr eaLnBrk="1" hangingPunct="1"/>
            <a:r>
              <a:rPr lang="ko-KR" altLang="en-US" sz="2400" b="1" dirty="0" smtClean="0"/>
              <a:t>권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오 석</a:t>
            </a:r>
            <a:endParaRPr lang="en-US" altLang="ko-KR" sz="2400" b="1" dirty="0" smtClean="0"/>
          </a:p>
          <a:p>
            <a:pPr eaLnBrk="1" hangingPunct="1"/>
            <a:r>
              <a:rPr lang="ko-KR" altLang="en-US" sz="2400" b="1" dirty="0" smtClean="0"/>
              <a:t>충남대학교 컴퓨터공학과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591" y="11018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3255" y="10287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3241" y="5715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723" y="1362455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0416" y="537159"/>
            <a:ext cx="3502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5" dirty="0">
                <a:latin typeface="Malgun Gothic"/>
                <a:cs typeface="Malgun Gothic"/>
              </a:rPr>
              <a:t>다형성 –</a:t>
            </a:r>
            <a:r>
              <a:rPr sz="4000" i="0" spc="-50" dirty="0">
                <a:latin typeface="Malgun Gothic"/>
                <a:cs typeface="Malgun Gothic"/>
              </a:rPr>
              <a:t> </a:t>
            </a:r>
            <a:r>
              <a:rPr sz="4000" i="0" spc="-10" dirty="0">
                <a:latin typeface="Malgun Gothic"/>
                <a:cs typeface="Malgun Gothic"/>
              </a:rPr>
              <a:t>p.286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1129" y="1821179"/>
            <a:ext cx="6981375" cy="42667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/>
              <a:t>컴퓨터프로그래밍1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/>
              <a:t>자바 프로그래밍 기초</a:t>
            </a:r>
            <a:r>
              <a:rPr spc="-110" dirty="0"/>
              <a:t> </a:t>
            </a:r>
            <a:r>
              <a:rPr dirty="0"/>
              <a:t>실습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045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4000" spc="-300" dirty="0" smtClean="0"/>
              <a:t>실습</a:t>
            </a:r>
            <a:r>
              <a:rPr lang="en-US" altLang="ko-KR" sz="4000" spc="-300" dirty="0" smtClean="0"/>
              <a:t>10. Shape </a:t>
            </a:r>
            <a:r>
              <a:rPr lang="ko-KR" altLang="en-US" sz="4000" spc="-300" dirty="0" smtClean="0"/>
              <a:t>클래스 만들기</a:t>
            </a:r>
            <a:r>
              <a:rPr lang="en-US" altLang="ko-KR" sz="4000" dirty="0" smtClean="0"/>
              <a:t>(1)</a:t>
            </a:r>
            <a:endParaRPr lang="ko-KR" altLang="en-US" sz="4000" spc="-300" dirty="0" smtClean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562472" y="1772816"/>
            <a:ext cx="8352928" cy="424847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ko-KR" altLang="en-US" sz="2800" dirty="0" smtClean="0"/>
              <a:t>추상클래스인 </a:t>
            </a:r>
            <a:r>
              <a:rPr lang="en-US" altLang="ko-KR" sz="2800" dirty="0" smtClean="0"/>
              <a:t>Shape </a:t>
            </a:r>
            <a:r>
              <a:rPr lang="ko-KR" altLang="en-US" sz="2800" dirty="0" smtClean="0"/>
              <a:t>클래스를 만들고 이를 이용하여 </a:t>
            </a:r>
            <a:r>
              <a:rPr lang="en-US" altLang="ko-KR" sz="2800" dirty="0" smtClean="0"/>
              <a:t>Circle, Triangle, Rectangle</a:t>
            </a:r>
            <a:r>
              <a:rPr lang="ko-KR" altLang="en-US" sz="2800" dirty="0" smtClean="0"/>
              <a:t> 클래스를 만든다</a:t>
            </a:r>
            <a:r>
              <a:rPr lang="en-US" altLang="ko-KR" sz="2800" dirty="0" smtClean="0"/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ko-KR" sz="2800" dirty="0" smtClean="0"/>
              <a:t>Shape </a:t>
            </a:r>
            <a:r>
              <a:rPr lang="ko-KR" altLang="en-US" sz="2800" dirty="0" smtClean="0"/>
              <a:t>클래스는 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형의 </a:t>
            </a:r>
            <a:r>
              <a:rPr lang="en-US" altLang="ko-KR" sz="2800" dirty="0" smtClean="0"/>
              <a:t>x</a:t>
            </a:r>
            <a:r>
              <a:rPr lang="ko-KR" altLang="en-US" sz="2800" dirty="0" smtClean="0"/>
              <a:t>와</a:t>
            </a:r>
            <a:r>
              <a:rPr lang="en-US" altLang="ko-KR" sz="2800" dirty="0" smtClean="0"/>
              <a:t> y</a:t>
            </a:r>
            <a:r>
              <a:rPr lang="ko-KR" altLang="en-US" sz="2800" dirty="0" smtClean="0"/>
              <a:t>를 필드로 가지고</a:t>
            </a:r>
            <a:r>
              <a:rPr lang="en-US" altLang="ko-KR" sz="2800" dirty="0" smtClean="0"/>
              <a:t>, draw() </a:t>
            </a:r>
            <a:r>
              <a:rPr lang="ko-KR" altLang="en-US" sz="2800" dirty="0" err="1" smtClean="0"/>
              <a:t>메소드와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area() </a:t>
            </a:r>
            <a:r>
              <a:rPr lang="ko-KR" altLang="en-US" sz="2800" dirty="0" err="1" smtClean="0"/>
              <a:t>메소드를</a:t>
            </a:r>
            <a:r>
              <a:rPr lang="ko-KR" altLang="en-US" sz="2800" dirty="0" smtClean="0"/>
              <a:t> 갖는다</a:t>
            </a:r>
            <a:r>
              <a:rPr lang="en-US" altLang="ko-KR" sz="2800" dirty="0" smtClean="0"/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ko-KR" sz="2800" dirty="0" smtClean="0"/>
              <a:t>Shape </a:t>
            </a:r>
            <a:r>
              <a:rPr lang="ko-KR" altLang="en-US" sz="2800" dirty="0" smtClean="0"/>
              <a:t>타입의 크기가 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인 배열을 만들어 원형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삼각형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직사각형의 객체들을 할당해보자</a:t>
            </a:r>
            <a:r>
              <a:rPr lang="en-US" altLang="ko-KR" sz="280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1800" dirty="0" smtClean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인터페이스와 다형성 실습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C5489-9E44-4AAE-A28C-37985F995291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2094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4000" spc="-300" dirty="0" smtClean="0"/>
              <a:t>실습</a:t>
            </a:r>
            <a:r>
              <a:rPr lang="en-US" altLang="ko-KR" sz="4000" spc="-300" dirty="0" smtClean="0"/>
              <a:t>10. Shape </a:t>
            </a:r>
            <a:r>
              <a:rPr lang="ko-KR" altLang="en-US" sz="4000" spc="-300" dirty="0" smtClean="0"/>
              <a:t>클래스 만들기</a:t>
            </a:r>
            <a:r>
              <a:rPr lang="en-US" altLang="ko-KR" sz="4000" dirty="0" smtClean="0"/>
              <a:t>(2)</a:t>
            </a:r>
            <a:endParaRPr lang="ko-KR" altLang="en-US" sz="4000" spc="-300" dirty="0" smtClean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562472" y="1700808"/>
            <a:ext cx="8352928" cy="439248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ko-KR" sz="2400" dirty="0"/>
              <a:t>Circle</a:t>
            </a:r>
            <a:r>
              <a:rPr lang="ko-KR" altLang="en-US" sz="2400" dirty="0" smtClean="0"/>
              <a:t> 클래스는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형의 </a:t>
            </a:r>
            <a:r>
              <a:rPr lang="en-US" altLang="ko-KR" sz="2400" dirty="0" smtClean="0"/>
              <a:t>radius</a:t>
            </a:r>
            <a:r>
              <a:rPr lang="ko-KR" altLang="en-US" sz="2400" dirty="0" smtClean="0"/>
              <a:t>를 필드로 가진다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생성자를</a:t>
            </a:r>
            <a:r>
              <a:rPr lang="ko-KR" altLang="en-US" sz="2400" dirty="0" smtClean="0"/>
              <a:t> 통해 </a:t>
            </a:r>
            <a:r>
              <a:rPr lang="en-US" altLang="ko-KR" sz="2400" dirty="0" smtClean="0"/>
              <a:t>radius</a:t>
            </a:r>
            <a:r>
              <a:rPr lang="ko-KR" altLang="en-US" sz="2400" dirty="0" smtClean="0"/>
              <a:t>를 초기화할 수 있도록 한다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ko-KR" sz="2400" dirty="0"/>
              <a:t>Triangle</a:t>
            </a:r>
            <a:r>
              <a:rPr lang="ko-KR" altLang="en-US" sz="2400" dirty="0" smtClean="0"/>
              <a:t> 클래스는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형의 밑변과 높이를 필드로 가진다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생성자를</a:t>
            </a:r>
            <a:r>
              <a:rPr lang="ko-KR" altLang="en-US" sz="2400" dirty="0" smtClean="0"/>
              <a:t> 통해 밑변과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높이를 초기화할 수 있도록 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ko-KR" sz="2400" dirty="0"/>
              <a:t>Rectangle</a:t>
            </a:r>
            <a:r>
              <a:rPr lang="ko-KR" altLang="en-US" sz="2400" dirty="0" smtClean="0"/>
              <a:t> 클래스는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형의 가로와 세로를 필드로 가진다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생성자를</a:t>
            </a:r>
            <a:r>
              <a:rPr lang="ko-KR" altLang="en-US" sz="2400" dirty="0" smtClean="0"/>
              <a:t> 통해 가로와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세로를 초기화할 수 있게 한다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ko-KR" altLang="en-US" sz="2400" dirty="0" smtClean="0"/>
              <a:t>위 클래스들은 모두 </a:t>
            </a:r>
            <a:r>
              <a:rPr lang="en-US" altLang="ko-KR" sz="2400" dirty="0" smtClean="0"/>
              <a:t>Shape </a:t>
            </a:r>
            <a:r>
              <a:rPr lang="ko-KR" altLang="en-US" sz="2400" dirty="0" smtClean="0"/>
              <a:t>클래스의 </a:t>
            </a:r>
            <a:r>
              <a:rPr lang="en-US" altLang="ko-KR" sz="2400" dirty="0" smtClean="0"/>
              <a:t>draw() </a:t>
            </a:r>
            <a:r>
              <a:rPr lang="ko-KR" altLang="en-US" sz="2400" dirty="0" err="1" smtClean="0"/>
              <a:t>메소드와</a:t>
            </a:r>
            <a:r>
              <a:rPr lang="ko-KR" altLang="en-US" sz="2400" dirty="0" smtClean="0"/>
              <a:t> </a:t>
            </a:r>
            <a:r>
              <a:rPr lang="en-US" altLang="ko-KR" sz="2400" spc="-150" dirty="0" smtClean="0"/>
              <a:t>area() </a:t>
            </a:r>
            <a:r>
              <a:rPr lang="ko-KR" altLang="en-US" sz="2400" spc="-150" dirty="0" err="1" smtClean="0"/>
              <a:t>메소드를</a:t>
            </a:r>
            <a:r>
              <a:rPr lang="ko-KR" altLang="en-US" sz="2400" spc="-150" dirty="0" smtClean="0"/>
              <a:t> </a:t>
            </a:r>
            <a:r>
              <a:rPr lang="ko-KR" altLang="en-US" sz="2400" spc="-150" dirty="0"/>
              <a:t>재</a:t>
            </a:r>
            <a:r>
              <a:rPr lang="ko-KR" altLang="en-US" sz="2400" spc="-150" dirty="0" smtClean="0"/>
              <a:t>정의한다</a:t>
            </a:r>
            <a:r>
              <a:rPr lang="en-US" altLang="ko-KR" sz="2400" spc="-150" dirty="0" smtClean="0"/>
              <a:t>.</a:t>
            </a:r>
            <a:endParaRPr lang="en-US" altLang="ko-KR" sz="2400" spc="-15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인터페이스와 다형성 실습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C5489-9E44-4AAE-A28C-37985F995291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795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4000" spc="-300" dirty="0" smtClean="0"/>
              <a:t>실습</a:t>
            </a:r>
            <a:r>
              <a:rPr lang="en-US" altLang="ko-KR" sz="4000" spc="-300" dirty="0" smtClean="0"/>
              <a:t>10. Shape </a:t>
            </a:r>
            <a:r>
              <a:rPr lang="ko-KR" altLang="en-US" sz="4000" spc="-300" dirty="0" smtClean="0"/>
              <a:t>클래스 만들기</a:t>
            </a:r>
            <a:r>
              <a:rPr lang="en-US" altLang="ko-KR" sz="4000" dirty="0" smtClean="0"/>
              <a:t>(3)</a:t>
            </a:r>
            <a:endParaRPr lang="ko-KR" altLang="en-US" sz="4000" spc="-300" dirty="0" smtClean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562472" y="1772816"/>
            <a:ext cx="8352928" cy="424847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800" dirty="0" smtClean="0"/>
              <a:t>출력 결과 및 </a:t>
            </a:r>
            <a:r>
              <a:rPr lang="en-US" altLang="ko-KR" sz="2800" dirty="0" smtClean="0"/>
              <a:t>TestShape.java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인터페이스와 다형성 실습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C5489-9E44-4AAE-A28C-37985F995291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5879232" y="4984365"/>
            <a:ext cx="174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결과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2983" y="5225911"/>
            <a:ext cx="256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TestShape.java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62" y="3095047"/>
            <a:ext cx="4229100" cy="20002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3665171"/>
            <a:ext cx="20193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22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4000" spc="-300" dirty="0" smtClean="0"/>
              <a:t>과제</a:t>
            </a:r>
            <a:r>
              <a:rPr lang="en-US" altLang="ko-KR" sz="4000" spc="-300" dirty="0" smtClean="0"/>
              <a:t>10. Animal &amp; Pet </a:t>
            </a:r>
            <a:r>
              <a:rPr lang="ko-KR" altLang="en-US" sz="4000" spc="-300" dirty="0" smtClean="0"/>
              <a:t>만들기</a:t>
            </a:r>
            <a:r>
              <a:rPr lang="en-US" altLang="ko-KR" sz="4000" spc="-300" dirty="0" smtClean="0"/>
              <a:t>(1)</a:t>
            </a:r>
            <a:endParaRPr lang="ko-KR" altLang="en-US" sz="4000" spc="-300" dirty="0" smtClean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683568" y="1628800"/>
            <a:ext cx="8055496" cy="4619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000" spc="-150" dirty="0" smtClean="0"/>
              <a:t>추상 클래스인 </a:t>
            </a:r>
            <a:r>
              <a:rPr lang="en-US" altLang="ko-KR" sz="2000" spc="-150" dirty="0" smtClean="0"/>
              <a:t>Animal </a:t>
            </a:r>
            <a:r>
              <a:rPr lang="ko-KR" altLang="en-US" sz="2000" spc="-150" dirty="0" smtClean="0"/>
              <a:t>클래스에 기반한 동물들의 계층구조를 만든다</a:t>
            </a:r>
            <a:r>
              <a:rPr lang="en-US" altLang="ko-KR" sz="2000" spc="-15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000" spc="-150" dirty="0" smtClean="0"/>
              <a:t>몇몇 동물 클래스들은 </a:t>
            </a:r>
            <a:r>
              <a:rPr lang="en-US" altLang="ko-KR" sz="2000" spc="-150" dirty="0" smtClean="0"/>
              <a:t>Pet</a:t>
            </a:r>
            <a:r>
              <a:rPr lang="ko-KR" altLang="en-US" sz="2000" spc="-150" dirty="0" smtClean="0"/>
              <a:t>이라고 부르는 인터페이스를 구현한다</a:t>
            </a:r>
            <a:r>
              <a:rPr lang="en-US" altLang="ko-KR" sz="2000" spc="-15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000" spc="-150" dirty="0" smtClean="0"/>
              <a:t>다양한 종류의 동물들과 그들의 </a:t>
            </a:r>
            <a:r>
              <a:rPr lang="ko-KR" altLang="en-US" sz="2000" spc="-150" dirty="0" err="1" smtClean="0"/>
              <a:t>메소드</a:t>
            </a:r>
            <a:r>
              <a:rPr lang="en-US" altLang="ko-KR" sz="2000" spc="-150" dirty="0" smtClean="0"/>
              <a:t>, </a:t>
            </a:r>
            <a:r>
              <a:rPr lang="ko-KR" altLang="en-US" sz="2000" spc="-150" dirty="0" smtClean="0"/>
              <a:t>그리고 다형성에 대하여 체험해본다</a:t>
            </a:r>
            <a:r>
              <a:rPr lang="en-US" altLang="ko-KR" sz="2000" spc="-150" dirty="0" smtClean="0"/>
              <a:t>.</a:t>
            </a:r>
            <a:endParaRPr lang="en-US" altLang="ko-KR" sz="1400" spc="-150" dirty="0" smtClean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인터페이스와 다형성 실습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C5489-9E44-4AAE-A28C-37985F995291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1634" r="7274"/>
          <a:stretch/>
        </p:blipFill>
        <p:spPr>
          <a:xfrm>
            <a:off x="1437940" y="3299371"/>
            <a:ext cx="6696745" cy="27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13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4000" spc="-300" dirty="0" smtClean="0"/>
              <a:t>과제</a:t>
            </a:r>
            <a:r>
              <a:rPr lang="en-US" altLang="ko-KR" sz="4000" spc="-300" dirty="0" smtClean="0"/>
              <a:t>10. Animal &amp; Pet </a:t>
            </a:r>
            <a:r>
              <a:rPr lang="ko-KR" altLang="en-US" sz="4000" spc="-300" dirty="0" smtClean="0"/>
              <a:t>만들기</a:t>
            </a:r>
            <a:r>
              <a:rPr lang="en-US" altLang="ko-KR" sz="4000" spc="-300" dirty="0" smtClean="0"/>
              <a:t>(2)</a:t>
            </a:r>
            <a:endParaRPr lang="ko-KR" altLang="en-US" sz="4000" spc="-300" dirty="0" smtClean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683568" y="1628800"/>
            <a:ext cx="8055496" cy="4619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 spc="-150" dirty="0" smtClean="0"/>
              <a:t>추상 클래스인 </a:t>
            </a:r>
            <a:r>
              <a:rPr lang="en-US" altLang="ko-KR" sz="2400" spc="-150" dirty="0" smtClean="0"/>
              <a:t>Animal </a:t>
            </a:r>
            <a:r>
              <a:rPr lang="ko-KR" altLang="en-US" sz="2400" spc="-150" dirty="0" smtClean="0"/>
              <a:t>만들기</a:t>
            </a:r>
            <a:endParaRPr lang="en-US" altLang="ko-KR" sz="1400" spc="-15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000" spc="-150" dirty="0" smtClean="0"/>
              <a:t>필드</a:t>
            </a:r>
            <a:endParaRPr lang="en-US" altLang="ko-KR" sz="2000" spc="-150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ko-KR" sz="1600" spc="-150" dirty="0" smtClean="0"/>
              <a:t>protected </a:t>
            </a:r>
            <a:r>
              <a:rPr lang="en-US" altLang="ko-KR" sz="1600" spc="-150" dirty="0" err="1" smtClean="0"/>
              <a:t>int</a:t>
            </a:r>
            <a:r>
              <a:rPr lang="en-US" altLang="ko-KR" sz="1600" spc="-150" dirty="0" smtClean="0"/>
              <a:t> legs; //</a:t>
            </a:r>
            <a:r>
              <a:rPr lang="ko-KR" altLang="en-US" sz="1600" spc="-150" dirty="0" smtClean="0"/>
              <a:t>동물의 다리 수 저장</a:t>
            </a:r>
            <a:endParaRPr lang="en-US" altLang="ko-KR" sz="1600" spc="-15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000" spc="-150" dirty="0" err="1" smtClean="0"/>
              <a:t>생성자</a:t>
            </a:r>
            <a:endParaRPr lang="en-US" altLang="ko-KR" sz="2000" spc="-150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ko-KR" sz="1600" spc="-150" dirty="0" smtClean="0"/>
              <a:t>Legs</a:t>
            </a:r>
            <a:r>
              <a:rPr lang="ko-KR" altLang="en-US" sz="1600" spc="-150" dirty="0" smtClean="0"/>
              <a:t>를 초기화하는 </a:t>
            </a:r>
            <a:r>
              <a:rPr lang="ko-KR" altLang="en-US" sz="1600" spc="-150" dirty="0" err="1" smtClean="0"/>
              <a:t>생성자를</a:t>
            </a:r>
            <a:r>
              <a:rPr lang="ko-KR" altLang="en-US" sz="1600" spc="-150" dirty="0" smtClean="0"/>
              <a:t> 정의</a:t>
            </a:r>
            <a:endParaRPr lang="en-US" altLang="ko-KR" sz="1600" spc="-150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ko-KR" sz="1600" spc="-150" dirty="0" smtClean="0"/>
              <a:t>public Animal(</a:t>
            </a:r>
            <a:r>
              <a:rPr lang="en-US" altLang="ko-KR" sz="1600" spc="-150" dirty="0" err="1" smtClean="0"/>
              <a:t>int</a:t>
            </a:r>
            <a:r>
              <a:rPr lang="en-US" altLang="ko-KR" sz="1600" spc="-150" dirty="0" smtClean="0"/>
              <a:t> leg);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000" spc="-150" dirty="0" err="1" smtClean="0"/>
              <a:t>메소드</a:t>
            </a:r>
            <a:endParaRPr lang="en-US" altLang="ko-KR" sz="2000" spc="-150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ko-KR" altLang="en-US" sz="1600" spc="-150" dirty="0" err="1" smtClean="0"/>
              <a:t>추상메소드인</a:t>
            </a:r>
            <a:r>
              <a:rPr lang="ko-KR" altLang="en-US" sz="1600" spc="-150" dirty="0" smtClean="0"/>
              <a:t> </a:t>
            </a:r>
            <a:r>
              <a:rPr lang="en-US" altLang="ko-KR" sz="1600" spc="-150" dirty="0" smtClean="0"/>
              <a:t>eat()</a:t>
            </a:r>
            <a:r>
              <a:rPr lang="ko-KR" altLang="en-US" sz="1600" spc="-150" dirty="0" smtClean="0"/>
              <a:t>를 선언</a:t>
            </a:r>
            <a:endParaRPr lang="en-US" altLang="ko-KR" sz="1600" spc="-150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ko-KR" altLang="en-US" sz="1600" spc="-150" dirty="0" smtClean="0"/>
              <a:t>동물들이 걷는 방식에 관하여 설명하는 </a:t>
            </a:r>
            <a:r>
              <a:rPr lang="en-US" altLang="ko-KR" sz="1600" spc="-150" dirty="0" smtClean="0"/>
              <a:t>walk() </a:t>
            </a:r>
            <a:r>
              <a:rPr lang="ko-KR" altLang="en-US" sz="1600" spc="-150" dirty="0" err="1" smtClean="0"/>
              <a:t>메소드를</a:t>
            </a:r>
            <a:r>
              <a:rPr lang="ko-KR" altLang="en-US" sz="1600" spc="-150" dirty="0" smtClean="0"/>
              <a:t> 정의</a:t>
            </a:r>
            <a:endParaRPr lang="en-US" altLang="ko-KR" sz="1600" spc="-15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 spc="-150" dirty="0" smtClean="0"/>
              <a:t>인터페이스 </a:t>
            </a:r>
            <a:r>
              <a:rPr lang="en-US" altLang="ko-KR" sz="2400" spc="-150" dirty="0" smtClean="0"/>
              <a:t>Pet </a:t>
            </a:r>
            <a:r>
              <a:rPr lang="ko-KR" altLang="en-US" sz="2400" spc="-150" dirty="0" smtClean="0"/>
              <a:t>만들기</a:t>
            </a:r>
            <a:endParaRPr lang="en-US" altLang="ko-KR" sz="2400" spc="-15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000" spc="-150" dirty="0" smtClean="0"/>
              <a:t>위의 </a:t>
            </a:r>
            <a:r>
              <a:rPr lang="en-US" altLang="ko-KR" sz="2000" spc="-150" dirty="0" smtClean="0"/>
              <a:t>UML </a:t>
            </a:r>
            <a:r>
              <a:rPr lang="ko-KR" altLang="en-US" sz="2000" spc="-150" dirty="0" smtClean="0"/>
              <a:t>다이어그램에 명시된 대로 </a:t>
            </a:r>
            <a:r>
              <a:rPr lang="en-US" altLang="ko-KR" sz="2000" spc="-150" dirty="0" smtClean="0"/>
              <a:t>Pet </a:t>
            </a:r>
            <a:r>
              <a:rPr lang="ko-KR" altLang="en-US" sz="2000" spc="-150" dirty="0" smtClean="0"/>
              <a:t>인터페이스를 정의</a:t>
            </a:r>
            <a:endParaRPr lang="en-US" altLang="ko-KR" sz="2000" spc="-150" dirty="0" smtClean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인터페이스와 다형성 실습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C5489-9E44-4AAE-A28C-37985F995291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095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4000" spc="-300" dirty="0" smtClean="0"/>
              <a:t>과제</a:t>
            </a:r>
            <a:r>
              <a:rPr lang="en-US" altLang="ko-KR" sz="4000" spc="-300" dirty="0" smtClean="0"/>
              <a:t>10. Animal &amp; Pet </a:t>
            </a:r>
            <a:r>
              <a:rPr lang="ko-KR" altLang="en-US" sz="4000" spc="-300" dirty="0" smtClean="0"/>
              <a:t>만들기</a:t>
            </a:r>
            <a:r>
              <a:rPr lang="en-US" altLang="ko-KR" sz="4000" spc="-300" dirty="0" smtClean="0"/>
              <a:t>(3)</a:t>
            </a:r>
            <a:endParaRPr lang="ko-KR" altLang="en-US" sz="4000" spc="-300" dirty="0" smtClean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683568" y="1628800"/>
            <a:ext cx="8055496" cy="4619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800" spc="-150" dirty="0" smtClean="0"/>
              <a:t>Spider </a:t>
            </a:r>
            <a:r>
              <a:rPr lang="ko-KR" altLang="en-US" sz="2800" spc="-150" dirty="0" smtClean="0"/>
              <a:t>클래스</a:t>
            </a:r>
            <a:endParaRPr lang="en-US" altLang="ko-KR" sz="2800" spc="-15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400" spc="-150" dirty="0" smtClean="0"/>
              <a:t>Animal </a:t>
            </a:r>
            <a:r>
              <a:rPr lang="ko-KR" altLang="en-US" sz="2400" spc="-150" dirty="0" smtClean="0"/>
              <a:t>클래스를 상속</a:t>
            </a:r>
            <a:endParaRPr lang="en-US" altLang="ko-KR" sz="2400" spc="-15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spc="-150" dirty="0" smtClean="0"/>
              <a:t>다리 수를 </a:t>
            </a:r>
            <a:r>
              <a:rPr lang="en-US" altLang="ko-KR" sz="2400" spc="-150" dirty="0" smtClean="0"/>
              <a:t>8</a:t>
            </a:r>
            <a:r>
              <a:rPr lang="ko-KR" altLang="en-US" sz="2400" spc="-150" dirty="0" smtClean="0"/>
              <a:t>개로 초기화하기 위해 슈퍼클래스의 </a:t>
            </a:r>
            <a:r>
              <a:rPr lang="ko-KR" altLang="en-US" sz="2400" spc="-150" dirty="0" err="1" smtClean="0"/>
              <a:t>생성자를</a:t>
            </a:r>
            <a:r>
              <a:rPr lang="ko-KR" altLang="en-US" sz="2400" spc="-150" dirty="0" smtClean="0"/>
              <a:t> 호출하는 디폴트 </a:t>
            </a:r>
            <a:r>
              <a:rPr lang="ko-KR" altLang="en-US" sz="2400" spc="-150" dirty="0" err="1" smtClean="0"/>
              <a:t>생성자를</a:t>
            </a:r>
            <a:r>
              <a:rPr lang="ko-KR" altLang="en-US" sz="2400" spc="-150" dirty="0" smtClean="0"/>
              <a:t> 정의</a:t>
            </a:r>
            <a:endParaRPr lang="en-US" altLang="ko-KR" sz="2400" spc="-15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400" spc="-150" dirty="0" smtClean="0"/>
              <a:t>eat() </a:t>
            </a:r>
            <a:r>
              <a:rPr lang="ko-KR" altLang="en-US" sz="2400" spc="-150" dirty="0" err="1" smtClean="0"/>
              <a:t>메소드를</a:t>
            </a:r>
            <a:r>
              <a:rPr lang="ko-KR" altLang="en-US" sz="2400" spc="-150" dirty="0" smtClean="0"/>
              <a:t> 구현</a:t>
            </a:r>
            <a:endParaRPr lang="en-US" altLang="ko-KR" sz="2400" spc="-15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인터페이스와 다형성 실습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C5489-9E44-4AAE-A28C-37985F995291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029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4000" spc="-300" dirty="0" smtClean="0"/>
              <a:t>과제</a:t>
            </a:r>
            <a:r>
              <a:rPr lang="en-US" altLang="ko-KR" sz="4000" spc="-300" dirty="0" smtClean="0"/>
              <a:t>10. Animal &amp; Pet </a:t>
            </a:r>
            <a:r>
              <a:rPr lang="ko-KR" altLang="en-US" sz="4000" spc="-300" dirty="0" smtClean="0"/>
              <a:t>만들기</a:t>
            </a:r>
            <a:r>
              <a:rPr lang="en-US" altLang="ko-KR" sz="4000" spc="-300" dirty="0" smtClean="0"/>
              <a:t>(4)</a:t>
            </a:r>
            <a:endParaRPr lang="ko-KR" altLang="en-US" sz="4000" spc="-300" dirty="0" smtClean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683568" y="1628800"/>
            <a:ext cx="8055496" cy="4619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800" spc="-150" dirty="0" smtClean="0"/>
              <a:t>Cat </a:t>
            </a:r>
            <a:r>
              <a:rPr lang="ko-KR" altLang="en-US" sz="2800" spc="-150" dirty="0" smtClean="0"/>
              <a:t>클래스</a:t>
            </a:r>
            <a:endParaRPr lang="en-US" altLang="ko-KR" sz="2800" spc="-15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400" spc="-150" dirty="0" smtClean="0"/>
              <a:t>Animal </a:t>
            </a:r>
            <a:r>
              <a:rPr lang="ko-KR" altLang="en-US" sz="2400" spc="-150" dirty="0" smtClean="0"/>
              <a:t>클래스를 상속</a:t>
            </a:r>
            <a:r>
              <a:rPr lang="en-US" altLang="ko-KR" sz="2400" spc="-150" dirty="0"/>
              <a:t> </a:t>
            </a:r>
            <a:r>
              <a:rPr lang="ko-KR" altLang="en-US" sz="2400" spc="-150" dirty="0" smtClean="0"/>
              <a:t>받고</a:t>
            </a:r>
            <a:r>
              <a:rPr lang="en-US" altLang="ko-KR" sz="2400" spc="-150" dirty="0" smtClean="0"/>
              <a:t>, Pet </a:t>
            </a:r>
            <a:r>
              <a:rPr lang="ko-KR" altLang="en-US" sz="2400" spc="-150" dirty="0" smtClean="0"/>
              <a:t>인터페이스를 구현</a:t>
            </a:r>
            <a:endParaRPr lang="en-US" altLang="ko-KR" sz="2400" spc="-15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spc="-150" dirty="0" smtClean="0"/>
              <a:t>필드</a:t>
            </a:r>
            <a:endParaRPr lang="en-US" altLang="ko-KR" sz="2400" spc="-150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ko-KR" sz="2000" spc="-150" dirty="0" smtClean="0"/>
              <a:t>Private String name; //</a:t>
            </a:r>
            <a:r>
              <a:rPr lang="ko-KR" altLang="en-US" sz="2000" spc="-150" dirty="0" smtClean="0"/>
              <a:t>고양이의 이름 저장</a:t>
            </a:r>
            <a:endParaRPr lang="en-US" altLang="ko-KR" sz="2000" spc="-15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spc="-150" dirty="0" err="1" smtClean="0"/>
              <a:t>생성자</a:t>
            </a:r>
            <a:endParaRPr lang="en-US" altLang="ko-KR" sz="2400" spc="-15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ko-KR" altLang="en-US" sz="2000" spc="-150" dirty="0" smtClean="0"/>
              <a:t>하나의 </a:t>
            </a:r>
            <a:r>
              <a:rPr lang="ko-KR" altLang="en-US" sz="2000" spc="-150" dirty="0" err="1" smtClean="0"/>
              <a:t>파라미너</a:t>
            </a:r>
            <a:r>
              <a:rPr lang="en-US" altLang="ko-KR" sz="2000" spc="-150" dirty="0" smtClean="0"/>
              <a:t>(name)</a:t>
            </a:r>
            <a:r>
              <a:rPr lang="ko-KR" altLang="en-US" sz="2000" spc="-150" dirty="0" smtClean="0"/>
              <a:t>를 갖는 </a:t>
            </a:r>
            <a:r>
              <a:rPr lang="ko-KR" altLang="en-US" sz="2000" spc="-150" dirty="0" err="1" smtClean="0"/>
              <a:t>생성자</a:t>
            </a:r>
            <a:r>
              <a:rPr lang="ko-KR" altLang="en-US" sz="2000" spc="-150" dirty="0" smtClean="0"/>
              <a:t> 정의</a:t>
            </a:r>
            <a:endParaRPr lang="en-US" altLang="ko-KR" sz="2000" spc="-150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ko-KR" altLang="en-US" sz="2000" spc="-150" dirty="0" err="1" smtClean="0"/>
              <a:t>파라미터가</a:t>
            </a:r>
            <a:r>
              <a:rPr lang="ko-KR" altLang="en-US" sz="2000" spc="-150" dirty="0" smtClean="0"/>
              <a:t> 없는 </a:t>
            </a:r>
            <a:r>
              <a:rPr lang="ko-KR" altLang="en-US" sz="2000" spc="-150" dirty="0" err="1" smtClean="0"/>
              <a:t>생성자</a:t>
            </a:r>
            <a:r>
              <a:rPr lang="ko-KR" altLang="en-US" sz="2000" spc="-150" dirty="0" smtClean="0"/>
              <a:t> 정의 다리의 수는 </a:t>
            </a:r>
            <a:r>
              <a:rPr lang="en-US" altLang="ko-KR" sz="2000" spc="-150" dirty="0" smtClean="0"/>
              <a:t>4</a:t>
            </a:r>
            <a:r>
              <a:rPr lang="ko-KR" altLang="en-US" sz="2000" spc="-150" dirty="0" smtClean="0"/>
              <a:t>개</a:t>
            </a:r>
            <a:endParaRPr lang="en-US" altLang="ko-KR" sz="2000" spc="-150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ko-KR" sz="2000" spc="-150" dirty="0" smtClean="0"/>
              <a:t>Legs</a:t>
            </a:r>
            <a:r>
              <a:rPr lang="ko-KR" altLang="en-US" sz="2000" spc="-150" dirty="0" smtClean="0"/>
              <a:t>를 초기화하기 위해 슈퍼클래스의 </a:t>
            </a:r>
            <a:r>
              <a:rPr lang="ko-KR" altLang="en-US" sz="2000" spc="-150" dirty="0" err="1" smtClean="0"/>
              <a:t>생성자를</a:t>
            </a:r>
            <a:r>
              <a:rPr lang="ko-KR" altLang="en-US" sz="2000" spc="-150" dirty="0" smtClean="0"/>
              <a:t> 호출</a:t>
            </a:r>
            <a:endParaRPr lang="en-US" altLang="ko-KR" sz="2000" spc="-15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spc="-150" dirty="0" err="1" smtClean="0"/>
              <a:t>메소드</a:t>
            </a:r>
            <a:endParaRPr lang="en-US" altLang="ko-KR" sz="2400" spc="-150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ko-KR" sz="2000" spc="-150" dirty="0" smtClean="0"/>
              <a:t>Pet </a:t>
            </a:r>
            <a:r>
              <a:rPr lang="ko-KR" altLang="en-US" sz="2000" spc="-150" dirty="0" smtClean="0"/>
              <a:t>인터페이스의 </a:t>
            </a:r>
            <a:r>
              <a:rPr lang="ko-KR" altLang="en-US" sz="2000" spc="-150" dirty="0" err="1" smtClean="0"/>
              <a:t>메소드들과</a:t>
            </a:r>
            <a:r>
              <a:rPr lang="ko-KR" altLang="en-US" sz="2000" spc="-150" dirty="0" smtClean="0"/>
              <a:t> </a:t>
            </a:r>
            <a:r>
              <a:rPr lang="en-US" altLang="ko-KR" sz="2000" spc="-150" dirty="0" smtClean="0"/>
              <a:t>eat() </a:t>
            </a:r>
            <a:r>
              <a:rPr lang="ko-KR" altLang="en-US" sz="2000" spc="-150" dirty="0" err="1" smtClean="0"/>
              <a:t>메소드를</a:t>
            </a:r>
            <a:r>
              <a:rPr lang="ko-KR" altLang="en-US" sz="2000" spc="-150" dirty="0" smtClean="0"/>
              <a:t> 구현</a:t>
            </a:r>
            <a:endParaRPr lang="en-US" altLang="ko-KR" sz="2000" spc="-15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인터페이스와 다형성 실습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C5489-9E44-4AAE-A28C-37985F995291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9033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4000" spc="-300" dirty="0" smtClean="0"/>
              <a:t>과제</a:t>
            </a:r>
            <a:r>
              <a:rPr lang="en-US" altLang="ko-KR" sz="4000" spc="-300" dirty="0" smtClean="0"/>
              <a:t>10. Animal &amp; Pet </a:t>
            </a:r>
            <a:r>
              <a:rPr lang="ko-KR" altLang="en-US" sz="4000" spc="-300" dirty="0" smtClean="0"/>
              <a:t>만들기</a:t>
            </a:r>
            <a:r>
              <a:rPr lang="en-US" altLang="ko-KR" sz="4000" spc="-300" dirty="0" smtClean="0"/>
              <a:t>(5)</a:t>
            </a:r>
            <a:endParaRPr lang="ko-KR" altLang="en-US" sz="4000" spc="-300" dirty="0" smtClean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683568" y="1628800"/>
            <a:ext cx="8055496" cy="4619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800" spc="-150" dirty="0" smtClean="0"/>
              <a:t>Fish </a:t>
            </a:r>
            <a:r>
              <a:rPr lang="ko-KR" altLang="en-US" sz="2800" spc="-150" dirty="0" smtClean="0"/>
              <a:t>클래스</a:t>
            </a:r>
            <a:endParaRPr lang="en-US" altLang="ko-KR" sz="2800" spc="-15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400" spc="-150" dirty="0" smtClean="0"/>
              <a:t>Animal </a:t>
            </a:r>
            <a:r>
              <a:rPr lang="ko-KR" altLang="en-US" sz="2400" spc="-150" dirty="0" smtClean="0"/>
              <a:t>클래스를 상속</a:t>
            </a:r>
            <a:r>
              <a:rPr lang="en-US" altLang="ko-KR" sz="2400" spc="-150" dirty="0"/>
              <a:t> </a:t>
            </a:r>
            <a:r>
              <a:rPr lang="ko-KR" altLang="en-US" sz="2400" spc="-150" dirty="0" smtClean="0"/>
              <a:t>받고</a:t>
            </a:r>
            <a:r>
              <a:rPr lang="en-US" altLang="ko-KR" sz="2400" spc="-150" dirty="0" smtClean="0"/>
              <a:t>, Pet </a:t>
            </a:r>
            <a:r>
              <a:rPr lang="ko-KR" altLang="en-US" sz="2400" spc="-150" dirty="0" smtClean="0"/>
              <a:t>인터페이스를 구현</a:t>
            </a:r>
            <a:endParaRPr lang="en-US" altLang="ko-KR" sz="2400" spc="-15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400" spc="-150" dirty="0" smtClean="0"/>
              <a:t>Fish</a:t>
            </a:r>
            <a:r>
              <a:rPr lang="ko-KR" altLang="en-US" sz="2400" spc="-150" dirty="0" smtClean="0"/>
              <a:t>는 다리가 없고</a:t>
            </a:r>
            <a:r>
              <a:rPr lang="en-US" altLang="ko-KR" sz="2400" spc="-150" dirty="0" smtClean="0"/>
              <a:t>, </a:t>
            </a:r>
            <a:r>
              <a:rPr lang="ko-KR" altLang="en-US" sz="2400" spc="-150" dirty="0" smtClean="0"/>
              <a:t>걸을 수 없으므로 추상 클래스 </a:t>
            </a:r>
            <a:r>
              <a:rPr lang="en-US" altLang="ko-KR" sz="2400" spc="-150" dirty="0" smtClean="0"/>
              <a:t>Animal</a:t>
            </a:r>
            <a:r>
              <a:rPr lang="ko-KR" altLang="en-US" sz="2400" spc="-150" dirty="0" smtClean="0"/>
              <a:t>의 </a:t>
            </a:r>
            <a:r>
              <a:rPr lang="en-US" altLang="ko-KR" sz="2400" spc="-150" dirty="0" smtClean="0"/>
              <a:t>walk() </a:t>
            </a:r>
            <a:r>
              <a:rPr lang="ko-KR" altLang="en-US" sz="2400" spc="-150" dirty="0" err="1" smtClean="0"/>
              <a:t>메소드를</a:t>
            </a:r>
            <a:r>
              <a:rPr lang="ko-KR" altLang="en-US" sz="2400" spc="-150" dirty="0" smtClean="0"/>
              <a:t> 재정의</a:t>
            </a:r>
            <a:r>
              <a:rPr lang="en-US" altLang="ko-KR" sz="2400" spc="-150" dirty="0" smtClean="0"/>
              <a:t>(override)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spc="-150" dirty="0" smtClean="0"/>
              <a:t>필드</a:t>
            </a:r>
            <a:endParaRPr lang="en-US" altLang="ko-KR" sz="2400" spc="-150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ko-KR" sz="2000" spc="-150" dirty="0" smtClean="0"/>
              <a:t>Private String name; //</a:t>
            </a:r>
            <a:r>
              <a:rPr lang="ko-KR" altLang="en-US" sz="2000" spc="-150" dirty="0" smtClean="0"/>
              <a:t>물고기의 이름 저장</a:t>
            </a:r>
            <a:endParaRPr lang="en-US" altLang="ko-KR" sz="2000" spc="-15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spc="-150" dirty="0" err="1" smtClean="0"/>
              <a:t>생성자</a:t>
            </a:r>
            <a:endParaRPr lang="en-US" altLang="ko-KR" sz="2400" spc="-15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ko-KR" sz="2000" spc="-150" dirty="0" smtClean="0"/>
              <a:t>Legs</a:t>
            </a:r>
            <a:r>
              <a:rPr lang="ko-KR" altLang="en-US" sz="2000" spc="-150" dirty="0" smtClean="0"/>
              <a:t>를 초기화하기 위해 슈퍼클래스의 </a:t>
            </a:r>
            <a:r>
              <a:rPr lang="ko-KR" altLang="en-US" sz="2000" spc="-150" dirty="0" err="1" smtClean="0"/>
              <a:t>생성자를</a:t>
            </a:r>
            <a:r>
              <a:rPr lang="ko-KR" altLang="en-US" sz="2000" spc="-150" dirty="0" smtClean="0"/>
              <a:t> 호출</a:t>
            </a:r>
            <a:endParaRPr lang="en-US" altLang="ko-KR" sz="2000" spc="-15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spc="-150" dirty="0" err="1" smtClean="0"/>
              <a:t>메소드</a:t>
            </a:r>
            <a:endParaRPr lang="en-US" altLang="ko-KR" sz="2400" spc="-150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ko-KR" sz="2000" spc="-150" dirty="0" err="1" smtClean="0"/>
              <a:t>getName</a:t>
            </a:r>
            <a:r>
              <a:rPr lang="en-US" altLang="ko-KR" sz="2000" spc="-150" dirty="0" smtClean="0"/>
              <a:t>(), </a:t>
            </a:r>
            <a:r>
              <a:rPr lang="en-US" altLang="ko-KR" sz="2000" spc="-150" dirty="0" err="1" smtClean="0"/>
              <a:t>setName</a:t>
            </a:r>
            <a:r>
              <a:rPr lang="en-US" altLang="ko-KR" sz="2000" spc="-150" dirty="0" smtClean="0"/>
              <a:t>(String name)</a:t>
            </a:r>
            <a:r>
              <a:rPr lang="ko-KR" altLang="en-US" sz="2000" spc="-150" dirty="0" smtClean="0"/>
              <a:t>을 구현</a:t>
            </a:r>
            <a:endParaRPr lang="en-US" altLang="ko-KR" sz="2000" spc="-15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인터페이스와 다형성 실습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C5489-9E44-4AAE-A28C-37985F995291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3374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4000" spc="-300" dirty="0" smtClean="0"/>
              <a:t>과제</a:t>
            </a:r>
            <a:r>
              <a:rPr lang="en-US" altLang="ko-KR" sz="4000" spc="-300" dirty="0" smtClean="0"/>
              <a:t>10. Animal &amp; Pet </a:t>
            </a:r>
            <a:r>
              <a:rPr lang="ko-KR" altLang="en-US" sz="4000" spc="-300" dirty="0" smtClean="0"/>
              <a:t>만들기</a:t>
            </a:r>
            <a:r>
              <a:rPr lang="en-US" altLang="ko-KR" sz="4000" spc="-300" dirty="0" smtClean="0"/>
              <a:t>(6)</a:t>
            </a:r>
            <a:endParaRPr lang="ko-KR" altLang="en-US" sz="4000" spc="-300" dirty="0" smtClean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683568" y="1628800"/>
            <a:ext cx="8055496" cy="4619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800" spc="-150" dirty="0" smtClean="0"/>
              <a:t>제공된 </a:t>
            </a:r>
            <a:r>
              <a:rPr lang="en-US" altLang="ko-KR" sz="2800" spc="-150" dirty="0" err="1" smtClean="0"/>
              <a:t>TestAnimal</a:t>
            </a:r>
            <a:r>
              <a:rPr lang="ko-KR" altLang="en-US" sz="2800" spc="-150" dirty="0" smtClean="0"/>
              <a:t>이 작동하는지 확인</a:t>
            </a:r>
            <a:endParaRPr lang="en-US" altLang="ko-KR" sz="2800" spc="-15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800" spc="-150" dirty="0"/>
              <a:t>실행 결과 </a:t>
            </a:r>
            <a:r>
              <a:rPr lang="ko-KR" altLang="en-US" sz="2800" spc="-150" dirty="0" smtClean="0"/>
              <a:t>파일</a:t>
            </a:r>
            <a:endParaRPr lang="ko-KR" altLang="en-US" sz="1600" spc="-150" dirty="0" smtClean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인터페이스와 다형성 실습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C5489-9E44-4AAE-A28C-37985F995291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grpSp>
        <p:nvGrpSpPr>
          <p:cNvPr id="7" name="그룹 6"/>
          <p:cNvGrpSpPr/>
          <p:nvPr/>
        </p:nvGrpSpPr>
        <p:grpSpPr>
          <a:xfrm>
            <a:off x="3033712" y="2815808"/>
            <a:ext cx="3076575" cy="3432592"/>
            <a:chOff x="5038588" y="2204864"/>
            <a:chExt cx="3076575" cy="415267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8588" y="2204864"/>
              <a:ext cx="3076575" cy="38924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868451" y="5988204"/>
              <a:ext cx="1416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 결과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113973"/>
              </p:ext>
            </p:extLst>
          </p:nvPr>
        </p:nvGraphicFramePr>
        <p:xfrm>
          <a:off x="92075" y="92075"/>
          <a:ext cx="1003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포장기 셸 개체" showAsIcon="1" r:id="rId5" imgW="1004040" imgH="486000" progId="Package">
                  <p:embed/>
                </p:oleObj>
              </mc:Choice>
              <mc:Fallback>
                <p:oleObj name="포장기 셸 개체" showAsIcon="1" r:id="rId5" imgW="1004040" imgH="486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10033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1111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591" y="11018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3255" y="10287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3241" y="5715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723" y="1362455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0416" y="537159"/>
            <a:ext cx="2743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5" dirty="0">
                <a:latin typeface="Malgun Gothic"/>
                <a:cs typeface="Malgun Gothic"/>
              </a:rPr>
              <a:t>추상</a:t>
            </a:r>
            <a:r>
              <a:rPr sz="4000" i="0" spc="-75" dirty="0">
                <a:latin typeface="Malgun Gothic"/>
                <a:cs typeface="Malgun Gothic"/>
              </a:rPr>
              <a:t> </a:t>
            </a:r>
            <a:r>
              <a:rPr sz="4000" i="0" spc="-10" dirty="0">
                <a:latin typeface="Malgun Gothic"/>
                <a:cs typeface="Malgun Gothic"/>
              </a:rPr>
              <a:t>클래스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2043" y="1801749"/>
            <a:ext cx="771905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 marR="5080" indent="-278765">
              <a:lnSpc>
                <a:spcPct val="100000"/>
              </a:lnSpc>
              <a:spcBef>
                <a:spcPts val="105"/>
              </a:spcBef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Gulim"/>
                <a:cs typeface="Gulim"/>
              </a:rPr>
              <a:t>추상클래스는</a:t>
            </a:r>
            <a:r>
              <a:rPr sz="2000" spc="-140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완전하게</a:t>
            </a:r>
            <a:r>
              <a:rPr sz="2000" spc="-140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구현되어</a:t>
            </a:r>
            <a:r>
              <a:rPr sz="2000" spc="-125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있지</a:t>
            </a:r>
            <a:r>
              <a:rPr sz="2000" spc="-130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않은</a:t>
            </a:r>
            <a:r>
              <a:rPr sz="2000" spc="-130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메소드를</a:t>
            </a:r>
            <a:r>
              <a:rPr sz="2000" spc="-125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가지고</a:t>
            </a:r>
            <a:r>
              <a:rPr sz="2000" spc="-130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있는  클래스를</a:t>
            </a:r>
            <a:r>
              <a:rPr sz="2000" spc="-130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의미</a:t>
            </a:r>
            <a:endParaRPr sz="2000">
              <a:latin typeface="Gulim"/>
              <a:cs typeface="Gulim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8402" y="3188623"/>
            <a:ext cx="6701183" cy="19063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307340" y="6416537"/>
            <a:ext cx="1550670" cy="244298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dirty="0"/>
              <a:t>컴퓨터프로그래밍1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3487673" y="6416537"/>
            <a:ext cx="2168525" cy="244298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dirty="0"/>
              <a:t>자바 프로그래밍 기초</a:t>
            </a:r>
            <a:r>
              <a:rPr sz="1400" spc="-110" dirty="0"/>
              <a:t> </a:t>
            </a:r>
            <a:r>
              <a:rPr sz="1400" dirty="0"/>
              <a:t>실습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603488" y="6416537"/>
            <a:ext cx="247015" cy="244298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/>
              <a:t>2</a:t>
            </a:fld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54496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제출 및 기한</a:t>
            </a:r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8055496" cy="45608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ko-KR" altLang="en-US" sz="2800" dirty="0" smtClean="0"/>
              <a:t>과제 제출방법</a:t>
            </a:r>
            <a:endParaRPr lang="en-US" altLang="ko-KR" sz="28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spc="-150" dirty="0"/>
              <a:t>과제 결과물 프로젝트를 보고서와 함께 압축하여 제출</a:t>
            </a:r>
            <a:endParaRPr lang="en-US" altLang="ko-KR" sz="2400" spc="-15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/>
              <a:t>제출물 파일형식</a:t>
            </a:r>
            <a:endParaRPr lang="en-US" altLang="ko-KR" sz="2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ko-KR" sz="2200" dirty="0"/>
              <a:t>[</a:t>
            </a:r>
            <a:r>
              <a:rPr lang="ko-KR" altLang="en-US" sz="2200" dirty="0" err="1" smtClean="0"/>
              <a:t>컴프</a:t>
            </a:r>
            <a:r>
              <a:rPr lang="en-US" altLang="ko-KR" sz="2200" dirty="0" smtClean="0"/>
              <a:t>07]hw09_</a:t>
            </a:r>
            <a:r>
              <a:rPr lang="ko-KR" altLang="en-US" sz="2200" dirty="0"/>
              <a:t>학번</a:t>
            </a:r>
            <a:r>
              <a:rPr lang="en-US" altLang="ko-KR" sz="2200" dirty="0"/>
              <a:t>_</a:t>
            </a:r>
            <a:r>
              <a:rPr lang="ko-KR" altLang="en-US" sz="2200" dirty="0"/>
              <a:t>이름</a:t>
            </a:r>
            <a:r>
              <a:rPr lang="en-US" altLang="ko-KR" sz="2200" dirty="0"/>
              <a:t>.zip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/>
              <a:t>과제가 두 개 이상일 경우 하나의 압축파일로 제출</a:t>
            </a:r>
            <a:endParaRPr lang="en-US" altLang="ko-KR" sz="2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/>
              <a:t>사이버 캠퍼스</a:t>
            </a:r>
            <a:r>
              <a:rPr lang="en-US" altLang="ko-KR" sz="2400" dirty="0"/>
              <a:t>(http://e-learn.cnu.ac.kr/)</a:t>
            </a:r>
            <a:r>
              <a:rPr lang="ko-KR" altLang="en-US" sz="2400" dirty="0"/>
              <a:t> </a:t>
            </a:r>
            <a:r>
              <a:rPr lang="en-US" altLang="ko-KR" sz="2400" dirty="0"/>
              <a:t>“</a:t>
            </a:r>
            <a:r>
              <a:rPr lang="ko-KR" altLang="en-US" sz="2400" dirty="0"/>
              <a:t>과제관리</a:t>
            </a:r>
            <a:r>
              <a:rPr lang="en-US" altLang="ko-KR" sz="2400" dirty="0"/>
              <a:t>”</a:t>
            </a:r>
            <a:r>
              <a:rPr lang="ko-KR" altLang="en-US" sz="2400" dirty="0"/>
              <a:t>로 제출</a:t>
            </a:r>
            <a:endParaRPr lang="en-US" altLang="ko-KR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800" dirty="0" smtClean="0"/>
              <a:t>제출기한</a:t>
            </a:r>
            <a:r>
              <a:rPr lang="en-US" altLang="ko-KR" sz="2800" dirty="0" smtClean="0"/>
              <a:t>: </a:t>
            </a:r>
            <a:r>
              <a:rPr lang="ko-KR" altLang="en-US" sz="2800" dirty="0"/>
              <a:t>수</a:t>
            </a:r>
            <a:r>
              <a:rPr lang="ko-KR" altLang="en-US" sz="2800" dirty="0" smtClean="0"/>
              <a:t>요일</a:t>
            </a:r>
            <a:r>
              <a:rPr lang="en-US" altLang="ko-KR" sz="2800" dirty="0" smtClean="0"/>
              <a:t>(</a:t>
            </a:r>
            <a:r>
              <a:rPr lang="en-US" altLang="ko-KR" sz="2800" dirty="0" smtClean="0"/>
              <a:t>12/13) </a:t>
            </a:r>
            <a:r>
              <a:rPr lang="en-US" altLang="ko-KR" sz="2800" dirty="0" smtClean="0"/>
              <a:t>23</a:t>
            </a:r>
            <a:r>
              <a:rPr lang="ko-KR" altLang="en-US" sz="2800" dirty="0" smtClean="0"/>
              <a:t>시 </a:t>
            </a:r>
            <a:r>
              <a:rPr lang="en-US" altLang="ko-KR" sz="2800" dirty="0" smtClean="0"/>
              <a:t>59</a:t>
            </a:r>
            <a:r>
              <a:rPr lang="ko-KR" altLang="en-US" sz="2800" dirty="0" smtClean="0"/>
              <a:t>분</a:t>
            </a:r>
            <a:endParaRPr lang="en-US" altLang="ko-KR" sz="2400" dirty="0" smtClean="0"/>
          </a:p>
        </p:txBody>
      </p:sp>
      <p:sp>
        <p:nvSpPr>
          <p:cNvPr id="2970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970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배열</a:t>
            </a:r>
            <a:r>
              <a:rPr kumimoji="0" lang="en-US" altLang="ko-KR" sz="1400" smtClean="0"/>
              <a:t>, </a:t>
            </a:r>
            <a:r>
              <a:rPr kumimoji="0" lang="ko-KR" altLang="en-US" sz="1400" smtClean="0"/>
              <a:t>상속 실습</a:t>
            </a:r>
            <a:endParaRPr kumimoji="0" lang="en-US" altLang="ko-KR" sz="140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AC5489-9E44-4AAE-A28C-37985F995291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7403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591" y="11018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3255" y="10287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3241" y="5715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723" y="1362455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0416" y="537159"/>
            <a:ext cx="2743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5" dirty="0">
                <a:latin typeface="Malgun Gothic"/>
                <a:cs typeface="Malgun Gothic"/>
              </a:rPr>
              <a:t>추상</a:t>
            </a:r>
            <a:r>
              <a:rPr sz="4000" i="0" spc="-75" dirty="0">
                <a:latin typeface="Malgun Gothic"/>
                <a:cs typeface="Malgun Gothic"/>
              </a:rPr>
              <a:t> </a:t>
            </a:r>
            <a:r>
              <a:rPr sz="4000" i="0" spc="-10" dirty="0">
                <a:latin typeface="Malgun Gothic"/>
                <a:cs typeface="Malgun Gothic"/>
              </a:rPr>
              <a:t>클래스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08335" y="2474651"/>
            <a:ext cx="6373313" cy="3401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2043" y="1801749"/>
            <a:ext cx="2217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Gulim"/>
                <a:cs typeface="Gulim"/>
              </a:rPr>
              <a:t>추상클래스의</a:t>
            </a:r>
            <a:r>
              <a:rPr sz="2000" spc="-200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예</a:t>
            </a:r>
            <a:endParaRPr sz="2000">
              <a:latin typeface="Gulim"/>
              <a:cs typeface="Gulim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307340" y="6416537"/>
            <a:ext cx="1550670" cy="244298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dirty="0"/>
              <a:t>컴퓨터프로그래밍1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3487673" y="6416537"/>
            <a:ext cx="2168525" cy="244298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dirty="0"/>
              <a:t>자바 프로그래밍 기초</a:t>
            </a:r>
            <a:r>
              <a:rPr sz="1400" spc="-110" dirty="0"/>
              <a:t> </a:t>
            </a:r>
            <a:r>
              <a:rPr sz="1400" dirty="0"/>
              <a:t>실습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603488" y="6416537"/>
            <a:ext cx="247015" cy="244298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/>
              <a:t>3</a:t>
            </a:fld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00095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591" y="11018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3255" y="10287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3241" y="5715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723" y="1362455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0416" y="537159"/>
            <a:ext cx="2564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5" dirty="0">
                <a:latin typeface="Malgun Gothic"/>
                <a:cs typeface="Malgun Gothic"/>
              </a:rPr>
              <a:t>인터페이스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2043" y="1663064"/>
            <a:ext cx="4903470" cy="85153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90"/>
              </a:spcBef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Gulim"/>
                <a:cs typeface="Gulim"/>
              </a:rPr>
              <a:t>인터페이스는 추상클래스의 극단적인</a:t>
            </a:r>
            <a:r>
              <a:rPr sz="1800" spc="-395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경우임</a:t>
            </a:r>
            <a:endParaRPr sz="1800">
              <a:latin typeface="Gulim"/>
              <a:cs typeface="Gulim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Gulim"/>
                <a:cs typeface="Gulim"/>
              </a:rPr>
              <a:t>인터페이스는 추상 메소드들로만</a:t>
            </a:r>
            <a:r>
              <a:rPr sz="1800" spc="-36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이루어짐</a:t>
            </a:r>
            <a:endParaRPr sz="1800">
              <a:latin typeface="Gulim"/>
              <a:cs typeface="Gulim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9600" y="2787416"/>
            <a:ext cx="5309383" cy="30162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307340" y="6416537"/>
            <a:ext cx="1550670" cy="244298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dirty="0"/>
              <a:t>컴퓨터프로그래밍1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3487673" y="6416537"/>
            <a:ext cx="2168525" cy="244298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dirty="0"/>
              <a:t>자바 프로그래밍 기초</a:t>
            </a:r>
            <a:r>
              <a:rPr sz="1400" spc="-110" dirty="0"/>
              <a:t> </a:t>
            </a:r>
            <a:r>
              <a:rPr sz="1400" dirty="0"/>
              <a:t>실습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603488" y="6416537"/>
            <a:ext cx="247015" cy="244298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/>
              <a:t>4</a:t>
            </a:fld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98164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591" y="11018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3255" y="10287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3241" y="5715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723" y="1362455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0416" y="537159"/>
            <a:ext cx="2564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5" dirty="0">
                <a:latin typeface="Malgun Gothic"/>
                <a:cs typeface="Malgun Gothic"/>
              </a:rPr>
              <a:t>인터페이스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6510" y="2457236"/>
            <a:ext cx="6043557" cy="34390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2043" y="1801748"/>
            <a:ext cx="2033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Gulim"/>
                <a:cs typeface="Gulim"/>
              </a:rPr>
              <a:t>인터페이스의</a:t>
            </a:r>
            <a:r>
              <a:rPr sz="1800" spc="-180" dirty="0">
                <a:latin typeface="Gulim"/>
                <a:cs typeface="Gulim"/>
              </a:rPr>
              <a:t> </a:t>
            </a:r>
            <a:r>
              <a:rPr sz="1800" dirty="0">
                <a:latin typeface="Gulim"/>
                <a:cs typeface="Gulim"/>
              </a:rPr>
              <a:t>예</a:t>
            </a:r>
            <a:endParaRPr sz="1800">
              <a:latin typeface="Gulim"/>
              <a:cs typeface="Gulim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307340" y="6416537"/>
            <a:ext cx="1550670" cy="244298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dirty="0"/>
              <a:t>컴퓨터프로그래밍1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3487673" y="6416537"/>
            <a:ext cx="2168525" cy="244298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dirty="0"/>
              <a:t>자바 프로그래밍 기초</a:t>
            </a:r>
            <a:r>
              <a:rPr sz="1400" spc="-110" dirty="0"/>
              <a:t> </a:t>
            </a:r>
            <a:r>
              <a:rPr sz="1400" dirty="0"/>
              <a:t>실습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603488" y="6416537"/>
            <a:ext cx="247015" cy="244298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/>
              <a:t>5</a:t>
            </a:fld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403768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591" y="11018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3255" y="10287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3241" y="5715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723" y="1362455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0416" y="474675"/>
            <a:ext cx="49695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0" spc="0" dirty="0">
                <a:latin typeface="Malgun Gothic"/>
                <a:cs typeface="Malgun Gothic"/>
              </a:rPr>
              <a:t>인터페이스 </a:t>
            </a:r>
            <a:r>
              <a:rPr sz="4400" i="0" dirty="0">
                <a:latin typeface="Malgun Gothic"/>
                <a:cs typeface="Malgun Gothic"/>
              </a:rPr>
              <a:t>–</a:t>
            </a:r>
            <a:r>
              <a:rPr sz="4400" i="0" spc="-105" dirty="0">
                <a:latin typeface="Malgun Gothic"/>
                <a:cs typeface="Malgun Gothic"/>
              </a:rPr>
              <a:t> </a:t>
            </a:r>
            <a:r>
              <a:rPr sz="4400" i="0" spc="-5" dirty="0">
                <a:latin typeface="Malgun Gothic"/>
                <a:cs typeface="Malgun Gothic"/>
              </a:rPr>
              <a:t>p.275</a:t>
            </a:r>
            <a:endParaRPr sz="44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7532" y="1845564"/>
            <a:ext cx="3879529" cy="3715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2960" y="1840992"/>
            <a:ext cx="4472940" cy="3724910"/>
          </a:xfrm>
          <a:custGeom>
            <a:avLst/>
            <a:gdLst/>
            <a:ahLst/>
            <a:cxnLst/>
            <a:rect l="l" t="t" r="r" b="b"/>
            <a:pathLst>
              <a:path w="4472940" h="3724910">
                <a:moveTo>
                  <a:pt x="0" y="3724655"/>
                </a:moveTo>
                <a:lnTo>
                  <a:pt x="4472940" y="3724655"/>
                </a:lnTo>
                <a:lnTo>
                  <a:pt x="4472940" y="0"/>
                </a:lnTo>
                <a:lnTo>
                  <a:pt x="0" y="0"/>
                </a:lnTo>
                <a:lnTo>
                  <a:pt x="0" y="372465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02252" y="4511040"/>
            <a:ext cx="4302252" cy="17251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7679" y="4506467"/>
            <a:ext cx="4311650" cy="1734820"/>
          </a:xfrm>
          <a:custGeom>
            <a:avLst/>
            <a:gdLst/>
            <a:ahLst/>
            <a:cxnLst/>
            <a:rect l="l" t="t" r="r" b="b"/>
            <a:pathLst>
              <a:path w="4311650" h="1734820">
                <a:moveTo>
                  <a:pt x="0" y="1734311"/>
                </a:moveTo>
                <a:lnTo>
                  <a:pt x="4311396" y="1734311"/>
                </a:lnTo>
                <a:lnTo>
                  <a:pt x="4311396" y="0"/>
                </a:lnTo>
                <a:lnTo>
                  <a:pt x="0" y="0"/>
                </a:lnTo>
                <a:lnTo>
                  <a:pt x="0" y="173431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93994" y="1878329"/>
            <a:ext cx="23012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Gulim"/>
                <a:cs typeface="Gulim"/>
              </a:rPr>
              <a:t>해당 객체가 다른  </a:t>
            </a:r>
            <a:r>
              <a:rPr sz="1800" spc="-5" dirty="0">
                <a:latin typeface="Gulim"/>
                <a:cs typeface="Gulim"/>
              </a:rPr>
              <a:t>객체보다 크면 </a:t>
            </a:r>
            <a:r>
              <a:rPr sz="1800" dirty="0">
                <a:latin typeface="Tahoma"/>
                <a:cs typeface="Tahoma"/>
              </a:rPr>
              <a:t>1,  </a:t>
            </a:r>
            <a:r>
              <a:rPr sz="1800" dirty="0">
                <a:latin typeface="Gulim"/>
                <a:cs typeface="Gulim"/>
              </a:rPr>
              <a:t>같으면 </a:t>
            </a:r>
            <a:r>
              <a:rPr sz="1800" dirty="0">
                <a:latin typeface="Tahoma"/>
                <a:cs typeface="Tahoma"/>
              </a:rPr>
              <a:t>0, </a:t>
            </a:r>
            <a:r>
              <a:rPr sz="1800" dirty="0">
                <a:latin typeface="Gulim"/>
                <a:cs typeface="Gulim"/>
              </a:rPr>
              <a:t>작으면</a:t>
            </a:r>
            <a:r>
              <a:rPr sz="1800" spc="-170" dirty="0">
                <a:latin typeface="Gulim"/>
                <a:cs typeface="Gulim"/>
              </a:rPr>
              <a:t> </a:t>
            </a:r>
            <a:r>
              <a:rPr sz="1800" spc="-5" dirty="0">
                <a:latin typeface="Tahoma"/>
                <a:cs typeface="Tahoma"/>
              </a:rPr>
              <a:t>-1  </a:t>
            </a:r>
            <a:r>
              <a:rPr sz="1800" dirty="0">
                <a:latin typeface="Gulim"/>
                <a:cs typeface="Gulim"/>
              </a:rPr>
              <a:t>반환</a:t>
            </a:r>
            <a:endParaRPr sz="1800">
              <a:latin typeface="Gulim"/>
              <a:cs typeface="Gulim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4294967295"/>
          </p:nvPr>
        </p:nvSpPr>
        <p:spPr>
          <a:xfrm>
            <a:off x="307340" y="6416537"/>
            <a:ext cx="1550670" cy="244298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dirty="0"/>
              <a:t>컴퓨터프로그래밍1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3487673" y="6416537"/>
            <a:ext cx="2168525" cy="244298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dirty="0"/>
              <a:t>자바 프로그래밍 기초</a:t>
            </a:r>
            <a:r>
              <a:rPr sz="1400" spc="-110" dirty="0"/>
              <a:t> </a:t>
            </a:r>
            <a:r>
              <a:rPr sz="1400" dirty="0"/>
              <a:t>실습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8603488" y="6416537"/>
            <a:ext cx="247015" cy="244298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/>
              <a:t>6</a:t>
            </a:fld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46790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591" y="11018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3255" y="10287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3241" y="5715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723" y="1362455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0416" y="537159"/>
            <a:ext cx="154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5" dirty="0">
                <a:latin typeface="Malgun Gothic"/>
                <a:cs typeface="Malgun Gothic"/>
              </a:rPr>
              <a:t>다형성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2043" y="1928876"/>
            <a:ext cx="7904480" cy="1483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 marR="5080" indent="-278765">
              <a:lnSpc>
                <a:spcPct val="100000"/>
              </a:lnSpc>
              <a:spcBef>
                <a:spcPts val="105"/>
              </a:spcBef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Gulim"/>
                <a:cs typeface="Gulim"/>
              </a:rPr>
              <a:t>다형성이란</a:t>
            </a:r>
            <a:r>
              <a:rPr sz="2000" spc="-140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객체들의</a:t>
            </a:r>
            <a:r>
              <a:rPr sz="2000" spc="-125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타입이</a:t>
            </a:r>
            <a:r>
              <a:rPr sz="2000" spc="-130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다르면</a:t>
            </a:r>
            <a:r>
              <a:rPr sz="2000" spc="-140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똑같은</a:t>
            </a:r>
            <a:r>
              <a:rPr sz="2000" spc="-130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메시지가</a:t>
            </a:r>
            <a:r>
              <a:rPr sz="2000" spc="-125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전달되더라도  서로</a:t>
            </a:r>
            <a:r>
              <a:rPr sz="2000" spc="-130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다른</a:t>
            </a:r>
            <a:r>
              <a:rPr sz="2000" spc="-120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동작을</a:t>
            </a:r>
            <a:r>
              <a:rPr sz="2000" spc="-135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하는</a:t>
            </a:r>
            <a:r>
              <a:rPr sz="2000" spc="-135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것을</a:t>
            </a:r>
            <a:r>
              <a:rPr sz="2000" spc="-135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말함</a:t>
            </a:r>
            <a:endParaRPr sz="2000">
              <a:latin typeface="Gulim"/>
              <a:cs typeface="Gulim"/>
            </a:endParaRPr>
          </a:p>
          <a:p>
            <a:pPr>
              <a:lnSpc>
                <a:spcPct val="100000"/>
              </a:lnSpc>
              <a:buFont typeface="Wingdings"/>
              <a:buChar char="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"/>
            </a:pPr>
            <a:endParaRPr sz="1700">
              <a:latin typeface="Times New Roman"/>
              <a:cs typeface="Times New Roman"/>
            </a:endParaRPr>
          </a:p>
          <a:p>
            <a:pPr marL="291465" indent="-278765">
              <a:lnSpc>
                <a:spcPct val="100000"/>
              </a:lnSpc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Gulim"/>
                <a:cs typeface="Gulim"/>
              </a:rPr>
              <a:t>수퍼클래스</a:t>
            </a:r>
            <a:r>
              <a:rPr sz="2000" spc="-140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객체가</a:t>
            </a:r>
            <a:r>
              <a:rPr sz="2000" spc="-125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있는</a:t>
            </a:r>
            <a:r>
              <a:rPr sz="2000" spc="-130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곳을</a:t>
            </a:r>
            <a:r>
              <a:rPr sz="2000" spc="-130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서브</a:t>
            </a:r>
            <a:r>
              <a:rPr sz="2000" spc="-114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클래스의</a:t>
            </a:r>
            <a:r>
              <a:rPr sz="2000" spc="-140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객체로</a:t>
            </a:r>
            <a:r>
              <a:rPr sz="2000" spc="-125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대치하는</a:t>
            </a:r>
            <a:r>
              <a:rPr sz="2000" spc="-140" dirty="0">
                <a:latin typeface="Gulim"/>
                <a:cs typeface="Gulim"/>
              </a:rPr>
              <a:t> </a:t>
            </a:r>
            <a:r>
              <a:rPr sz="2000" dirty="0">
                <a:latin typeface="Gulim"/>
                <a:cs typeface="Gulim"/>
              </a:rPr>
              <a:t>것</a:t>
            </a:r>
            <a:endParaRPr sz="2000">
              <a:latin typeface="Gulim"/>
              <a:cs typeface="Gulim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10395" y="3863199"/>
            <a:ext cx="3054671" cy="20180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307340" y="6416537"/>
            <a:ext cx="1550670" cy="244298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dirty="0"/>
              <a:t>컴퓨터프로그래밍1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3487673" y="6416537"/>
            <a:ext cx="2168525" cy="244298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dirty="0"/>
              <a:t>자바 프로그래밍 기초</a:t>
            </a:r>
            <a:r>
              <a:rPr sz="1400" spc="-110" dirty="0"/>
              <a:t> </a:t>
            </a:r>
            <a:r>
              <a:rPr sz="1400" dirty="0"/>
              <a:t>실습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603488" y="6416537"/>
            <a:ext cx="247015" cy="244298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z="1400" dirty="0"/>
              <a:t>7</a:t>
            </a:fld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6300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591" y="11018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3255" y="10287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3241" y="5715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723" y="1362455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0416" y="537159"/>
            <a:ext cx="3502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5" dirty="0">
                <a:latin typeface="Malgun Gothic"/>
                <a:cs typeface="Malgun Gothic"/>
              </a:rPr>
              <a:t>다형성 –</a:t>
            </a:r>
            <a:r>
              <a:rPr sz="4000" i="0" spc="-50" dirty="0">
                <a:latin typeface="Malgun Gothic"/>
                <a:cs typeface="Malgun Gothic"/>
              </a:rPr>
              <a:t> </a:t>
            </a:r>
            <a:r>
              <a:rPr sz="4000" i="0" spc="-10" dirty="0">
                <a:latin typeface="Malgun Gothic"/>
                <a:cs typeface="Malgun Gothic"/>
              </a:rPr>
              <a:t>p.281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98495" y="2075078"/>
            <a:ext cx="6491642" cy="37291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/>
              <a:t>컴퓨터프로그래밍1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/>
              <a:t>자바 프로그래밍 기초</a:t>
            </a:r>
            <a:r>
              <a:rPr spc="-110" dirty="0"/>
              <a:t> </a:t>
            </a:r>
            <a:r>
              <a:rPr dirty="0"/>
              <a:t>실습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312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591" y="1101852"/>
            <a:ext cx="368808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3255" y="1028700"/>
            <a:ext cx="559308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3241" y="571500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723" y="1362455"/>
            <a:ext cx="8226552" cy="32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0416" y="537159"/>
            <a:ext cx="3502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5" dirty="0">
                <a:latin typeface="Malgun Gothic"/>
                <a:cs typeface="Malgun Gothic"/>
              </a:rPr>
              <a:t>다형성 –</a:t>
            </a:r>
            <a:r>
              <a:rPr sz="4000" i="0" spc="-50" dirty="0">
                <a:latin typeface="Malgun Gothic"/>
                <a:cs typeface="Malgun Gothic"/>
              </a:rPr>
              <a:t> </a:t>
            </a:r>
            <a:r>
              <a:rPr sz="4000" i="0" spc="-10" dirty="0">
                <a:latin typeface="Malgun Gothic"/>
                <a:cs typeface="Malgun Gothic"/>
              </a:rPr>
              <a:t>p.286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6722" y="1772411"/>
            <a:ext cx="7744337" cy="43670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/>
              <a:t>컴퓨터프로그래밍1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/>
              <a:t>자바 프로그래밍 기초</a:t>
            </a:r>
            <a:r>
              <a:rPr spc="-110" dirty="0"/>
              <a:t> </a:t>
            </a:r>
            <a:r>
              <a:rPr dirty="0"/>
              <a:t>실습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4132621"/>
      </p:ext>
    </p:extLst>
  </p:cSld>
  <p:clrMapOvr>
    <a:masterClrMapping/>
  </p:clrMapOvr>
</p:sld>
</file>

<file path=ppt/theme/theme1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Arial"/>
        <a:ea typeface="굴림체"/>
        <a:cs typeface=""/>
      </a:majorFont>
      <a:minorFont>
        <a:latin typeface="Arial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Office\Templates\디자인\조화.pot</Template>
  <TotalTime>14867</TotalTime>
  <Words>707</Words>
  <Application>Microsoft Office PowerPoint</Application>
  <PresentationFormat>화면 슬라이드 쇼(4:3)</PresentationFormat>
  <Paragraphs>159</Paragraphs>
  <Slides>20</Slides>
  <Notes>10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Gulim</vt:lpstr>
      <vt:lpstr>Gulim</vt:lpstr>
      <vt:lpstr>굴림체</vt:lpstr>
      <vt:lpstr>Malgun Gothic</vt:lpstr>
      <vt:lpstr>Malgun Gothic</vt:lpstr>
      <vt:lpstr>Arial</vt:lpstr>
      <vt:lpstr>Tahoma</vt:lpstr>
      <vt:lpstr>Times New Roman</vt:lpstr>
      <vt:lpstr>Wingdings</vt:lpstr>
      <vt:lpstr>조화</vt:lpstr>
      <vt:lpstr>포장기 셸 개체</vt:lpstr>
      <vt:lpstr>인터페이스와 다형성</vt:lpstr>
      <vt:lpstr>추상 클래스</vt:lpstr>
      <vt:lpstr>추상 클래스</vt:lpstr>
      <vt:lpstr>인터페이스</vt:lpstr>
      <vt:lpstr>인터페이스</vt:lpstr>
      <vt:lpstr>인터페이스 – p.275</vt:lpstr>
      <vt:lpstr>다형성</vt:lpstr>
      <vt:lpstr>다형성 – p.281</vt:lpstr>
      <vt:lpstr>다형성 – p.286</vt:lpstr>
      <vt:lpstr>다형성 – p.286</vt:lpstr>
      <vt:lpstr>실습10. Shape 클래스 만들기(1)</vt:lpstr>
      <vt:lpstr>실습10. Shape 클래스 만들기(2)</vt:lpstr>
      <vt:lpstr>실습10. Shape 클래스 만들기(3)</vt:lpstr>
      <vt:lpstr>과제10. Animal &amp; Pet 만들기(1)</vt:lpstr>
      <vt:lpstr>과제10. Animal &amp; Pet 만들기(2)</vt:lpstr>
      <vt:lpstr>과제10. Animal &amp; Pet 만들기(3)</vt:lpstr>
      <vt:lpstr>과제10. Animal &amp; Pet 만들기(4)</vt:lpstr>
      <vt:lpstr>과제10. Animal &amp; Pet 만들기(5)</vt:lpstr>
      <vt:lpstr>과제10. Animal &amp; Pet 만들기(6)</vt:lpstr>
      <vt:lpstr>과제 제출 및 기한</vt:lpstr>
    </vt:vector>
  </TitlesOfParts>
  <Company>병렬 컴파일러 연구실의 Server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자바소개</dc:title>
  <dc:creator>김영국</dc:creator>
  <cp:lastModifiedBy>손갑준</cp:lastModifiedBy>
  <cp:revision>1040</cp:revision>
  <cp:lastPrinted>2000-04-28T09:11:01Z</cp:lastPrinted>
  <dcterms:created xsi:type="dcterms:W3CDTF">1998-11-23T15:12:59Z</dcterms:created>
  <dcterms:modified xsi:type="dcterms:W3CDTF">2017-12-07T04:51:29Z</dcterms:modified>
</cp:coreProperties>
</file>