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tags/tag1.xml" ContentType="application/vnd.openxmlformats-officedocument.presentationml.tags+xml"/>
  <Default Extension="bin" ContentType="application/vnd.openxmlformats-officedocument.presentationml.printerSettings"/>
  <Override PartName="/ppt/notesSlides/notesSlide30.xml" ContentType="application/vnd.openxmlformats-officedocument.presentationml.notesSlide+xml"/>
  <Override PartName="/ppt/embeddings/oleObject5.bin" ContentType="application/vnd.openxmlformats-officedocument.oleObject"/>
  <Override PartName="/ppt/embeddings/oleObject28.bin" ContentType="application/vnd.openxmlformats-officedocument.oleObject"/>
  <Override PartName="/ppt/notesSlides/notesSlide13.xml" ContentType="application/vnd.openxmlformats-officedocument.presentationml.notesSlide+xml"/>
  <Default Extension="wmf" ContentType="image/x-wmf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s/slide23.xml" ContentType="application/vnd.openxmlformats-officedocument.presentationml.slide+xml"/>
  <Override PartName="/ppt/embeddings/oleObject9.bin" ContentType="application/vnd.openxmlformats-officedocument.oleObject"/>
  <Default Extension="fntdata" ContentType="application/x-fontdata"/>
  <Override PartName="/ppt/theme/theme1.xml" ContentType="application/vnd.openxmlformats-officedocument.theme+xml"/>
  <Override PartName="/ppt/embeddings/oleObject16.bin" ContentType="application/vnd.openxmlformats-officedocument.oleObject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21.bin" ContentType="application/vnd.openxmlformats-officedocument.oleObject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embeddings/oleObject25.bin" ContentType="application/vnd.openxmlformats-officedocument.oleObject"/>
  <Override PartName="/ppt/notesSlides/notesSlide26.xml" ContentType="application/vnd.openxmlformats-officedocument.presentationml.notesSlide+xml"/>
  <Override PartName="/ppt/slides/slide15.xml" ContentType="application/vnd.openxmlformats-officedocument.presentationml.slide+xml"/>
  <Override PartName="/ppt/slides/slide34.xml" ContentType="application/vnd.openxmlformats-officedocument.presentationml.slide+xml"/>
  <Override PartName="/ppt/embeddings/oleObject11.bin" ContentType="application/vnd.openxmlformats-officedocument.oleObject"/>
  <Override PartName="/ppt/tags/tag2.xml" ContentType="application/vnd.openxmlformats-officedocument.presentationml.tags+xml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embeddings/oleObject6.bin" ContentType="application/vnd.openxmlformats-officedocument.oleObject"/>
  <Override PartName="/ppt/presProps.xml" ContentType="application/vnd.openxmlformats-officedocument.presentationml.presProps+xml"/>
  <Override PartName="/ppt/embeddings/oleObject13.bin" ContentType="application/vnd.openxmlformats-officedocument.oleObject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5.xml" ContentType="application/vnd.openxmlformats-officedocument.presentationml.notesSlide+xml"/>
  <Override PartName="/ppt/slides/slide24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embeddings/oleObject17.bin" ContentType="application/vnd.openxmlformats-officedocument.oleObject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embeddings/oleObject22.bin" ContentType="application/vnd.openxmlformats-officedocument.oleObject"/>
  <Default Extension="jpeg" ContentType="image/jpeg"/>
  <Override PartName="/ppt/notesSlides/notesSlide23.xml" ContentType="application/vnd.openxmlformats-officedocument.presentationml.notesSlide+xml"/>
  <Default Extension="vml" ContentType="application/vnd.openxmlformats-officedocument.vmlDrawing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Default Extension="emf" ContentType="image/x-emf"/>
  <Override PartName="/ppt/embeddings/oleObject26.bin" ContentType="application/vnd.openxmlformats-officedocument.oleObject"/>
  <Override PartName="/ppt/notesSlides/notesSlide11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embeddings/oleObject12.bin" ContentType="application/vnd.openxmlformats-officedocument.oleObject"/>
  <Override PartName="/ppt/tags/tag3.xml" ContentType="application/vnd.openxmlformats-officedocument.presentationml.tags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embeddings/oleObject7.bin" ContentType="application/vnd.openxmlformats-officedocument.oleObject"/>
  <Override PartName="/ppt/embeddings/oleObject14.bin" ContentType="application/vnd.openxmlformats-officedocument.oleObject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theme/theme3.xml" ContentType="application/vnd.openxmlformats-officedocument.theme+xml"/>
  <Override PartName="/ppt/embeddings/oleObject18.bin" ContentType="application/vnd.openxmlformats-officedocument.oleObject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embeddings/oleObject23.bin" ContentType="application/vnd.openxmlformats-officedocument.oleObject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32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29.xml" ContentType="application/vnd.openxmlformats-officedocument.presentationml.slide+xml"/>
  <Override PartName="/docProps/app.xml" ContentType="application/vnd.openxmlformats-officedocument.extended-properties+xml"/>
  <Override PartName="/ppt/embeddings/oleObject4.bin" ContentType="application/vnd.openxmlformats-officedocument.oleObject"/>
  <Override PartName="/ppt/viewProps.xml" ContentType="application/vnd.openxmlformats-officedocument.presentationml.viewProps+xml"/>
  <Override PartName="/ppt/notesMasters/notesMaster1.xml" ContentType="application/vnd.openxmlformats-officedocument.presentationml.notesMaster+xml"/>
  <Override PartName="/ppt/embeddings/oleObject27.bin" ContentType="application/vnd.openxmlformats-officedocument.oleObject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embeddings/oleObject8.bin" ContentType="application/vnd.openxmlformats-officedocument.oleObject"/>
  <Override PartName="/ppt/embeddings/oleObject15.bin" ContentType="application/vnd.openxmlformats-officedocument.oleObject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20.bin" ContentType="application/vnd.openxmlformats-officedocument.oleObject"/>
  <Default Extension="pict" ContentType="image/pict"/>
  <Override PartName="/ppt/notesSlides/notesSlide2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ppt/embeddings/oleObject19.bin" ContentType="application/vnd.openxmlformats-officedocument.oleObject"/>
  <Override PartName="/ppt/embeddings/oleObject24.bin" ContentType="application/vnd.openxmlformats-officedocument.oleObject"/>
  <Default Extension="png" ContentType="image/png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5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0" r:id="rId3"/>
    <p:sldId id="261" r:id="rId4"/>
    <p:sldId id="262" r:id="rId5"/>
    <p:sldId id="302" r:id="rId6"/>
    <p:sldId id="335" r:id="rId7"/>
    <p:sldId id="286" r:id="rId8"/>
    <p:sldId id="287" r:id="rId9"/>
    <p:sldId id="340" r:id="rId10"/>
    <p:sldId id="341" r:id="rId11"/>
    <p:sldId id="263" r:id="rId12"/>
    <p:sldId id="282" r:id="rId13"/>
    <p:sldId id="336" r:id="rId14"/>
    <p:sldId id="284" r:id="rId15"/>
    <p:sldId id="281" r:id="rId16"/>
    <p:sldId id="285" r:id="rId17"/>
    <p:sldId id="267" r:id="rId18"/>
    <p:sldId id="289" r:id="rId19"/>
    <p:sldId id="269" r:id="rId20"/>
    <p:sldId id="270" r:id="rId21"/>
    <p:sldId id="271" r:id="rId22"/>
    <p:sldId id="290" r:id="rId23"/>
    <p:sldId id="273" r:id="rId24"/>
    <p:sldId id="274" r:id="rId25"/>
    <p:sldId id="337" r:id="rId26"/>
    <p:sldId id="329" r:id="rId27"/>
    <p:sldId id="331" r:id="rId28"/>
    <p:sldId id="332" r:id="rId29"/>
    <p:sldId id="333" r:id="rId30"/>
    <p:sldId id="338" r:id="rId31"/>
    <p:sldId id="295" r:id="rId32"/>
    <p:sldId id="339" r:id="rId33"/>
    <p:sldId id="296" r:id="rId34"/>
    <p:sldId id="297" r:id="rId35"/>
    <p:sldId id="298" r:id="rId36"/>
    <p:sldId id="299" r:id="rId37"/>
    <p:sldId id="300" r:id="rId38"/>
    <p:sldId id="328" r:id="rId39"/>
  </p:sldIdLst>
  <p:sldSz cx="9144000" cy="6858000" type="screen4x3"/>
  <p:notesSz cx="7315200" cy="9601200"/>
  <p:embeddedFontLst>
    <p:embeddedFont>
      <p:font typeface="Comic Sans MS"/>
      <p:regular r:id="rId42"/>
      <p:bold r:id="rId43"/>
    </p:embeddedFont>
    <p:embeddedFont>
      <p:font typeface="Euclid Symbol" charset="2"/>
      <p:regular r:id="rId44"/>
      <p:bold r:id="rId45"/>
      <p:italic r:id="rId46"/>
      <p:boldItalic r:id="rId47"/>
    </p:embeddedFont>
    <p:embeddedFont>
      <p:font typeface="EUSM10"/>
      <p:regular r:id="rId48"/>
    </p:embeddedFont>
    <p:embeddedFont>
      <p:font typeface="EUFM10"/>
      <p:regular r:id="rId49"/>
    </p:embeddedFont>
    <p:embeddedFont>
      <p:font typeface="Helvetica"/>
      <p:regular r:id="rId50"/>
      <p:bold r:id="rId51"/>
      <p:italic r:id="rId52"/>
      <p:boldItalic r:id="rId53"/>
    </p:embeddedFont>
    <p:embeddedFont>
      <p:font typeface="Euclid Math Two" charset="2"/>
      <p:regular r:id="rId54"/>
      <p:bold r:id="rId55"/>
    </p:embeddedFont>
    <p:embeddedFont>
      <p:font typeface="EURM10"/>
      <p:regular r:id="rId56"/>
    </p:embeddedFont>
    <p:embeddedFont>
      <p:font typeface="Euclid"/>
      <p:regular r:id="rId57"/>
      <p:bold r:id="rId58"/>
      <p:italic r:id="rId59"/>
      <p:boldItalic r:id="rId60"/>
    </p:embeddedFont>
  </p:embeddedFontLst>
  <p:custDataLst>
    <p:tags r:id="rId6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0000FF"/>
    <a:srgbClr val="008000"/>
    <a:srgbClr val="9751CB"/>
    <a:srgbClr val="CC0099"/>
    <a:srgbClr val="33CC33"/>
    <a:srgbClr val="E2AC00"/>
    <a:srgbClr val="F5FCFD"/>
    <a:srgbClr val="E9F8FB"/>
    <a:srgbClr val="E45ECA"/>
    <a:srgbClr val="003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139" d="100"/>
          <a:sy n="139" d="100"/>
        </p:scale>
        <p:origin x="-760" y="-104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font" Target="fonts/font9.fntdata"/><Relationship Id="rId51" Type="http://schemas.openxmlformats.org/officeDocument/2006/relationships/font" Target="fonts/font10.fntdata"/><Relationship Id="rId52" Type="http://schemas.openxmlformats.org/officeDocument/2006/relationships/font" Target="fonts/font11.fntdata"/><Relationship Id="rId53" Type="http://schemas.openxmlformats.org/officeDocument/2006/relationships/font" Target="fonts/font12.fntdata"/><Relationship Id="rId54" Type="http://schemas.openxmlformats.org/officeDocument/2006/relationships/font" Target="fonts/font13.fntdata"/><Relationship Id="rId55" Type="http://schemas.openxmlformats.org/officeDocument/2006/relationships/font" Target="fonts/font14.fntdata"/><Relationship Id="rId56" Type="http://schemas.openxmlformats.org/officeDocument/2006/relationships/font" Target="fonts/font15.fntdata"/><Relationship Id="rId57" Type="http://schemas.openxmlformats.org/officeDocument/2006/relationships/font" Target="fonts/font16.fntdata"/><Relationship Id="rId58" Type="http://schemas.openxmlformats.org/officeDocument/2006/relationships/font" Target="fonts/font17.fntdata"/><Relationship Id="rId59" Type="http://schemas.openxmlformats.org/officeDocument/2006/relationships/font" Target="fonts/font18.fntdata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font" Target="fonts/font1.fntdata"/><Relationship Id="rId43" Type="http://schemas.openxmlformats.org/officeDocument/2006/relationships/font" Target="fonts/font2.fntdata"/><Relationship Id="rId44" Type="http://schemas.openxmlformats.org/officeDocument/2006/relationships/font" Target="fonts/font3.fntdata"/><Relationship Id="rId45" Type="http://schemas.openxmlformats.org/officeDocument/2006/relationships/font" Target="fonts/font4.fntdata"/><Relationship Id="rId46" Type="http://schemas.openxmlformats.org/officeDocument/2006/relationships/font" Target="fonts/font5.fntdata"/><Relationship Id="rId47" Type="http://schemas.openxmlformats.org/officeDocument/2006/relationships/font" Target="fonts/font6.fntdata"/><Relationship Id="rId48" Type="http://schemas.openxmlformats.org/officeDocument/2006/relationships/font" Target="fonts/font7.fntdata"/><Relationship Id="rId4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font" Target="fonts/font19.fntdata"/><Relationship Id="rId61" Type="http://schemas.openxmlformats.org/officeDocument/2006/relationships/printerSettings" Target="printerSettings/printerSettings1.bin"/><Relationship Id="rId62" Type="http://schemas.openxmlformats.org/officeDocument/2006/relationships/tags" Target="tags/tag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7.wmf"/><Relationship Id="rId3" Type="http://schemas.openxmlformats.org/officeDocument/2006/relationships/image" Target="../media/image18.pict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DD4E54-F0B6-48DC-8956-2FE8FED59F61}" type="slidenum">
              <a:rPr lang="en-US"/>
              <a:pPr/>
              <a:t>10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11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12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13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15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16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C7274-FB04-47AC-AEB8-A29E6EEEE470}" type="slidenum">
              <a:rPr lang="en-US"/>
              <a:pPr/>
              <a:t>17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C7274-FB04-47AC-AEB8-A29E6EEEE470}" type="slidenum">
              <a:rPr lang="en-US"/>
              <a:pPr/>
              <a:t>18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A9E3-A38A-49E0-ABC2-D720399ABDBE}" type="slidenum">
              <a:rPr lang="en-US"/>
              <a:pPr/>
              <a:t>19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6BFED0-7503-4BA4-8DD3-024E311D8078}" type="slidenum">
              <a:rPr lang="en-US"/>
              <a:pPr/>
              <a:t>2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E0B3F0-8356-4D69-8C46-17AC4A70D547}" type="slidenum">
              <a:rPr lang="en-US"/>
              <a:pPr/>
              <a:t>20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5C093-BDD5-4302-8D7C-28BAAB4176F3}" type="slidenum">
              <a:rPr lang="en-US"/>
              <a:pPr/>
              <a:t>21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5C093-BDD5-4302-8D7C-28BAAB4176F3}" type="slidenum">
              <a:rPr lang="en-US"/>
              <a:pPr/>
              <a:t>22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67D94-BFF2-4AD9-90F7-E8828E4D2849}" type="slidenum">
              <a:rPr lang="en-US"/>
              <a:pPr/>
              <a:t>23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19572-A62A-45F6-B5B0-EA4DECA61AC6}" type="slidenum">
              <a:rPr lang="en-US"/>
              <a:pPr/>
              <a:t>24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8A2FE-D77E-47B8-AC5A-2C03E85626D0}" type="slidenum">
              <a:rPr lang="en-US"/>
              <a:pPr/>
              <a:t>25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ED4D4E-A580-4423-91CC-2E0FC037734B}" type="slidenum">
              <a:rPr lang="en-US"/>
              <a:pPr/>
              <a:t>26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02562-4434-4110-A466-8586288EF937}" type="slidenum">
              <a:rPr lang="en-US"/>
              <a:pPr/>
              <a:t>27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0B9DE-DC4A-4D61-BAA3-C7CF7A22AFCB}" type="slidenum">
              <a:rPr lang="en-US"/>
              <a:pPr/>
              <a:t>28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E3926-4844-4CAB-983E-8EAEBD10AF78}" type="slidenum">
              <a:rPr lang="en-US"/>
              <a:pPr/>
              <a:t>29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D68015-78CA-4833-9537-65A4EF74C75D}" type="slidenum">
              <a:rPr lang="en-US"/>
              <a:pPr/>
              <a:t>3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E3926-4844-4CAB-983E-8EAEBD10AF78}" type="slidenum">
              <a:rPr lang="en-US"/>
              <a:pPr/>
              <a:t>30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4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5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6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7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8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A11A19-A374-408F-8177-EF26A34F17E1}" type="slidenum">
              <a:rPr lang="en-US"/>
              <a:pPr/>
              <a:t>9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902940" y="6556290"/>
            <a:ext cx="12314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 3W.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February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11, 2011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63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5.bin"/><Relationship Id="rId6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8.bin"/><Relationship Id="rId5" Type="http://schemas.openxmlformats.org/officeDocument/2006/relationships/oleObject" Target="../embeddings/oleObject9.bin"/><Relationship Id="rId6" Type="http://schemas.openxmlformats.org/officeDocument/2006/relationships/oleObject" Target="../embeddings/oleObject10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1.bin"/><Relationship Id="rId5" Type="http://schemas.openxmlformats.org/officeDocument/2006/relationships/oleObject" Target="../embeddings/oleObject12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3.bin"/><Relationship Id="rId5" Type="http://schemas.openxmlformats.org/officeDocument/2006/relationships/oleObject" Target="../embeddings/oleObject14.bin"/><Relationship Id="rId6" Type="http://schemas.openxmlformats.org/officeDocument/2006/relationships/oleObject" Target="../embeddings/oleObject15.bin"/><Relationship Id="rId7" Type="http://schemas.openxmlformats.org/officeDocument/2006/relationships/oleObject" Target="../embeddings/oleObject16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7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8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3.xml"/><Relationship Id="rId5" Type="http://schemas.openxmlformats.org/officeDocument/2006/relationships/oleObject" Target="../embeddings/oleObject19.bin"/><Relationship Id="rId6" Type="http://schemas.openxmlformats.org/officeDocument/2006/relationships/image" Target="../media/image16.emf"/><Relationship Id="rId1" Type="http://schemas.openxmlformats.org/officeDocument/2006/relationships/vmlDrawing" Target="../drawings/vmlDrawing10.vml"/><Relationship Id="rId2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0.bin"/><Relationship Id="rId5" Type="http://schemas.openxmlformats.org/officeDocument/2006/relationships/oleObject" Target="../embeddings/oleObject21.bin"/><Relationship Id="rId6" Type="http://schemas.openxmlformats.org/officeDocument/2006/relationships/oleObject" Target="../embeddings/oleObject22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3.bin"/><Relationship Id="rId5" Type="http://schemas.openxmlformats.org/officeDocument/2006/relationships/oleObject" Target="../embeddings/oleObject24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5.bin"/><Relationship Id="rId5" Type="http://schemas.openxmlformats.org/officeDocument/2006/relationships/oleObject" Target="../embeddings/oleObject26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7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8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68491" y="1693688"/>
            <a:ext cx="8349021" cy="3519751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6000" b="0" dirty="0" smtClean="0"/>
              <a:t>Predicate Logic</a:t>
            </a:r>
            <a:br>
              <a:rPr lang="en-US" sz="6000" b="0" dirty="0" smtClean="0"/>
            </a:br>
            <a:r>
              <a:rPr lang="en-US" sz="6000" b="0" dirty="0" smtClean="0"/>
              <a:t>Quantifiers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000" dirty="0" smtClean="0"/>
              <a:t>,</a:t>
            </a:r>
            <a:r>
              <a:rPr lang="en-US" sz="6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endParaRPr lang="en-US" sz="6000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err="1" smtClean="0"/>
              <a:t>TexPoint</a:t>
            </a:r>
            <a:r>
              <a:rPr lang="en-US" dirty="0" smtClean="0"/>
              <a:t> fonts used in EMF. </a:t>
            </a:r>
          </a:p>
          <a:p>
            <a:r>
              <a:rPr lang="en-US" dirty="0" smtClean="0"/>
              <a:t>Read the </a:t>
            </a:r>
            <a:r>
              <a:rPr lang="en-US" dirty="0" err="1" smtClean="0"/>
              <a:t>TexPoint</a:t>
            </a:r>
            <a:r>
              <a:rPr lang="en-US" dirty="0" smtClean="0"/>
              <a:t> manual before you delete this box.: </a:t>
            </a:r>
            <a:r>
              <a:rPr lang="en-US" dirty="0" smtClean="0">
                <a:latin typeface="EUSM10"/>
              </a:rPr>
              <a:t>A</a:t>
            </a:r>
            <a:r>
              <a:rPr lang="en-US" dirty="0" smtClean="0">
                <a:latin typeface="EUFM10"/>
              </a:rPr>
              <a:t>A</a:t>
            </a:r>
            <a:r>
              <a:rPr lang="en-US" dirty="0" smtClean="0">
                <a:latin typeface="HELVETICA"/>
              </a:rPr>
              <a:t>A</a:t>
            </a:r>
            <a:r>
              <a:rPr lang="en-US" dirty="0" smtClean="0">
                <a:latin typeface="Euclid Math Two" charset="2"/>
              </a:rPr>
              <a:t>A</a:t>
            </a:r>
            <a:r>
              <a:rPr lang="en-US" dirty="0" smtClean="0">
                <a:latin typeface="EURM10"/>
              </a:rPr>
              <a:t>A</a:t>
            </a:r>
            <a:r>
              <a:rPr lang="en-US" dirty="0" smtClean="0">
                <a:latin typeface="Euclid Symbol" charset="2"/>
              </a:rPr>
              <a:t>A</a:t>
            </a:r>
            <a:r>
              <a:rPr lang="en-US" dirty="0" smtClean="0">
                <a:latin typeface="COURIER"/>
              </a:rPr>
              <a:t>A</a:t>
            </a:r>
            <a:r>
              <a:rPr lang="en-US" dirty="0" smtClean="0">
                <a:latin typeface="Euclid Symbol" charset="2"/>
              </a:rPr>
              <a:t>A</a:t>
            </a:r>
            <a:r>
              <a:rPr lang="en-US" dirty="0" smtClean="0">
                <a:latin typeface="Euclid Math Two" charset="2"/>
              </a:rPr>
              <a:t>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212" y="3143249"/>
            <a:ext cx="7135813" cy="1638301"/>
          </a:xfrm>
        </p:spPr>
        <p:txBody>
          <a:bodyPr/>
          <a:lstStyle/>
          <a:p>
            <a:r>
              <a:rPr lang="en-US" sz="4400" dirty="0"/>
              <a:t>I have </a:t>
            </a:r>
            <a:r>
              <a:rPr lang="en-US" sz="4400" i="1" dirty="0"/>
              <a:t>one</a:t>
            </a:r>
            <a:r>
              <a:rPr lang="en-US" sz="4400" dirty="0"/>
              <a:t> defense </a:t>
            </a:r>
            <a:r>
              <a:rPr lang="en-US" sz="4400" dirty="0" smtClean="0"/>
              <a:t>good</a:t>
            </a:r>
          </a:p>
          <a:p>
            <a:r>
              <a:rPr lang="en-US" sz="4400" dirty="0" smtClean="0"/>
              <a:t>against </a:t>
            </a:r>
            <a:r>
              <a:rPr lang="en-US" sz="4400" dirty="0"/>
              <a:t>every attack</a:t>
            </a:r>
            <a:r>
              <a:rPr lang="en-US" sz="4400" dirty="0" smtClean="0"/>
              <a:t>.</a:t>
            </a:r>
            <a:endParaRPr lang="en-US" sz="4400" dirty="0"/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1279525" y="4849813"/>
            <a:ext cx="680506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Example: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 is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MITviruscan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,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latin typeface="Comic Sans MS" pitchFamily="66" charset="0"/>
              </a:rPr>
              <a:t>protects against </a:t>
            </a:r>
            <a:r>
              <a:rPr lang="en-US" sz="4000" i="1" dirty="0" smtClean="0">
                <a:latin typeface="Comic Sans MS" pitchFamily="66" charset="0"/>
              </a:rPr>
              <a:t>all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v</a:t>
            </a:r>
            <a:r>
              <a:rPr lang="en-US" sz="4000" dirty="0" smtClean="0">
                <a:latin typeface="Comic Sans MS" pitchFamily="66" charset="0"/>
              </a:rPr>
              <a:t>iruses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484" y="375647"/>
            <a:ext cx="6344748" cy="1052461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chemeClr val="tx1"/>
                </a:solidFill>
                <a:sym typeface="Euclid Symbol" pitchFamily="18" charset="2"/>
              </a:rPr>
              <a:t>virus attack, II: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endParaRPr lang="en-US" sz="4800" b="0" dirty="0">
              <a:solidFill>
                <a:schemeClr val="tx1"/>
              </a:solidFill>
              <a:sym typeface="Euclid Symbol" pitchFamily="18" charset="2"/>
            </a:endParaRPr>
          </a:p>
        </p:txBody>
      </p:sp>
      <p:graphicFrame>
        <p:nvGraphicFramePr>
          <p:cNvPr id="386050" name="Object 2"/>
          <p:cNvGraphicFramePr>
            <a:graphicFrameLocks noChangeAspect="1"/>
          </p:cNvGraphicFramePr>
          <p:nvPr/>
        </p:nvGraphicFramePr>
        <p:xfrm>
          <a:off x="1238250" y="1511300"/>
          <a:ext cx="6608763" cy="1711325"/>
        </p:xfrm>
        <a:graphic>
          <a:graphicData uri="http://schemas.openxmlformats.org/presentationml/2006/ole">
            <p:oleObj spid="_x0000_s527362" name="Equation" r:id="rId4" imgW="1765080" imgH="457200" progId="Equation.DSMT4">
              <p:embed/>
            </p:oleObj>
          </a:graphicData>
        </a:graphic>
      </p:graphicFrame>
      <p:sp useBgFill="1"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40829" y="3188669"/>
            <a:ext cx="6718506" cy="15696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That’s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what we want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!  </a:t>
            </a:r>
          </a:p>
          <a:p>
            <a:endParaRPr lang="en-US" sz="48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8225" y="1499170"/>
            <a:ext cx="7153275" cy="1628775"/>
          </a:xfrm>
          <a:prstGeom prst="rect">
            <a:avLst/>
          </a:prstGeom>
          <a:noFill/>
          <a:ln w="34925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9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236305" y="3228972"/>
            <a:ext cx="8691939" cy="2360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Comic Sans MS" pitchFamily="66" charset="0"/>
              </a:rPr>
              <a:t>An enemy picks a `difficult’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Comic Sans MS" pitchFamily="66" charset="0"/>
              </a:rPr>
              <a:t>You examine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 and then</a:t>
            </a:r>
          </a:p>
          <a:p>
            <a:pPr marL="742950" indent="-742950"/>
            <a:r>
              <a:rPr lang="en-US" sz="3600" dirty="0" smtClean="0">
                <a:latin typeface="Comic Sans MS" pitchFamily="66" charset="0"/>
              </a:rPr>
              <a:t>      choose a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3600" dirty="0" smtClean="0">
                <a:latin typeface="Comic Sans MS" pitchFamily="66" charset="0"/>
              </a:rPr>
              <a:t> so that [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&lt;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</a:p>
          <a:p>
            <a:pPr marL="742950" indent="-742950"/>
            <a:r>
              <a:rPr lang="en-US" sz="3600" dirty="0" smtClean="0">
                <a:latin typeface="Comic Sans MS" pitchFamily="66" charset="0"/>
              </a:rPr>
              <a:t>G is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True </a:t>
            </a:r>
            <a:r>
              <a:rPr lang="en-US" sz="3600" dirty="0" err="1" smtClean="0">
                <a:latin typeface="Comic Sans MS" pitchFamily="66" charset="0"/>
              </a:rPr>
              <a:t>iff</a:t>
            </a:r>
            <a:r>
              <a:rPr lang="en-US" sz="3600" dirty="0" smtClean="0">
                <a:latin typeface="Comic Sans MS" pitchFamily="66" charset="0"/>
              </a:rPr>
              <a:t> you have winning strategy.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5828" y="2471320"/>
            <a:ext cx="8103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A game: you win if you make [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200" dirty="0" smtClean="0">
                <a:latin typeface="Comic Sans MS" pitchFamily="66" charset="0"/>
              </a:rPr>
              <a:t>&lt;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3200" dirty="0" smtClean="0">
                <a:latin typeface="Comic Sans MS" pitchFamily="66" charset="0"/>
              </a:rPr>
              <a:t>] true.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5770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&lt;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9320" y="2321960"/>
            <a:ext cx="848645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Here’s a winning strategy:</a:t>
            </a:r>
          </a:p>
          <a:p>
            <a:r>
              <a:rPr lang="en-US" sz="4400" i="1" dirty="0" smtClean="0">
                <a:latin typeface="Comic Sans MS" pitchFamily="66" charset="0"/>
              </a:rPr>
              <a:t>if enemy picks integer </a:t>
            </a:r>
            <a:r>
              <a:rPr lang="en-US" sz="4400" i="1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400" i="1" dirty="0" smtClean="0">
                <a:latin typeface="Comic Sans MS" pitchFamily="66" charset="0"/>
              </a:rPr>
              <a:t> as the value of </a:t>
            </a:r>
            <a:r>
              <a:rPr lang="en-US" sz="4400" i="1" dirty="0" smtClean="0">
                <a:solidFill>
                  <a:srgbClr val="33CC33"/>
                </a:solidFill>
                <a:latin typeface="Comic Sans MS" pitchFamily="66" charset="0"/>
              </a:rPr>
              <a:t>x</a:t>
            </a:r>
            <a:r>
              <a:rPr lang="en-US" sz="4400" i="1" dirty="0" smtClean="0">
                <a:latin typeface="Comic Sans MS" pitchFamily="66" charset="0"/>
              </a:rPr>
              <a:t>, then you pick </a:t>
            </a:r>
            <a:r>
              <a:rPr lang="en-US" sz="4400" i="1" dirty="0" smtClean="0">
                <a:solidFill>
                  <a:srgbClr val="0000FF"/>
                </a:solidFill>
                <a:latin typeface="Comic Sans MS" pitchFamily="66" charset="0"/>
              </a:rPr>
              <a:t>n+2 </a:t>
            </a:r>
            <a:r>
              <a:rPr lang="en-US" sz="4400" i="1" dirty="0" smtClean="0">
                <a:latin typeface="Comic Sans MS" pitchFamily="66" charset="0"/>
              </a:rPr>
              <a:t>as the value of </a:t>
            </a:r>
            <a:r>
              <a:rPr lang="en-US" sz="4400" i="1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400" i="1" dirty="0" smtClean="0">
                <a:latin typeface="Comic Sans MS" pitchFamily="66" charset="0"/>
              </a:rPr>
              <a:t>.</a:t>
            </a:r>
            <a:endParaRPr lang="en-US" sz="4400" i="1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2116039" y="5075434"/>
            <a:ext cx="50882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 pitchFamily="66" charset="0"/>
              </a:rPr>
              <a:t>So G is 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True</a:t>
            </a:r>
            <a:endParaRPr lang="en-US" sz="6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75351" y="2517169"/>
            <a:ext cx="7954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9751CB"/>
                </a:solidFill>
                <a:latin typeface="Comic Sans MS" pitchFamily="66" charset="0"/>
              </a:rPr>
              <a:t>Notice:</a:t>
            </a:r>
            <a:r>
              <a:rPr lang="en-US" sz="5400" dirty="0" smtClean="0">
                <a:latin typeface="Comic Sans MS" pitchFamily="66" charset="0"/>
              </a:rPr>
              <a:t> the truth of G depends on the fact that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,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 </a:t>
            </a:r>
            <a:r>
              <a:rPr lang="en-US" sz="5400" dirty="0" smtClean="0">
                <a:latin typeface="Comic Sans MS" pitchFamily="66" charset="0"/>
              </a:rPr>
              <a:t>range over </a:t>
            </a:r>
            <a:r>
              <a:rPr lang="en-US" sz="54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5400" dirty="0">
              <a:solidFill>
                <a:srgbClr val="9751CB"/>
              </a:solidFill>
              <a:latin typeface="Comic Sans MS" pitchFamily="66" charset="0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95249" name="Object 17"/>
          <p:cNvGraphicFramePr>
            <a:graphicFrameLocks noChangeAspect="1"/>
          </p:cNvGraphicFramePr>
          <p:nvPr/>
        </p:nvGraphicFramePr>
        <p:xfrm>
          <a:off x="755650" y="183514"/>
          <a:ext cx="165100" cy="548005"/>
        </p:xfrm>
        <a:graphic>
          <a:graphicData uri="http://schemas.openxmlformats.org/presentationml/2006/ole">
            <p:oleObj spid="_x0000_s479235" name="Equation" r:id="rId4" imgW="164880" imgH="1648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2884" y="2424700"/>
            <a:ext cx="81615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Comic Sans MS" pitchFamily="66" charset="0"/>
              </a:rPr>
              <a:t>You pick a `really good’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Comic Sans MS" pitchFamily="66" charset="0"/>
              </a:rPr>
              <a:t>Your enemy sees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 and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     chooses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latin typeface="Comic Sans MS" pitchFamily="66" charset="0"/>
              </a:rPr>
              <a:t> so that </a:t>
            </a:r>
            <a:r>
              <a:rPr lang="en-US" sz="4000" dirty="0" smtClean="0">
                <a:solidFill>
                  <a:srgbClr val="C00000"/>
                </a:solidFill>
                <a:latin typeface="Comic Sans MS" pitchFamily="66" charset="0"/>
              </a:rPr>
              <a:t>NOT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latin typeface="Comic Sans MS" pitchFamily="66" charset="0"/>
              </a:rPr>
              <a:t>&lt;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y)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H is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True </a:t>
            </a:r>
            <a:r>
              <a:rPr lang="en-US" sz="4000" dirty="0" err="1" smtClean="0">
                <a:latin typeface="Comic Sans MS" pitchFamily="66" charset="0"/>
              </a:rPr>
              <a:t>iff</a:t>
            </a:r>
            <a:r>
              <a:rPr lang="en-US" sz="4000" dirty="0" smtClean="0">
                <a:latin typeface="Comic Sans MS" pitchFamily="66" charset="0"/>
              </a:rPr>
              <a:t> you have a winning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strategy — a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 that can’t be beat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9751CB"/>
                </a:solidFill>
              </a:rPr>
              <a:t>Reverse</a:t>
            </a:r>
            <a:r>
              <a:rPr lang="en-US" sz="4000" dirty="0" smtClean="0"/>
              <a:t> the Quantifiers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361612" y="1428669"/>
            <a:ext cx="62862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H ::=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390416" y="2360575"/>
            <a:ext cx="8322924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x, y range </a:t>
            </a:r>
            <a:r>
              <a:rPr lang="en-US" sz="4000" dirty="0" smtClean="0">
                <a:latin typeface="Comic Sans MS" pitchFamily="66" charset="0"/>
              </a:rPr>
              <a:t>over </a:t>
            </a:r>
            <a:r>
              <a:rPr lang="en-US" sz="3600" dirty="0" smtClean="0">
                <a:solidFill>
                  <a:srgbClr val="CC0099"/>
                </a:solidFill>
                <a:latin typeface="Comic Sans MS" pitchFamily="66" charset="0"/>
              </a:rPr>
              <a:t>Domain </a:t>
            </a:r>
            <a:r>
              <a:rPr lang="en-US" sz="3600" dirty="0">
                <a:solidFill>
                  <a:srgbClr val="CC0099"/>
                </a:solidFill>
                <a:latin typeface="Comic Sans MS" pitchFamily="66" charset="0"/>
              </a:rPr>
              <a:t>of Discourse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908050" y="3890118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1643063" y="4491780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1506089" y="4288687"/>
            <a:ext cx="21543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err="1" smtClean="0">
                <a:solidFill>
                  <a:srgbClr val="003399"/>
                </a:solidFill>
                <a:latin typeface="Comic Sans MS" pitchFamily="66" charset="0"/>
              </a:rPr>
              <a:t>ints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3399"/>
                </a:solidFill>
                <a:latin typeface="+mj-lt"/>
              </a:rPr>
              <a:t>&lt; 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0</a:t>
            </a:r>
            <a:endParaRPr lang="en-US" sz="44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196013" y="4299424"/>
            <a:ext cx="495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CC0000"/>
                </a:solidFill>
                <a:latin typeface="Comic Sans MS" pitchFamily="66" charset="0"/>
              </a:rPr>
              <a:t>F</a:t>
            </a:r>
            <a:endParaRPr lang="en-US" sz="40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1250316" y="4880296"/>
            <a:ext cx="24860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err="1" smtClean="0">
                <a:solidFill>
                  <a:srgbClr val="003399"/>
                </a:solidFill>
                <a:latin typeface="Comic Sans MS" pitchFamily="66" charset="0"/>
              </a:rPr>
              <a:t>reals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3399"/>
                </a:solidFill>
                <a:latin typeface="+mj-lt"/>
              </a:rPr>
              <a:t>&lt;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0</a:t>
            </a:r>
            <a:endParaRPr lang="en-US" sz="4400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6168983" y="4894673"/>
            <a:ext cx="5437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T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6162675" y="3724749"/>
            <a:ext cx="5437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T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596878" y="3119912"/>
            <a:ext cx="5636123" cy="1349909"/>
            <a:chOff x="1596878" y="2819132"/>
            <a:chExt cx="5636123" cy="1349909"/>
          </a:xfrm>
        </p:grpSpPr>
        <p:sp>
          <p:nvSpPr>
            <p:cNvPr id="95238" name="Text Box 6"/>
            <p:cNvSpPr txBox="1">
              <a:spLocks noChangeArrowheads="1"/>
            </p:cNvSpPr>
            <p:nvPr/>
          </p:nvSpPr>
          <p:spPr bwMode="auto">
            <a:xfrm>
              <a:off x="1596878" y="2829531"/>
              <a:ext cx="185684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3600" i="1" u="sng" dirty="0">
                  <a:solidFill>
                    <a:srgbClr val="CC0099"/>
                  </a:solidFill>
                  <a:latin typeface="Comic Sans MS" pitchFamily="66" charset="0"/>
                </a:rPr>
                <a:t>Domain</a:t>
              </a:r>
              <a:r>
                <a:rPr lang="en-US" sz="3600" i="1" u="sng" dirty="0">
                  <a:latin typeface="Comic Sans MS" pitchFamily="66" charset="0"/>
                </a:rPr>
                <a:t>  </a:t>
              </a:r>
            </a:p>
          </p:txBody>
        </p:sp>
        <p:sp>
          <p:nvSpPr>
            <p:cNvPr id="95239" name="Text Box 7"/>
            <p:cNvSpPr txBox="1">
              <a:spLocks noChangeArrowheads="1"/>
            </p:cNvSpPr>
            <p:nvPr/>
          </p:nvSpPr>
          <p:spPr bwMode="auto">
            <a:xfrm>
              <a:off x="5772216" y="2819132"/>
              <a:ext cx="146078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400" u="sng" dirty="0" smtClean="0">
                  <a:latin typeface="Comic Sans MS" pitchFamily="66" charset="0"/>
                </a:rPr>
                <a:t>G is:</a:t>
              </a:r>
              <a:endParaRPr lang="en-US" sz="4400" u="sng" dirty="0">
                <a:latin typeface="Comic Sans MS" pitchFamily="66" charset="0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2089856" y="3399600"/>
              <a:ext cx="589241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400" b="1" dirty="0" smtClean="0">
                  <a:solidFill>
                    <a:srgbClr val="003399"/>
                  </a:solidFill>
                  <a:latin typeface="Comic Sans MS" pitchFamily="66" charset="0"/>
                  <a:sym typeface="Euclid Math Two"/>
                </a:rPr>
                <a:t></a:t>
              </a:r>
              <a:endParaRPr lang="en-US" sz="4400" baseline="30000" dirty="0">
                <a:solidFill>
                  <a:srgbClr val="003399"/>
                </a:solidFill>
                <a:latin typeface="Comic Sans MS" pitchFamily="66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/>
      <p:bldP spid="95246" grpId="0"/>
      <p:bldP spid="95247" grpId="0"/>
      <p:bldP spid="24" grpId="0"/>
      <p:bldP spid="25" grpId="0"/>
      <p:bldP spid="95242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6162675" y="3110321"/>
            <a:ext cx="5581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2351969" y="4036890"/>
            <a:ext cx="18473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4800">
              <a:latin typeface="Comic Sans MS" pitchFamily="66" charset="0"/>
            </a:endParaRP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196013" y="3782890"/>
            <a:ext cx="5581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C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108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9751CB"/>
                </a:solidFill>
              </a:rPr>
              <a:t>Reverse</a:t>
            </a:r>
            <a:r>
              <a:rPr lang="en-US" sz="4000" dirty="0" smtClean="0"/>
              <a:t> the Quantifiers</a:t>
            </a:r>
            <a:endParaRPr lang="en-US" sz="4000" dirty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2226897" y="3838453"/>
            <a:ext cx="102944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4800" b="1" baseline="30000" dirty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-</a:t>
            </a:r>
            <a:endParaRPr lang="en-US" sz="48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61612" y="1428669"/>
            <a:ext cx="62017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H ::=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865176" y="2367076"/>
            <a:ext cx="5254811" cy="1568949"/>
            <a:chOff x="1865176" y="2367076"/>
            <a:chExt cx="5254811" cy="1568949"/>
          </a:xfrm>
        </p:grpSpPr>
        <p:sp>
          <p:nvSpPr>
            <p:cNvPr id="95238" name="Text Box 6"/>
            <p:cNvSpPr txBox="1">
              <a:spLocks noChangeArrowheads="1"/>
            </p:cNvSpPr>
            <p:nvPr/>
          </p:nvSpPr>
          <p:spPr bwMode="auto">
            <a:xfrm>
              <a:off x="1865176" y="2416584"/>
              <a:ext cx="256698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4000" i="1" u="sng" dirty="0">
                  <a:latin typeface="Comic Sans MS" pitchFamily="66" charset="0"/>
                </a:rPr>
                <a:t>Domain  </a:t>
              </a:r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2221836" y="3105028"/>
              <a:ext cx="62869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 b="1" dirty="0" smtClean="0">
                  <a:solidFill>
                    <a:srgbClr val="003399"/>
                  </a:solidFill>
                  <a:latin typeface="Comic Sans MS" pitchFamily="66" charset="0"/>
                  <a:sym typeface="Euclid Math Two"/>
                </a:rPr>
                <a:t></a:t>
              </a:r>
              <a:endParaRPr lang="en-US" sz="4800" baseline="30000" dirty="0">
                <a:solidFill>
                  <a:srgbClr val="003399"/>
                </a:solidFill>
                <a:latin typeface="Comic Sans MS" pitchFamily="66" charset="0"/>
              </a:endParaRP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5659202" y="2367076"/>
              <a:ext cx="146078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000" u="sng" dirty="0" smtClean="0">
                  <a:latin typeface="Comic Sans MS" pitchFamily="66" charset="0"/>
                </a:rPr>
                <a:t>H is:</a:t>
              </a:r>
              <a:endParaRPr lang="en-US" sz="4000" u="sng" dirty="0">
                <a:latin typeface="Comic Sans MS" pitchFamily="66" charset="0"/>
              </a:endParaRPr>
            </a:p>
          </p:txBody>
        </p:sp>
      </p:grpSp>
      <p:sp useBgFill="1">
        <p:nvSpPr>
          <p:cNvPr id="20" name="TextBox 19"/>
          <p:cNvSpPr txBox="1"/>
          <p:nvPr/>
        </p:nvSpPr>
        <p:spPr>
          <a:xfrm>
            <a:off x="6490964" y="1701762"/>
            <a:ext cx="494346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9751CB"/>
                </a:solidFill>
                <a:latin typeface="Times New Roman"/>
                <a:cs typeface="Times New Roman"/>
                <a:sym typeface="Euclid Symbol"/>
              </a:rPr>
              <a:t>≤</a:t>
            </a:r>
            <a:endParaRPr lang="en-US" sz="4400" b="1" dirty="0">
              <a:solidFill>
                <a:srgbClr val="9751CB"/>
              </a:solidFill>
              <a:latin typeface="Times New Roman"/>
              <a:cs typeface="Times New Roman"/>
            </a:endParaRPr>
          </a:p>
        </p:txBody>
      </p:sp>
      <p:sp useBgFill="1">
        <p:nvSpPr>
          <p:cNvPr id="37" name="TextBox 36"/>
          <p:cNvSpPr txBox="1"/>
          <p:nvPr/>
        </p:nvSpPr>
        <p:spPr>
          <a:xfrm>
            <a:off x="6150708" y="3806093"/>
            <a:ext cx="603050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</a:p>
        </p:txBody>
      </p:sp>
      <p:sp useBgFill="1"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6228915" y="4604705"/>
            <a:ext cx="558166" cy="830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234464" y="4703813"/>
            <a:ext cx="87956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 dirty="0" err="1" smtClean="0">
                <a:solidFill>
                  <a:srgbClr val="003399"/>
                </a:solidFill>
                <a:latin typeface="Euclid Extra" charset="2"/>
                <a:cs typeface="Euclid Extra" charset="2"/>
                <a:sym typeface="Euclid Math Two" pitchFamily="18" charset="2"/>
              </a:rPr>
              <a:t></a:t>
            </a:r>
            <a:r>
              <a:rPr lang="en-US" sz="4800" b="1" baseline="30000" dirty="0" smtClean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-</a:t>
            </a:r>
            <a:endParaRPr lang="en-US" sz="48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2" grpId="0"/>
      <p:bldP spid="95247" grpId="0"/>
      <p:bldP spid="28" grpId="0"/>
      <p:bldP spid="22" grpId="0"/>
      <p:bldP spid="20" grpId="0" animBg="1"/>
      <p:bldP spid="37" grpId="0" animBg="1"/>
      <p:bldP spid="26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24743" y="3184358"/>
          <a:ext cx="8694513" cy="865356"/>
        </p:xfrm>
        <a:graphic>
          <a:graphicData uri="http://schemas.openxmlformats.org/presentationml/2006/ole">
            <p:oleObj spid="_x0000_s292870" name="Equation" r:id="rId4" imgW="2298600" imgH="228600" progId="Equation.DSMT4">
              <p:embed/>
            </p:oleObj>
          </a:graphicData>
        </a:graphic>
      </p:graphicFrame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1433513"/>
            <a:ext cx="8589962" cy="4462462"/>
          </a:xfrm>
        </p:spPr>
        <p:txBody>
          <a:bodyPr/>
          <a:lstStyle/>
          <a:p>
            <a:pPr marL="0" indent="0"/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</a:t>
            </a:r>
          </a:p>
          <a:p>
            <a:pPr marL="0" indent="0"/>
            <a:r>
              <a:rPr lang="en-US" sz="4800" dirty="0"/>
              <a:t>“All that glitters is not gold.”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vs. English</a:t>
            </a:r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>
            <p:ph sz="quarter" idx="2"/>
          </p:nvPr>
        </p:nvGraphicFramePr>
        <p:xfrm>
          <a:off x="2938463" y="1401763"/>
          <a:ext cx="2120900" cy="1670050"/>
        </p:xfrm>
        <a:graphic>
          <a:graphicData uri="http://schemas.openxmlformats.org/presentationml/2006/ole">
            <p:oleObj spid="_x0000_s292866" name="Equation" r:id="rId5" imgW="596880" imgH="469800" progId="Equation.DSMT4">
              <p:embed/>
            </p:oleObj>
          </a:graphicData>
        </a:graphic>
      </p:graphicFrame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393324" y="4264025"/>
            <a:ext cx="764343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/>
              <a:t>:</a:t>
            </a:r>
            <a:r>
              <a:rPr lang="en-US" sz="5400" dirty="0">
                <a:latin typeface="Comic Sans MS" pitchFamily="66" charset="0"/>
              </a:rPr>
              <a:t>gold glitters like </a:t>
            </a:r>
            <a:r>
              <a:rPr lang="en-US" sz="5400" dirty="0" smtClean="0">
                <a:latin typeface="Comic Sans MS" pitchFamily="66" charset="0"/>
              </a:rPr>
              <a:t>gold!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3022" name="AutoShape 14"/>
          <p:cNvSpPr>
            <a:spLocks noChangeAspect="1" noChangeArrowheads="1" noTextEdit="1"/>
          </p:cNvSpPr>
          <p:nvPr/>
        </p:nvSpPr>
        <p:spPr bwMode="auto">
          <a:xfrm>
            <a:off x="5711825" y="1889125"/>
            <a:ext cx="15462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3022600" y="2603500"/>
          <a:ext cx="914400" cy="198438"/>
        </p:xfrm>
        <a:graphic>
          <a:graphicData uri="http://schemas.openxmlformats.org/presentationml/2006/ole">
            <p:oleObj spid="_x0000_s292868" name="Equation" r:id="rId6" imgW="914400" imgH="198720" progId="Equation.DSMT4">
              <p:embed/>
            </p:oleObj>
          </a:graphicData>
        </a:graphic>
      </p:graphicFrame>
      <p:graphicFrame>
        <p:nvGraphicFramePr>
          <p:cNvPr id="43027" name="Object 19"/>
          <p:cNvGraphicFramePr>
            <a:graphicFrameLocks noChangeAspect="1"/>
          </p:cNvGraphicFramePr>
          <p:nvPr/>
        </p:nvGraphicFramePr>
        <p:xfrm>
          <a:off x="6808788" y="1069975"/>
          <a:ext cx="1589087" cy="2287588"/>
        </p:xfrm>
        <a:graphic>
          <a:graphicData uri="http://schemas.openxmlformats.org/presentationml/2006/ole">
            <p:oleObj spid="_x0000_s292869" name="Equation" r:id="rId7" imgW="317160" imgH="457200" progId="Equation.DSMT4">
              <p:embed/>
            </p:oleObj>
          </a:graphicData>
        </a:graphic>
      </p:graphicFrame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273045" y="4278313"/>
            <a:ext cx="130516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 smtClean="0">
                <a:solidFill>
                  <a:srgbClr val="CC0000"/>
                </a:solidFill>
                <a:latin typeface="Comic Sans MS" pitchFamily="66" charset="0"/>
              </a:rPr>
              <a:t>No</a:t>
            </a:r>
            <a:endParaRPr lang="en-US" sz="66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240632" y="3296653"/>
            <a:ext cx="8662736" cy="513347"/>
          </a:xfrm>
          <a:prstGeom prst="line">
            <a:avLst/>
          </a:prstGeom>
          <a:noFill/>
          <a:ln w="50800">
            <a:solidFill>
              <a:srgbClr val="CC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6" grpId="0"/>
      <p:bldP spid="43029" grpId="0"/>
      <p:bldP spid="430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1433513"/>
            <a:ext cx="8589962" cy="4462462"/>
          </a:xfrm>
        </p:spPr>
        <p:txBody>
          <a:bodyPr/>
          <a:lstStyle/>
          <a:p>
            <a:pPr marL="0" indent="0"/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</a:t>
            </a:r>
          </a:p>
          <a:p>
            <a:pPr marL="0" indent="0"/>
            <a:r>
              <a:rPr lang="en-US" sz="4800" dirty="0"/>
              <a:t>“All that glitters is not gold.”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vs. English</a:t>
            </a:r>
          </a:p>
        </p:txBody>
      </p:sp>
      <p:sp>
        <p:nvSpPr>
          <p:cNvPr id="43022" name="AutoShape 14"/>
          <p:cNvSpPr>
            <a:spLocks noChangeAspect="1" noChangeArrowheads="1" noTextEdit="1"/>
          </p:cNvSpPr>
          <p:nvPr/>
        </p:nvSpPr>
        <p:spPr bwMode="auto">
          <a:xfrm>
            <a:off x="5711825" y="1889125"/>
            <a:ext cx="15462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3022600" y="2603500"/>
          <a:ext cx="914400" cy="198438"/>
        </p:xfrm>
        <a:graphic>
          <a:graphicData uri="http://schemas.openxmlformats.org/presentationml/2006/ole">
            <p:oleObj spid="_x0000_s407555" name="Equation" r:id="rId4" imgW="914400" imgH="198720" progId="Equation.DSMT4">
              <p:embed/>
            </p:oleObj>
          </a:graphicData>
        </a:graphic>
      </p:graphicFrame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033484" y="4784725"/>
            <a:ext cx="50770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CC00CC"/>
                </a:solidFill>
                <a:latin typeface="Comic Sans MS" pitchFamily="66" charset="0"/>
              </a:rPr>
              <a:t>(Poetic license)</a:t>
            </a:r>
          </a:p>
        </p:txBody>
      </p:sp>
      <p:graphicFrame>
        <p:nvGraphicFramePr>
          <p:cNvPr id="407556" name="Object 4"/>
          <p:cNvGraphicFramePr>
            <a:graphicFrameLocks noChangeAspect="1"/>
          </p:cNvGraphicFramePr>
          <p:nvPr/>
        </p:nvGraphicFramePr>
        <p:xfrm>
          <a:off x="276225" y="3244850"/>
          <a:ext cx="8583613" cy="873125"/>
        </p:xfrm>
        <a:graphic>
          <a:graphicData uri="http://schemas.openxmlformats.org/presentationml/2006/ole">
            <p:oleObj spid="_x0000_s407556" name="Equation" r:id="rId5" imgW="2247840" imgH="228600" progId="Equation.DSMT4">
              <p:embed/>
            </p:oleObj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5877375" y="1559718"/>
          <a:ext cx="2243414" cy="1277020"/>
        </p:xfrm>
        <a:graphic>
          <a:graphicData uri="http://schemas.openxmlformats.org/presentationml/2006/ole">
            <p:oleObj spid="_x0000_s407559" name="Equation" r:id="rId6" imgW="0" imgH="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438276"/>
            <a:ext cx="8153400" cy="1504950"/>
          </a:xfrm>
        </p:spPr>
        <p:txBody>
          <a:bodyPr/>
          <a:lstStyle/>
          <a:p>
            <a:r>
              <a:rPr lang="en-US" sz="3600" dirty="0">
                <a:solidFill>
                  <a:srgbClr val="008000"/>
                </a:solidFill>
              </a:rPr>
              <a:t>Poet</a:t>
            </a:r>
            <a:r>
              <a:rPr lang="en-US" sz="3600" dirty="0"/>
              <a:t>: “There is a season</a:t>
            </a:r>
            <a:r>
              <a:rPr lang="en-US" sz="3600" dirty="0" smtClean="0"/>
              <a:t>to</a:t>
            </a:r>
            <a:r>
              <a:rPr lang="en-US" sz="3600" dirty="0"/>
              <a:t>every</a:t>
            </a:r>
          </a:p>
          <a:p>
            <a:r>
              <a:rPr lang="en-US" sz="3600" dirty="0"/>
              <a:t>             purpose under heaven”</a:t>
            </a: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/>
        </p:nvGraphicFramePr>
        <p:xfrm>
          <a:off x="366713" y="3054350"/>
          <a:ext cx="8410575" cy="768350"/>
        </p:xfrm>
        <a:graphic>
          <a:graphicData uri="http://schemas.openxmlformats.org/presentationml/2006/ole">
            <p:oleObj spid="_x0000_s294914" name="Equation" r:id="rId4" imgW="2222280" imgH="203040" progId="Equation.DSMT4">
              <p:embed/>
            </p:oleObj>
          </a:graphicData>
        </a:graphic>
      </p:graphicFrame>
      <p:graphicFrame>
        <p:nvGraphicFramePr>
          <p:cNvPr id="48141" name="Object 13"/>
          <p:cNvGraphicFramePr>
            <a:graphicFrameLocks noChangeAspect="1"/>
          </p:cNvGraphicFramePr>
          <p:nvPr/>
        </p:nvGraphicFramePr>
        <p:xfrm>
          <a:off x="2857500" y="2603500"/>
          <a:ext cx="914400" cy="198438"/>
        </p:xfrm>
        <a:graphic>
          <a:graphicData uri="http://schemas.openxmlformats.org/presentationml/2006/ole">
            <p:oleObj spid="_x0000_s294915" name="Equation" r:id="rId5" imgW="914400" imgH="198720" progId="Equation.DSMT4">
              <p:embed/>
            </p:oleObj>
          </a:graphicData>
        </a:graphic>
      </p:graphicFrame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579561" y="3879850"/>
            <a:ext cx="829265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So some season, say </a:t>
            </a:r>
            <a:r>
              <a:rPr lang="en-US" sz="3200" dirty="0" smtClean="0">
                <a:latin typeface="Comic Sans MS" pitchFamily="66" charset="0"/>
              </a:rPr>
              <a:t>Summer, </a:t>
            </a:r>
            <a:r>
              <a:rPr lang="en-US" sz="3200" dirty="0">
                <a:latin typeface="Comic Sans MS" pitchFamily="66" charset="0"/>
              </a:rPr>
              <a:t>is good for</a:t>
            </a:r>
          </a:p>
          <a:p>
            <a:r>
              <a:rPr lang="en-US" sz="3200" dirty="0">
                <a:latin typeface="Comic Sans MS" pitchFamily="66" charset="0"/>
              </a:rPr>
              <a:t>all Purposes?</a:t>
            </a:r>
          </a:p>
          <a:p>
            <a:r>
              <a:rPr lang="en-US" sz="3200" b="1" dirty="0">
                <a:solidFill>
                  <a:srgbClr val="D00614"/>
                </a:solidFill>
                <a:latin typeface="Comic Sans MS" pitchFamily="66" charset="0"/>
              </a:rPr>
              <a:t>NO</a:t>
            </a:r>
            <a:r>
              <a:rPr lang="en-US" sz="3200" dirty="0">
                <a:latin typeface="Comic Sans MS" pitchFamily="66" charset="0"/>
              </a:rPr>
              <a:t>, </a:t>
            </a:r>
            <a:r>
              <a:rPr lang="en-US" sz="3200" dirty="0" smtClean="0">
                <a:latin typeface="Comic Sans MS" pitchFamily="66" charset="0"/>
              </a:rPr>
              <a:t>Summer </a:t>
            </a:r>
            <a:r>
              <a:rPr lang="en-US" sz="3200" dirty="0">
                <a:latin typeface="Comic Sans MS" pitchFamily="66" charset="0"/>
              </a:rPr>
              <a:t>is no good for snow shoveling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Predicates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990600" y="1901070"/>
            <a:ext cx="7412607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Comic Sans MS" pitchFamily="66" charset="0"/>
              </a:rPr>
              <a:t>Propositions </a:t>
            </a:r>
            <a:r>
              <a:rPr lang="en-US" sz="4400" b="1" dirty="0">
                <a:latin typeface="Comic Sans MS" pitchFamily="66" charset="0"/>
              </a:rPr>
              <a:t>with variables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88950" y="2849563"/>
            <a:ext cx="7878752" cy="1502767"/>
            <a:chOff x="488950" y="2849563"/>
            <a:chExt cx="7878752" cy="1502767"/>
          </a:xfrm>
        </p:grpSpPr>
        <p:sp>
          <p:nvSpPr>
            <p:cNvPr id="92167" name="Text Box 7"/>
            <p:cNvSpPr txBox="1">
              <a:spLocks noChangeArrowheads="1"/>
            </p:cNvSpPr>
            <p:nvPr/>
          </p:nvSpPr>
          <p:spPr bwMode="auto">
            <a:xfrm>
              <a:off x="488950" y="2849563"/>
              <a:ext cx="1968809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 dirty="0">
                  <a:latin typeface="Comic Sans MS" pitchFamily="66" charset="0"/>
                </a:rPr>
                <a:t>Example:</a:t>
              </a:r>
              <a:endParaRPr lang="en-US" sz="3200" dirty="0">
                <a:latin typeface="Comic Sans MS" pitchFamily="66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844675" y="3429000"/>
              <a:ext cx="6523027" cy="923330"/>
              <a:chOff x="1844675" y="3429000"/>
              <a:chExt cx="6523027" cy="923330"/>
            </a:xfrm>
          </p:grpSpPr>
          <p:sp>
            <p:nvSpPr>
              <p:cNvPr id="92166" name="Text Box 6"/>
              <p:cNvSpPr txBox="1">
                <a:spLocks noChangeArrowheads="1"/>
              </p:cNvSpPr>
              <p:nvPr/>
            </p:nvSpPr>
            <p:spPr bwMode="auto">
              <a:xfrm>
                <a:off x="4954588" y="3429000"/>
                <a:ext cx="341311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54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[x </a:t>
                </a:r>
                <a:r>
                  <a:rPr lang="en-US" sz="5400" dirty="0">
                    <a:solidFill>
                      <a:srgbClr val="0000FF"/>
                    </a:solidFill>
                    <a:latin typeface="Comic Sans MS" pitchFamily="66" charset="0"/>
                  </a:rPr>
                  <a:t>+ 2 = </a:t>
                </a:r>
                <a:r>
                  <a:rPr lang="en-US" sz="54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y]</a:t>
                </a:r>
                <a:endParaRPr lang="en-US" sz="5400" dirty="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92168" name="Text Box 8"/>
              <p:cNvSpPr txBox="1">
                <a:spLocks noChangeArrowheads="1"/>
              </p:cNvSpPr>
              <p:nvPr/>
            </p:nvSpPr>
            <p:spPr bwMode="auto">
              <a:xfrm>
                <a:off x="1844675" y="3486150"/>
                <a:ext cx="3002745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P(</a:t>
                </a:r>
                <a:r>
                  <a:rPr lang="en-US" sz="4800" dirty="0" err="1">
                    <a:solidFill>
                      <a:srgbClr val="0000FF"/>
                    </a:solidFill>
                    <a:latin typeface="Comic Sans MS" pitchFamily="66" charset="0"/>
                  </a:rPr>
                  <a:t>x,y</a:t>
                </a:r>
                <a:r>
                  <a:rPr lang="en-US" sz="48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 </a:t>
                </a:r>
                <a:r>
                  <a:rPr lang="en-US" sz="4800" b="1" dirty="0" smtClean="0">
                    <a:latin typeface="Euclid"/>
                  </a:rPr>
                  <a:t>::=</a:t>
                </a:r>
                <a:endParaRPr lang="en-US" sz="4800" b="1" dirty="0">
                  <a:latin typeface="Euclid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10" name="Object 6"/>
          <p:cNvGraphicFramePr>
            <a:graphicFrameLocks noChangeAspect="1"/>
          </p:cNvGraphicFramePr>
          <p:nvPr/>
        </p:nvGraphicFramePr>
        <p:xfrm>
          <a:off x="3657600" y="4686300"/>
          <a:ext cx="914400" cy="198438"/>
        </p:xfrm>
        <a:graphic>
          <a:graphicData uri="http://schemas.openxmlformats.org/presentationml/2006/ole">
            <p:oleObj spid="_x0000_s295938" name="Equation" r:id="rId4" imgW="914400" imgH="198720" progId="Equation.DSMT4">
              <p:embed/>
            </p:oleObj>
          </a:graphicData>
        </a:graphic>
      </p:graphicFrame>
      <p:graphicFrame>
        <p:nvGraphicFramePr>
          <p:cNvPr id="123918" name="Object 14"/>
          <p:cNvGraphicFramePr>
            <a:graphicFrameLocks noChangeAspect="1"/>
          </p:cNvGraphicFramePr>
          <p:nvPr/>
        </p:nvGraphicFramePr>
        <p:xfrm>
          <a:off x="366713" y="3054350"/>
          <a:ext cx="8410575" cy="768350"/>
        </p:xfrm>
        <a:graphic>
          <a:graphicData uri="http://schemas.openxmlformats.org/presentationml/2006/ole">
            <p:oleObj spid="_x0000_s295939" name="Equation" r:id="rId5" imgW="2222280" imgH="203040" progId="Equation.DSMT4">
              <p:embed/>
            </p:oleObj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42900" y="2938463"/>
            <a:ext cx="6018213" cy="1617662"/>
            <a:chOff x="342900" y="2947988"/>
            <a:chExt cx="6018213" cy="1617662"/>
          </a:xfrm>
        </p:grpSpPr>
        <p:graphicFrame>
          <p:nvGraphicFramePr>
            <p:cNvPr id="123919" name="Object 15"/>
            <p:cNvGraphicFramePr>
              <a:graphicFrameLocks noChangeAspect="1"/>
            </p:cNvGraphicFramePr>
            <p:nvPr/>
          </p:nvGraphicFramePr>
          <p:xfrm>
            <a:off x="342900" y="2947988"/>
            <a:ext cx="2957513" cy="1385887"/>
          </p:xfrm>
          <a:graphic>
            <a:graphicData uri="http://schemas.openxmlformats.org/presentationml/2006/ole">
              <p:oleObj spid="_x0000_s295940" name="Equation" r:id="rId6" imgW="812520" imgH="380880" progId="Equation.DSMT4">
                <p:embed/>
              </p:oleObj>
            </a:graphicData>
          </a:graphic>
        </p:graphicFrame>
        <p:graphicFrame>
          <p:nvGraphicFramePr>
            <p:cNvPr id="123920" name="Object 16"/>
            <p:cNvGraphicFramePr>
              <a:graphicFrameLocks noChangeAspect="1"/>
            </p:cNvGraphicFramePr>
            <p:nvPr/>
          </p:nvGraphicFramePr>
          <p:xfrm>
            <a:off x="3403600" y="2947988"/>
            <a:ext cx="2957513" cy="1385887"/>
          </p:xfrm>
          <a:graphic>
            <a:graphicData uri="http://schemas.openxmlformats.org/presentationml/2006/ole">
              <p:oleObj spid="_x0000_s295941" name="Equation" r:id="rId7" imgW="812520" imgH="380880" progId="Equation.DSMT4">
                <p:embed/>
              </p:oleObj>
            </a:graphicData>
          </a:graphic>
        </p:graphicFrame>
        <p:sp>
          <p:nvSpPr>
            <p:cNvPr id="123925" name="Freeform 21"/>
            <p:cNvSpPr>
              <a:spLocks/>
            </p:cNvSpPr>
            <p:nvPr/>
          </p:nvSpPr>
          <p:spPr bwMode="auto">
            <a:xfrm>
              <a:off x="1816100" y="3873500"/>
              <a:ext cx="3086100" cy="692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368"/>
                </a:cxn>
                <a:cxn ang="0">
                  <a:pos x="1000" y="408"/>
                </a:cxn>
                <a:cxn ang="0">
                  <a:pos x="1448" y="368"/>
                </a:cxn>
                <a:cxn ang="0">
                  <a:pos x="1944" y="0"/>
                </a:cxn>
              </a:cxnLst>
              <a:rect l="0" t="0" r="r" b="b"/>
              <a:pathLst>
                <a:path w="1944" h="436">
                  <a:moveTo>
                    <a:pt x="0" y="0"/>
                  </a:moveTo>
                  <a:cubicBezTo>
                    <a:pt x="156" y="150"/>
                    <a:pt x="313" y="300"/>
                    <a:pt x="480" y="368"/>
                  </a:cubicBezTo>
                  <a:cubicBezTo>
                    <a:pt x="647" y="436"/>
                    <a:pt x="839" y="408"/>
                    <a:pt x="1000" y="408"/>
                  </a:cubicBezTo>
                  <a:cubicBezTo>
                    <a:pt x="1161" y="408"/>
                    <a:pt x="1291" y="436"/>
                    <a:pt x="1448" y="368"/>
                  </a:cubicBezTo>
                  <a:cubicBezTo>
                    <a:pt x="1605" y="300"/>
                    <a:pt x="1861" y="64"/>
                    <a:pt x="1944" y="0"/>
                  </a:cubicBezTo>
                </a:path>
              </a:pathLst>
            </a:custGeom>
            <a:noFill/>
            <a:ln w="34925">
              <a:solidFill>
                <a:srgbClr val="008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339725" y="4699000"/>
            <a:ext cx="821891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Poet’s meaning flips the 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quantiers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42925" y="1438276"/>
            <a:ext cx="81534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Poet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“There is a season for every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    purpose under heaven”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63" name="Object 3"/>
          <p:cNvGraphicFramePr>
            <a:graphicFrameLocks noChangeAspect="1"/>
          </p:cNvGraphicFramePr>
          <p:nvPr/>
        </p:nvGraphicFramePr>
        <p:xfrm>
          <a:off x="342900" y="3054350"/>
          <a:ext cx="8459788" cy="768350"/>
        </p:xfrm>
        <a:graphic>
          <a:graphicData uri="http://schemas.openxmlformats.org/presentationml/2006/ole">
            <p:oleObj spid="_x0000_s296963" name="Equation" r:id="rId4" imgW="2234880" imgH="203040" progId="Equation.DSMT4">
              <p:embed/>
            </p:oleObj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2925" y="1438276"/>
            <a:ext cx="81534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Poet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“There is a season for every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    purpose under heaven”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228485" y="4699000"/>
            <a:ext cx="861420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Poet’s meaning flips the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quantifiers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3600" dirty="0"/>
              <a:t>Math vs. English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1123950" y="3770313"/>
            <a:ext cx="685155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for snow shoveling, Winter is good</a:t>
            </a:r>
          </a:p>
          <a:p>
            <a:r>
              <a:rPr lang="en-US" sz="3200" dirty="0">
                <a:latin typeface="Comic Sans MS" pitchFamily="66" charset="0"/>
              </a:rPr>
              <a:t>for planting,            </a:t>
            </a:r>
            <a:r>
              <a:rPr lang="en-US" sz="3200" dirty="0" smtClean="0">
                <a:latin typeface="Comic Sans MS" pitchFamily="66" charset="0"/>
              </a:rPr>
              <a:t>Spring  </a:t>
            </a:r>
            <a:r>
              <a:rPr lang="en-US" sz="3200" dirty="0">
                <a:latin typeface="Comic Sans MS" pitchFamily="66" charset="0"/>
              </a:rPr>
              <a:t>is good</a:t>
            </a:r>
          </a:p>
          <a:p>
            <a:r>
              <a:rPr lang="en-US" sz="3200" dirty="0">
                <a:latin typeface="Comic Sans MS" pitchFamily="66" charset="0"/>
              </a:rPr>
              <a:t>for leaf </a:t>
            </a:r>
            <a:r>
              <a:rPr lang="en-US" sz="3200" dirty="0" smtClean="0">
                <a:latin typeface="Comic Sans MS" pitchFamily="66" charset="0"/>
              </a:rPr>
              <a:t>watching,    Fall      is </a:t>
            </a:r>
            <a:r>
              <a:rPr lang="en-US" sz="3200" dirty="0">
                <a:latin typeface="Comic Sans MS" pitchFamily="66" charset="0"/>
              </a:rPr>
              <a:t>good</a:t>
            </a:r>
          </a:p>
          <a:p>
            <a:r>
              <a:rPr lang="en-US" sz="3200" dirty="0" smtClean="0">
                <a:latin typeface="Comic Sans MS" pitchFamily="66" charset="0"/>
              </a:rPr>
              <a:t>                          etc</a:t>
            </a:r>
            <a:r>
              <a:rPr lang="en-US" sz="3200" dirty="0">
                <a:latin typeface="Comic Sans MS" pitchFamily="66" charset="0"/>
              </a:rPr>
              <a:t>. </a:t>
            </a:r>
          </a:p>
        </p:txBody>
      </p:sp>
      <p:graphicFrame>
        <p:nvGraphicFramePr>
          <p:cNvPr id="296963" name="Object 3"/>
          <p:cNvGraphicFramePr>
            <a:graphicFrameLocks noChangeAspect="1"/>
          </p:cNvGraphicFramePr>
          <p:nvPr/>
        </p:nvGraphicFramePr>
        <p:xfrm>
          <a:off x="342900" y="3054350"/>
          <a:ext cx="8459788" cy="768350"/>
        </p:xfrm>
        <a:graphic>
          <a:graphicData uri="http://schemas.openxmlformats.org/presentationml/2006/ole">
            <p:oleObj spid="_x0000_s409602" name="Equation" r:id="rId4" imgW="2234880" imgH="203040" progId="Equation.DSMT4">
              <p:embed/>
            </p:oleObj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2925" y="1438276"/>
            <a:ext cx="81534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Poet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“There is a season for every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    purpose under heaven”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  <a:noFill/>
          <a:ln/>
        </p:spPr>
        <p:txBody>
          <a:bodyPr/>
          <a:lstStyle/>
          <a:p>
            <a:r>
              <a:rPr lang="en-US" sz="4400" b="0" dirty="0">
                <a:solidFill>
                  <a:schemeClr val="tx1"/>
                </a:solidFill>
              </a:rPr>
              <a:t>Poetic license </a:t>
            </a:r>
            <a:r>
              <a:rPr lang="en-US" sz="4400" b="0" dirty="0" smtClean="0">
                <a:solidFill>
                  <a:schemeClr val="tx1"/>
                </a:solidFill>
              </a:rPr>
              <a:t>again</a:t>
            </a:r>
            <a:endParaRPr lang="en-US" sz="4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PropositionalValidity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861469" y="1665921"/>
            <a:ext cx="7483139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4800" dirty="0" smtClean="0">
                <a:latin typeface="Comic Sans MS" pitchFamily="66" charset="0"/>
              </a:rPr>
              <a:t>for all truth-values.</a:t>
            </a:r>
          </a:p>
          <a:p>
            <a:pPr marL="457200" indent="-457200"/>
            <a:r>
              <a:rPr lang="en-US" sz="4400" i="1" dirty="0" smtClean="0">
                <a:latin typeface="Comic Sans MS" pitchFamily="66" charset="0"/>
              </a:rPr>
              <a:t> Example:</a:t>
            </a:r>
            <a:endParaRPr lang="en-US" sz="4400" i="1" dirty="0">
              <a:latin typeface="Comic Sans MS" pitchFamily="66" charset="0"/>
            </a:endParaRP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p:oleObj spid="_x0000_s297986" name="Equation" r:id="rId5" imgW="914400" imgH="198720" progId="Equation.DSMT4">
              <p:embed/>
            </p:oleObj>
          </a:graphicData>
        </a:graphic>
      </p:graphicFrame>
      <p:pic>
        <p:nvPicPr>
          <p:cNvPr id="11" name="Picture 10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 bwMode="auto">
          <a:xfrm>
            <a:off x="638695" y="4204585"/>
            <a:ext cx="7866609" cy="104663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Predicate Calculus </a:t>
            </a:r>
            <a:r>
              <a:rPr lang="en-US" sz="3600" dirty="0">
                <a:solidFill>
                  <a:srgbClr val="0000FF"/>
                </a:solidFill>
              </a:rPr>
              <a:t>Validity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p:oleObj spid="_x0000_s299010" name="Equation" r:id="rId4" imgW="914400" imgH="198720" progId="Equation.DSMT4">
              <p:embed/>
            </p:oleObj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3086100" y="2044700"/>
          <a:ext cx="914400" cy="198438"/>
        </p:xfrm>
        <a:graphic>
          <a:graphicData uri="http://schemas.openxmlformats.org/presentationml/2006/ole">
            <p:oleObj spid="_x0000_s299011" name="Equation" r:id="rId5" imgW="914400" imgH="198720" progId="Equation.DSMT4">
              <p:embed/>
            </p:oleObj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986830" y="1437366"/>
            <a:ext cx="717034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4800" dirty="0" smtClean="0">
                <a:latin typeface="Comic Sans MS" pitchFamily="66" charset="0"/>
              </a:rPr>
              <a:t>for all domains and predicates.  </a:t>
            </a:r>
            <a:r>
              <a:rPr lang="en-US" sz="4400" i="1" dirty="0" smtClean="0">
                <a:latin typeface="Comic Sans MS" pitchFamily="66" charset="0"/>
              </a:rPr>
              <a:t>Example:</a:t>
            </a:r>
            <a:endParaRPr lang="en-US" sz="4400" i="1" dirty="0">
              <a:latin typeface="Comic Sans MS" pitchFamily="66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52425" y="3224213"/>
          <a:ext cx="8437563" cy="1851025"/>
        </p:xfrm>
        <a:graphic>
          <a:graphicData uri="http://schemas.openxmlformats.org/presentationml/2006/ole">
            <p:oleObj spid="_x0000_s299012" name="Equation" r:id="rId6" imgW="2082800" imgH="4572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47440" y="3098704"/>
            <a:ext cx="842100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i="1" dirty="0">
                <a:latin typeface="Comic Sans MS" pitchFamily="66" charset="0"/>
              </a:rPr>
              <a:t>Proof: </a:t>
            </a:r>
            <a:r>
              <a:rPr lang="en-US" sz="3600" dirty="0">
                <a:latin typeface="Comic Sans MS" pitchFamily="66" charset="0"/>
              </a:rPr>
              <a:t> Give </a:t>
            </a:r>
            <a:r>
              <a:rPr lang="en-US" sz="4000" i="1" dirty="0" smtClean="0">
                <a:latin typeface="Comic Sans MS" pitchFamily="66" charset="0"/>
              </a:rPr>
              <a:t>counter-model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, where</a:t>
            </a:r>
          </a:p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left side of </a:t>
            </a:r>
            <a:r>
              <a:rPr lang="en-US" sz="3600" dirty="0" smtClean="0">
                <a:latin typeface="Comic Sans MS" pitchFamily="66" charset="0"/>
                <a:sym typeface="Euclid Symbol"/>
              </a:rPr>
              <a:t>IMPLIES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is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,</a:t>
            </a:r>
          </a:p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but right side is </a:t>
            </a:r>
            <a:r>
              <a:rPr lang="en-US" sz="4400" dirty="0" smtClean="0">
                <a:solidFill>
                  <a:srgbClr val="D00614"/>
                </a:solidFill>
                <a:latin typeface="Comic Sans MS" pitchFamily="66" charset="0"/>
                <a:sym typeface="Symbol" pitchFamily="18" charset="2"/>
              </a:rPr>
              <a:t>F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.</a:t>
            </a:r>
            <a:endParaRPr lang="en-US" sz="4400" dirty="0">
              <a:latin typeface="Comic Sans MS" pitchFamily="66" charset="0"/>
              <a:sym typeface="Symbol" pitchFamily="18" charset="2"/>
            </a:endParaRPr>
          </a:p>
          <a:p>
            <a:r>
              <a:rPr lang="en-US" sz="4000" dirty="0">
                <a:latin typeface="Comic Sans MS" pitchFamily="66" charset="0"/>
                <a:sym typeface="Symbol" pitchFamily="18" charset="2"/>
              </a:rPr>
              <a:t>Namely, let domain  </a:t>
            </a:r>
            <a:r>
              <a:rPr lang="en-US" sz="4000" b="1" dirty="0" smtClean="0">
                <a:latin typeface="Euclid"/>
                <a:sym typeface="Symbol" pitchFamily="18" charset="2"/>
              </a:rPr>
              <a:t>::= </a:t>
            </a: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{</a:t>
            </a:r>
            <a:r>
              <a:rPr lang="en-US" sz="4000" dirty="0">
                <a:latin typeface="Comic Sans MS" pitchFamily="66" charset="0"/>
                <a:sym typeface="Symbol" pitchFamily="18" charset="2"/>
              </a:rPr>
              <a:t>e, </a:t>
            </a:r>
            <a:r>
              <a:rPr lang="en-US" sz="4000" b="1" dirty="0" smtClean="0">
                <a:latin typeface="Euclid Symbol" charset="2"/>
                <a:sym typeface="Symbol" pitchFamily="18" charset="2"/>
              </a:rPr>
              <a:t>¼</a:t>
            </a: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},</a:t>
            </a:r>
          </a:p>
          <a:p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err="1" smtClean="0"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3600" b="1" dirty="0" smtClean="0">
                <a:latin typeface="Euclid"/>
                <a:sym typeface="Symbol" pitchFamily="18" charset="2"/>
              </a:rPr>
              <a:t>::= 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z 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= e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],  P(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3600" b="1" dirty="0" smtClean="0">
                <a:latin typeface="Euclid"/>
                <a:sym typeface="Symbol" pitchFamily="18" charset="2"/>
              </a:rPr>
              <a:t>::= 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z 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= </a:t>
            </a:r>
            <a:r>
              <a:rPr lang="en-US" sz="3600" b="1" dirty="0" smtClean="0">
                <a:latin typeface="Euclid Symbol" charset="2"/>
                <a:sym typeface="Symbol" pitchFamily="18" charset="2"/>
              </a:rPr>
              <a:t>¼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].</a:t>
            </a:r>
            <a:endParaRPr lang="en-US" sz="360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p:oleObj spid="_x0000_s480258" name="Equation" r:id="rId4" imgW="914400" imgH="198720" progId="Equation.DSMT4">
              <p:embed/>
            </p:oleObj>
          </a:graphicData>
        </a:graphic>
      </p:graphicFrame>
      <p:sp>
        <p:nvSpPr>
          <p:cNvPr id="6" name="Oval 5"/>
          <p:cNvSpPr/>
          <p:nvPr/>
        </p:nvSpPr>
        <p:spPr>
          <a:xfrm>
            <a:off x="1586523" y="2215255"/>
            <a:ext cx="6955691" cy="99316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6675" y="1251284"/>
            <a:ext cx="5855368" cy="954505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376" y="306390"/>
            <a:ext cx="6794500" cy="10033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Similar Example is Not Valid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80259" name="Object 3"/>
          <p:cNvGraphicFramePr>
            <a:graphicFrameLocks noChangeAspect="1"/>
          </p:cNvGraphicFramePr>
          <p:nvPr/>
        </p:nvGraphicFramePr>
        <p:xfrm>
          <a:off x="584200" y="1317625"/>
          <a:ext cx="7974013" cy="1851025"/>
        </p:xfrm>
        <a:graphic>
          <a:graphicData uri="http://schemas.openxmlformats.org/presentationml/2006/ole">
            <p:oleObj spid="_x0000_s480259" name="Equation" r:id="rId5" imgW="1968480" imgH="457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p:oleObj spid="_x0000_s466946" name="Equation" r:id="rId4" imgW="914400" imgH="198720" progId="Equation.DSMT4">
              <p:embed/>
            </p:oleObj>
          </a:graphicData>
        </a:graphic>
      </p:graphicFrame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771014" y="3455287"/>
            <a:ext cx="7583637" cy="231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i="1" dirty="0">
                <a:latin typeface="Comic Sans MS" pitchFamily="66" charset="0"/>
              </a:rPr>
              <a:t>Proof strategy</a:t>
            </a:r>
            <a:r>
              <a:rPr lang="en-US" sz="4800" i="1" dirty="0" smtClean="0">
                <a:latin typeface="Comic Sans MS" pitchFamily="66" charset="0"/>
              </a:rPr>
              <a:t>: </a:t>
            </a:r>
            <a:r>
              <a:rPr lang="en-US" sz="4800" dirty="0" smtClean="0">
                <a:latin typeface="Comic Sans MS" pitchFamily="66" charset="0"/>
              </a:rPr>
              <a:t>assume</a:t>
            </a:r>
          </a:p>
          <a:p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left side of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IMPLIES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is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, </a:t>
            </a:r>
          </a:p>
          <a:p>
            <a:r>
              <a:rPr lang="en-US" sz="4800" dirty="0" smtClean="0">
                <a:latin typeface="Comic Sans MS" pitchFamily="66" charset="0"/>
              </a:rPr>
              <a:t>then prove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right side is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endParaRPr lang="en-US" sz="4800" dirty="0">
              <a:sym typeface="Symbol" pitchFamily="18" charset="2"/>
            </a:endParaRP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2554968" y="417967"/>
            <a:ext cx="4020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Proving Validity</a:t>
            </a:r>
            <a:endParaRPr lang="en-US" sz="4000" b="1" dirty="0">
              <a:latin typeface="Comic Sans MS" pitchFamily="66" charset="0"/>
            </a:endParaRPr>
          </a:p>
        </p:txBody>
      </p:sp>
      <p:graphicFrame>
        <p:nvGraphicFramePr>
          <p:cNvPr id="466947" name="Object 3"/>
          <p:cNvGraphicFramePr>
            <a:graphicFrameLocks noChangeAspect="1"/>
          </p:cNvGraphicFramePr>
          <p:nvPr/>
        </p:nvGraphicFramePr>
        <p:xfrm>
          <a:off x="379413" y="1457325"/>
          <a:ext cx="8385175" cy="1851025"/>
        </p:xfrm>
        <a:graphic>
          <a:graphicData uri="http://schemas.openxmlformats.org/presentationml/2006/ole">
            <p:oleObj spid="_x0000_s466947" name="Equation" r:id="rId5" imgW="2070000" imgH="457200" progId="Equation.DSMT4">
              <p:embed/>
            </p:oleObj>
          </a:graphicData>
        </a:graphic>
      </p:graphicFrame>
      <p:sp>
        <p:nvSpPr>
          <p:cNvPr id="11" name="Oval 10"/>
          <p:cNvSpPr/>
          <p:nvPr/>
        </p:nvSpPr>
        <p:spPr>
          <a:xfrm>
            <a:off x="117232" y="1251284"/>
            <a:ext cx="6158522" cy="1085516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33231" y="2341897"/>
            <a:ext cx="7799754" cy="1085516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357581" y="3775075"/>
            <a:ext cx="8392137" cy="78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>
                <a:latin typeface="Comic Sans MS" pitchFamily="66" charset="0"/>
              </a:rPr>
              <a:t>providing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c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does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not </a:t>
            </a:r>
            <a:r>
              <a:rPr lang="en-US" sz="4400" dirty="0">
                <a:latin typeface="Comic Sans MS" pitchFamily="66" charset="0"/>
                <a:sym typeface="Euclid Symbol" pitchFamily="18" charset="2"/>
              </a:rPr>
              <a:t>occur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in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A</a:t>
            </a:r>
            <a:endParaRPr lang="en-US" sz="4400" dirty="0">
              <a:solidFill>
                <a:srgbClr val="0000FF"/>
              </a:solidFill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57371" name="Text Box 27"/>
          <p:cNvSpPr txBox="1">
            <a:spLocks noGrp="1" noChangeArrowheads="1"/>
          </p:cNvSpPr>
          <p:nvPr>
            <p:ph type="title"/>
          </p:nvPr>
        </p:nvSpPr>
        <p:spPr>
          <a:xfrm>
            <a:off x="1585170" y="228600"/>
            <a:ext cx="6040423" cy="1046527"/>
          </a:xfrm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Universal Generalization (UG)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093872" y="1052532"/>
          <a:ext cx="4858859" cy="2699366"/>
        </p:xfrm>
        <a:graphic>
          <a:graphicData uri="http://schemas.openxmlformats.org/presentationml/2006/ole">
            <p:oleObj spid="_x0000_s563202" name="Equation" r:id="rId4" imgW="0" imgH="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367894" y="2122488"/>
            <a:ext cx="8617329" cy="413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3399"/>
                </a:solidFill>
                <a:latin typeface="Comic Sans MS" pitchFamily="66" charset="0"/>
              </a:rPr>
              <a:t>Proof</a:t>
            </a:r>
            <a:r>
              <a:rPr lang="en-US" sz="2800" dirty="0">
                <a:latin typeface="Comic Sans MS" pitchFamily="66" charset="0"/>
              </a:rPr>
              <a:t>:  </a:t>
            </a:r>
            <a:r>
              <a:rPr lang="en-US" sz="2800" dirty="0" smtClean="0">
                <a:latin typeface="Comic Sans MS" pitchFamily="66" charset="0"/>
              </a:rPr>
              <a:t>So assume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left hand side.That is,</a:t>
            </a:r>
            <a:endParaRPr lang="en-US" sz="2800" dirty="0">
              <a:latin typeface="Comic Sans MS" pitchFamily="66" charset="0"/>
              <a:sym typeface="Symbol" pitchFamily="18" charset="2"/>
            </a:endParaRPr>
          </a:p>
          <a:p>
            <a:pPr>
              <a:spcAft>
                <a:spcPts val="600"/>
              </a:spcAft>
            </a:pP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Q(d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AND 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P(d)</a:t>
            </a:r>
            <a:r>
              <a:rPr lang="en-US" sz="2800" dirty="0" err="1">
                <a:latin typeface="Comic Sans MS" pitchFamily="66" charset="0"/>
                <a:sym typeface="Symbol" pitchFamily="18" charset="2"/>
              </a:rPr>
              <a:t>holds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 for </a:t>
            </a:r>
            <a:r>
              <a:rPr lang="en-US" sz="2800" i="1" dirty="0" smtClean="0">
                <a:latin typeface="Comic Sans MS" pitchFamily="66" charset="0"/>
                <a:sym typeface="Symbol" pitchFamily="18" charset="2"/>
              </a:rPr>
              <a:t>all 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d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in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the domain.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mic Sans MS" pitchFamily="66" charset="0"/>
                <a:sym typeface="Symbol" pitchFamily="18" charset="2"/>
              </a:rPr>
              <a:t>Now let </a:t>
            </a:r>
            <a:r>
              <a:rPr lang="en-US" sz="2800" dirty="0">
                <a:solidFill>
                  <a:srgbClr val="003399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 be some domain element. </a:t>
            </a:r>
            <a:r>
              <a:rPr lang="en-US" sz="2800" dirty="0" smtClean="0">
                <a:latin typeface="Comic Sans MS" pitchFamily="66" charset="0"/>
              </a:rPr>
              <a:t> Then</a:t>
            </a:r>
            <a:endParaRPr lang="en-US" sz="2800" dirty="0">
              <a:latin typeface="Comic Sans MS" pitchFamily="66" charset="0"/>
            </a:endParaRPr>
          </a:p>
          <a:p>
            <a:pPr>
              <a:spcAft>
                <a:spcPts val="600"/>
              </a:spcAft>
            </a:pPr>
            <a:r>
              <a:rPr lang="en-US" sz="2800" dirty="0" err="1">
                <a:solidFill>
                  <a:srgbClr val="0000FF"/>
                </a:solidFill>
                <a:latin typeface="Comic Sans MS" pitchFamily="66" charset="0"/>
              </a:rPr>
              <a:t>Q(c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AND 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28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(c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>
                <a:latin typeface="Comic Sans MS" pitchFamily="66" charset="0"/>
              </a:rPr>
              <a:t> holds, and </a:t>
            </a:r>
            <a:r>
              <a:rPr lang="en-US" sz="2800" dirty="0" smtClean="0">
                <a:latin typeface="Comic Sans MS" pitchFamily="66" charset="0"/>
              </a:rPr>
              <a:t>so </a:t>
            </a:r>
            <a:r>
              <a:rPr lang="en-US" sz="2800" dirty="0" err="1">
                <a:solidFill>
                  <a:srgbClr val="0000FF"/>
                </a:solidFill>
                <a:latin typeface="Comic Sans MS" pitchFamily="66" charset="0"/>
              </a:rPr>
              <a:t>Q(c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2800" dirty="0" smtClean="0">
                <a:latin typeface="Comic Sans MS" pitchFamily="66" charset="0"/>
              </a:rPr>
              <a:t>by </a:t>
            </a:r>
            <a:r>
              <a:rPr lang="en-US" sz="2800" dirty="0">
                <a:latin typeface="Comic Sans MS" pitchFamily="66" charset="0"/>
              </a:rPr>
              <a:t>itself holds.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mic Sans MS" pitchFamily="66" charset="0"/>
              </a:rPr>
              <a:t>But 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sz="2800" dirty="0">
                <a:latin typeface="Comic Sans MS" pitchFamily="66" charset="0"/>
              </a:rPr>
              <a:t> could have been any element of the domain</a:t>
            </a:r>
            <a:r>
              <a:rPr lang="en-US" sz="2800" dirty="0" smtClean="0">
                <a:latin typeface="Comic Sans MS" pitchFamily="66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</a:rPr>
              <a:t>So we </a:t>
            </a:r>
            <a:r>
              <a:rPr lang="en-US" sz="2800" dirty="0">
                <a:latin typeface="Comic Sans MS" pitchFamily="66" charset="0"/>
              </a:rPr>
              <a:t>conclude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x.Q(x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).</a:t>
            </a:r>
            <a:endParaRPr lang="en-US" sz="28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</a:rPr>
              <a:t>Similarly conclude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y.P(y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 smtClean="0">
                <a:latin typeface="Comic Sans MS" pitchFamily="66" charset="0"/>
              </a:rPr>
              <a:t>. </a:t>
            </a:r>
            <a:r>
              <a:rPr lang="en-US" sz="2800" dirty="0">
                <a:latin typeface="Comic Sans MS" pitchFamily="66" charset="0"/>
              </a:rPr>
              <a:t>Therefore,</a:t>
            </a:r>
          </a:p>
          <a:p>
            <a:pPr>
              <a:spcAft>
                <a:spcPts val="600"/>
              </a:spcAft>
            </a:pP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x.Q(x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AND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y.P(y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 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QED</a:t>
            </a:r>
            <a:endParaRPr lang="en-US" sz="2800" dirty="0">
              <a:solidFill>
                <a:srgbClr val="000066"/>
              </a:solidFill>
              <a:latin typeface="Comic Sans MS" pitchFamily="66" charset="0"/>
            </a:endParaRP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p:oleObj spid="_x0000_s468994" name="Equation" r:id="rId4" imgW="914400" imgH="198720" progId="Equation.DSMT4">
              <p:embed/>
            </p:oleObj>
          </a:graphicData>
        </a:graphic>
      </p:graphicFrame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306870" y="1418414"/>
            <a:ext cx="864824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Q(z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3600" b="1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∧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)]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→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x.Q(x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3600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∧</a:t>
            </a:r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y.P(y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)]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5213813" y="4625364"/>
            <a:ext cx="16482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(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by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UG</a:t>
            </a:r>
            <a:r>
              <a:rPr lang="en-US" sz="3200" dirty="0">
                <a:solidFill>
                  <a:srgbClr val="000066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554968" y="417967"/>
            <a:ext cx="4020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Proving Validity</a:t>
            </a:r>
            <a:endParaRPr lang="en-US" sz="4000" b="1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436" y="1126046"/>
            <a:ext cx="8808844" cy="2406082"/>
          </a:xfrm>
        </p:spPr>
        <p:txBody>
          <a:bodyPr/>
          <a:lstStyle/>
          <a:p>
            <a:pPr algn="ctr"/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err="1" smtClean="0">
                <a:solidFill>
                  <a:srgbClr val="0000FF"/>
                </a:solidFill>
              </a:rPr>
              <a:t>x.[</a:t>
            </a:r>
            <a:r>
              <a:rPr lang="en-US" sz="4800" dirty="0" err="1">
                <a:solidFill>
                  <a:srgbClr val="0000FF"/>
                </a:solidFill>
              </a:rPr>
              <a:t>P(x</a:t>
            </a:r>
            <a:r>
              <a:rPr lang="en-US" sz="4800" dirty="0" smtClean="0">
                <a:solidFill>
                  <a:srgbClr val="0000FF"/>
                </a:solidFill>
              </a:rPr>
              <a:t>) </a:t>
            </a:r>
            <a:r>
              <a:rPr lang="en-US" sz="36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OR </a:t>
            </a:r>
            <a:r>
              <a:rPr lang="en-US" sz="4800" dirty="0" smtClean="0">
                <a:solidFill>
                  <a:srgbClr val="0000FF"/>
                </a:solidFill>
              </a:rPr>
              <a:t>A] 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IMPLIES </a:t>
            </a:r>
            <a:r>
              <a:rPr lang="en-US" sz="4800" dirty="0" smtClean="0">
                <a:solidFill>
                  <a:srgbClr val="0000FF"/>
                </a:solidFill>
              </a:rPr>
              <a:t>[(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err="1" smtClean="0">
                <a:solidFill>
                  <a:srgbClr val="0000FF"/>
                </a:solidFill>
              </a:rPr>
              <a:t>x</a:t>
            </a:r>
            <a:r>
              <a:rPr lang="en-US" sz="4800" dirty="0" err="1">
                <a:solidFill>
                  <a:srgbClr val="0000FF"/>
                </a:solidFill>
              </a:rPr>
              <a:t>.P(x</a:t>
            </a:r>
            <a:r>
              <a:rPr lang="en-US" sz="4800" dirty="0" smtClean="0">
                <a:solidFill>
                  <a:srgbClr val="0000FF"/>
                </a:solidFill>
              </a:rPr>
              <a:t>)) </a:t>
            </a:r>
            <a:r>
              <a:rPr lang="en-US" sz="36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OR </a:t>
            </a:r>
            <a:r>
              <a:rPr lang="en-US" sz="4800" dirty="0" smtClean="0">
                <a:solidFill>
                  <a:srgbClr val="0000FF"/>
                </a:solidFill>
              </a:rPr>
              <a:t>A]</a:t>
            </a:r>
          </a:p>
          <a:p>
            <a:pPr algn="ctr"/>
            <a:r>
              <a:rPr lang="en-US" sz="4000" dirty="0" smtClean="0"/>
              <a:t>providing </a:t>
            </a:r>
            <a:r>
              <a:rPr lang="en-US" sz="4000" dirty="0" smtClean="0">
                <a:solidFill>
                  <a:srgbClr val="008000"/>
                </a:solidFill>
              </a:rPr>
              <a:t>x</a:t>
            </a:r>
            <a:r>
              <a:rPr lang="en-US" sz="4000" dirty="0" smtClean="0"/>
              <a:t>does</a:t>
            </a:r>
            <a:r>
              <a:rPr lang="en-US" sz="4000" dirty="0" smtClean="0">
                <a:solidFill>
                  <a:srgbClr val="008000"/>
                </a:solidFill>
              </a:rPr>
              <a:t> not </a:t>
            </a:r>
            <a:r>
              <a:rPr lang="en-US" sz="4400" dirty="0" smtClean="0"/>
              <a:t>occur</a:t>
            </a:r>
            <a:r>
              <a:rPr lang="en-US" sz="4000" dirty="0" smtClean="0">
                <a:solidFill>
                  <a:srgbClr val="008000"/>
                </a:solidFill>
              </a:rPr>
              <a:t> inA</a:t>
            </a:r>
          </a:p>
          <a:p>
            <a:pPr algn="ctr"/>
            <a:endParaRPr lang="en-US" sz="4000" dirty="0">
              <a:solidFill>
                <a:srgbClr val="008000"/>
              </a:solidFill>
            </a:endParaRPr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dirty="0">
                <a:solidFill>
                  <a:srgbClr val="009900"/>
                </a:solidFill>
              </a:rPr>
              <a:t>More Validities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444500" y="3438525"/>
            <a:ext cx="82931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 pitchFamily="18" charset="2"/>
              </a:rPr>
              <a:t>(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NOT</a:t>
            </a:r>
            <a:r>
              <a:rPr lang="en-US" sz="5400" dirty="0" err="1" smtClean="0">
                <a:latin typeface="Comic Sans MS"/>
                <a:cs typeface="Comic Sans MS"/>
                <a:sym typeface="Euclid Symbol" pitchFamily="18" charset="2"/>
              </a:rPr>
              <a:t>(</a:t>
            </a:r>
            <a:r>
              <a:rPr lang="en-US" sz="5400" b="1" dirty="0" err="1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latin typeface="Comic Sans MS"/>
                <a:cs typeface="Comic Sans MS"/>
              </a:rPr>
              <a:t>x</a:t>
            </a:r>
            <a:r>
              <a:rPr lang="en-US" sz="5400" dirty="0" smtClean="0">
                <a:latin typeface="Comic Sans MS"/>
                <a:cs typeface="Comic Sans MS"/>
              </a:rPr>
              <a:t>. </a:t>
            </a:r>
            <a:r>
              <a:rPr lang="en-US" sz="5400" dirty="0" err="1" smtClean="0">
                <a:latin typeface="Comic Sans MS"/>
                <a:cs typeface="Comic Sans MS"/>
              </a:rPr>
              <a:t>P</a:t>
            </a:r>
            <a:r>
              <a:rPr lang="en-US" sz="5400" dirty="0" err="1">
                <a:latin typeface="Comic Sans MS"/>
                <a:cs typeface="Comic Sans MS"/>
              </a:rPr>
              <a:t>(x</a:t>
            </a:r>
            <a:r>
              <a:rPr lang="en-US" sz="5400" dirty="0" smtClean="0">
                <a:latin typeface="Comic Sans MS"/>
                <a:cs typeface="Comic Sans MS"/>
              </a:rPr>
              <a:t>)) </a:t>
            </a:r>
            <a:r>
              <a:rPr lang="en-US" sz="3200" kern="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IMPLIES</a:t>
            </a:r>
          </a:p>
          <a:p>
            <a:pPr algn="ctr"/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latin typeface="Comic Sans MS"/>
                <a:cs typeface="Comic Sans MS"/>
              </a:rPr>
              <a:t>x</a:t>
            </a:r>
            <a:r>
              <a:rPr lang="en-US" sz="5400" dirty="0" smtClean="0">
                <a:latin typeface="Comic Sans MS"/>
                <a:cs typeface="Comic Sans MS"/>
              </a:rPr>
              <a:t>.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NOT</a:t>
            </a:r>
            <a:r>
              <a:rPr lang="en-US" sz="5400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(</a:t>
            </a:r>
            <a:r>
              <a:rPr lang="en-US" sz="5400" dirty="0" err="1" smtClean="0">
                <a:latin typeface="Comic Sans MS"/>
                <a:cs typeface="Comic Sans MS"/>
              </a:rPr>
              <a:t>P</a:t>
            </a:r>
            <a:r>
              <a:rPr lang="en-US" sz="5400" dirty="0" err="1">
                <a:latin typeface="Comic Sans MS"/>
                <a:cs typeface="Comic Sans MS"/>
              </a:rPr>
              <a:t>(x</a:t>
            </a:r>
            <a:r>
              <a:rPr lang="en-US" sz="5400" dirty="0" smtClean="0">
                <a:latin typeface="Comic Sans MS"/>
                <a:cs typeface="Comic Sans MS"/>
              </a:rPr>
              <a:t>))</a:t>
            </a:r>
          </a:p>
          <a:p>
            <a:pPr algn="ctr"/>
            <a:r>
              <a:rPr lang="en-US" sz="5400" dirty="0">
                <a:solidFill>
                  <a:srgbClr val="008000"/>
                </a:solidFill>
                <a:latin typeface="Comic Sans MS"/>
                <a:cs typeface="Comic Sans MS"/>
              </a:rPr>
              <a:t>(version of </a:t>
            </a:r>
            <a:r>
              <a:rPr lang="en-US" sz="5400" dirty="0" err="1">
                <a:solidFill>
                  <a:srgbClr val="008000"/>
                </a:solidFill>
                <a:latin typeface="Comic Sans MS"/>
                <a:cs typeface="Comic Sans MS"/>
              </a:rPr>
              <a:t>DeMorgan</a:t>
            </a:r>
            <a:r>
              <a:rPr lang="en-US" sz="5400" dirty="0">
                <a:solidFill>
                  <a:srgbClr val="008000"/>
                </a:solidFill>
                <a:latin typeface="Comic Sans MS"/>
                <a:cs typeface="Comic Sans MS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Predicates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911225" y="2566988"/>
            <a:ext cx="7342750" cy="276998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latin typeface="Comic Sans MS" pitchFamily="66" charset="0"/>
              </a:rPr>
              <a:t> = 1 and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>
                <a:latin typeface="Comic Sans MS" pitchFamily="66" charset="0"/>
              </a:rPr>
              <a:t> = 3:</a:t>
            </a:r>
            <a:r>
              <a:rPr lang="en-US" sz="4000" dirty="0" smtClean="0">
                <a:latin typeface="Comic Sans MS" pitchFamily="66" charset="0"/>
              </a:rPr>
              <a:t> </a:t>
            </a:r>
            <a:endParaRPr lang="en-US" sz="4000" dirty="0" smtClean="0">
              <a:solidFill>
                <a:srgbClr val="009900"/>
              </a:solidFill>
              <a:latin typeface="Comic Sans MS" pitchFamily="66" charset="0"/>
            </a:endParaRPr>
          </a:p>
          <a:p>
            <a:endParaRPr lang="en-US" sz="4000" dirty="0"/>
          </a:p>
          <a:p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latin typeface="Comic Sans MS" pitchFamily="66" charset="0"/>
              </a:rPr>
              <a:t> = 1 and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>
                <a:latin typeface="Comic Sans MS" pitchFamily="66" charset="0"/>
              </a:rPr>
              <a:t> = 4: 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P(1,4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CC0000"/>
                </a:solidFill>
                <a:latin typeface="Comic Sans MS" pitchFamily="66" charset="0"/>
              </a:rPr>
              <a:t>false</a:t>
            </a:r>
            <a:endParaRPr lang="en-US" sz="4000" dirty="0" smtClean="0">
              <a:solidFill>
                <a:srgbClr val="CC0000"/>
              </a:solidFill>
              <a:latin typeface="Comic Sans MS" pitchFamily="66" charset="0"/>
            </a:endParaRPr>
          </a:p>
          <a:p>
            <a:r>
              <a:rPr lang="en-US" sz="5400" b="1" dirty="0" smtClean="0">
                <a:solidFill>
                  <a:srgbClr val="0000FF"/>
                </a:solidFill>
                <a:latin typeface="Euclid Symbol" charset="2"/>
              </a:rPr>
              <a:t>		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NOT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P(1,4)) </a:t>
            </a:r>
            <a:r>
              <a:rPr lang="en-US" sz="4000" dirty="0" smtClean="0"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9900"/>
                </a:solidFill>
                <a:latin typeface="Comic Sans MS" pitchFamily="66" charset="0"/>
              </a:rPr>
              <a:t>true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954588" y="1295400"/>
            <a:ext cx="341311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[x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+ 2 =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844675" y="1352550"/>
            <a:ext cx="300274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P(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x,y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4800" b="1" dirty="0" smtClean="0">
                <a:latin typeface="Euclid"/>
              </a:rPr>
              <a:t>::=</a:t>
            </a:r>
            <a:endParaRPr lang="en-US" sz="4800" b="1" dirty="0">
              <a:latin typeface="Eucli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46079" y="2562177"/>
            <a:ext cx="3402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P(1,3)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 true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allAtOnce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295899" y="265728"/>
            <a:ext cx="7502769" cy="1062892"/>
          </a:xfrm>
          <a:noFill/>
          <a:ln/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 for Quantifiers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308" y="2790092"/>
            <a:ext cx="76193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NOT</a:t>
            </a:r>
            <a:r>
              <a:rPr lang="en-US" sz="6600" dirty="0" err="1" smtClean="0">
                <a:latin typeface="Comic Sans MS" pitchFamily="66" charset="0"/>
                <a:sym typeface="Euclid Symbol" pitchFamily="18" charset="2"/>
              </a:rPr>
              <a:t>(</a:t>
            </a:r>
            <a:r>
              <a:rPr lang="en-US" sz="66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6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latin typeface="Comic Sans MS" pitchFamily="66" charset="0"/>
              </a:rPr>
              <a:t>. </a:t>
            </a:r>
            <a:r>
              <a:rPr lang="en-US" sz="6600" dirty="0" err="1" smtClean="0">
                <a:latin typeface="Comic Sans MS" pitchFamily="66" charset="0"/>
              </a:rPr>
              <a:t>P(</a:t>
            </a:r>
            <a:r>
              <a:rPr lang="en-US" sz="66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latin typeface="Comic Sans MS" pitchFamily="66" charset="0"/>
              </a:rPr>
              <a:t>))  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IFF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600" dirty="0" err="1" smtClean="0">
                <a:latin typeface="Comic Sans MS" pitchFamily="66" charset="0"/>
              </a:rPr>
              <a:t>(P(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latin typeface="Comic Sans MS" pitchFamily="66" charset="0"/>
              </a:rPr>
              <a:t>))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154" y="1508370"/>
            <a:ext cx="4336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A valid formula: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&amp; Limits of Logic</a:t>
            </a:r>
          </a:p>
        </p:txBody>
      </p:sp>
      <p:sp>
        <p:nvSpPr>
          <p:cNvPr id="11878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399315" y="1444625"/>
            <a:ext cx="8330467" cy="3971437"/>
          </a:xfrm>
          <a:noFill/>
          <a:ln/>
        </p:spPr>
        <p:txBody>
          <a:bodyPr/>
          <a:lstStyle/>
          <a:p>
            <a:pPr algn="ctr"/>
            <a:r>
              <a:rPr lang="en-US" sz="5400" dirty="0" smtClean="0"/>
              <a:t>Two (out of three) </a:t>
            </a:r>
            <a:r>
              <a:rPr lang="en-US" sz="5400" dirty="0"/>
              <a:t>Profound Theorems about </a:t>
            </a:r>
          </a:p>
          <a:p>
            <a:pPr algn="ctr"/>
            <a:r>
              <a:rPr lang="en-US" sz="5400" dirty="0"/>
              <a:t>Mathematical Logic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&amp; Limits of Logic</a:t>
            </a:r>
          </a:p>
        </p:txBody>
      </p:sp>
      <p:sp>
        <p:nvSpPr>
          <p:cNvPr id="11878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352425" y="1444625"/>
            <a:ext cx="8105775" cy="4651375"/>
          </a:xfrm>
          <a:noFill/>
          <a:ln/>
        </p:spPr>
        <p:txBody>
          <a:bodyPr/>
          <a:lstStyle/>
          <a:p>
            <a:pPr algn="ctr"/>
            <a:r>
              <a:rPr lang="en-US" sz="5400"/>
              <a:t>Three Profound Theorems about </a:t>
            </a:r>
          </a:p>
          <a:p>
            <a:pPr algn="ctr"/>
            <a:r>
              <a:rPr lang="en-US" sz="5400"/>
              <a:t>Mathematical Logic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>
                <a:cs typeface="Times New Roman" pitchFamily="18" charset="0"/>
              </a:rPr>
              <a:t>ö</a:t>
            </a:r>
            <a:r>
              <a:rPr lang="en-US" dirty="0"/>
              <a:t>del's Completeness Theorem</a:t>
            </a:r>
            <a:endParaRPr lang="en-US" sz="3600" dirty="0">
              <a:solidFill>
                <a:srgbClr val="006600"/>
              </a:solidFill>
            </a:endParaRP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33728" y="1718994"/>
            <a:ext cx="827654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400" dirty="0" err="1">
                <a:latin typeface="Comic Sans MS" pitchFamily="66" charset="0"/>
              </a:rPr>
              <a:t>Thm</a:t>
            </a:r>
            <a:r>
              <a:rPr lang="en-US" sz="4400" dirty="0">
                <a:latin typeface="Comic Sans MS" pitchFamily="66" charset="0"/>
              </a:rPr>
              <a:t> 1,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good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news</a:t>
            </a:r>
            <a:r>
              <a:rPr lang="en-US" sz="4400" dirty="0" smtClean="0">
                <a:latin typeface="Comic Sans MS" pitchFamily="66" charset="0"/>
              </a:rPr>
              <a:t>: only </a:t>
            </a:r>
            <a:r>
              <a:rPr lang="en-US" sz="4400" dirty="0">
                <a:latin typeface="Comic Sans MS" pitchFamily="66" charset="0"/>
              </a:rPr>
              <a:t>need to </a:t>
            </a:r>
            <a:r>
              <a:rPr lang="en-US" sz="4400" dirty="0" smtClean="0">
                <a:latin typeface="Comic Sans MS" pitchFamily="66" charset="0"/>
              </a:rPr>
              <a:t>know </a:t>
            </a:r>
            <a:r>
              <a:rPr lang="en-US" sz="4400" dirty="0">
                <a:latin typeface="Comic Sans MS" pitchFamily="66" charset="0"/>
              </a:rPr>
              <a:t>a few axioms &amp; rules, to prove </a:t>
            </a:r>
            <a:r>
              <a:rPr lang="en-US" sz="4400" i="1" dirty="0">
                <a:solidFill>
                  <a:srgbClr val="006600"/>
                </a:solidFill>
                <a:latin typeface="Comic Sans MS" pitchFamily="66" charset="0"/>
              </a:rPr>
              <a:t>all </a:t>
            </a:r>
            <a:r>
              <a:rPr lang="en-US" sz="4400" dirty="0" smtClean="0">
                <a:latin typeface="Comic Sans MS" pitchFamily="66" charset="0"/>
              </a:rPr>
              <a:t>valid formulas.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000" dirty="0" smtClean="0">
                <a:latin typeface="Comic Sans MS" pitchFamily="66" charset="0"/>
              </a:rPr>
              <a:t> (in theory; in practice need</a:t>
            </a:r>
          </a:p>
          <a:p>
            <a:r>
              <a:rPr lang="en-US" sz="4000" dirty="0" smtClean="0">
                <a:latin typeface="Comic Sans MS" pitchFamily="66" charset="0"/>
              </a:rPr>
              <a:t>   lots of rules)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Axioms &amp; Inference Rules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389" y="2297906"/>
            <a:ext cx="7813222" cy="22590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Rules are just </a:t>
            </a:r>
            <a:r>
              <a:rPr lang="en-US" sz="4400" dirty="0"/>
              <a:t>UG and modus </a:t>
            </a:r>
            <a:endParaRPr lang="en-US" sz="4400" dirty="0" smtClean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ponens.  Most of the valid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axioms shown already.</a:t>
            </a:r>
            <a:endParaRPr 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Cannot</a:t>
            </a:r>
            <a:r>
              <a:rPr lang="en-US" sz="3600" dirty="0"/>
              <a:t> Determine Validity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743" y="1496659"/>
            <a:ext cx="8142514" cy="3870551"/>
          </a:xfrm>
        </p:spPr>
        <p:txBody>
          <a:bodyPr/>
          <a:lstStyle/>
          <a:p>
            <a:r>
              <a:rPr lang="en-US" sz="4000" dirty="0" err="1"/>
              <a:t>Thm</a:t>
            </a:r>
            <a:r>
              <a:rPr lang="en-US" sz="4000" dirty="0"/>
              <a:t> 2, </a:t>
            </a:r>
            <a:r>
              <a:rPr lang="en-US" sz="4000" dirty="0">
                <a:solidFill>
                  <a:srgbClr val="CC0000"/>
                </a:solidFill>
              </a:rPr>
              <a:t>Bad News:</a:t>
            </a:r>
            <a:r>
              <a:rPr lang="en-US" sz="4000" dirty="0"/>
              <a:t> there is no </a:t>
            </a:r>
          </a:p>
          <a:p>
            <a:r>
              <a:rPr lang="en-US" sz="4000" dirty="0"/>
              <a:t>procedure </a:t>
            </a:r>
            <a:r>
              <a:rPr lang="en-US" sz="4000" dirty="0" smtClean="0"/>
              <a:t>to determine whether </a:t>
            </a:r>
            <a:endParaRPr lang="en-US" sz="4000" dirty="0"/>
          </a:p>
          <a:p>
            <a:r>
              <a:rPr lang="en-US" sz="4000" dirty="0" smtClean="0"/>
              <a:t>a quantified  formula is </a:t>
            </a:r>
            <a:r>
              <a:rPr lang="en-US" sz="4000" dirty="0"/>
              <a:t>valid</a:t>
            </a:r>
          </a:p>
          <a:p>
            <a:r>
              <a:rPr lang="en-US" sz="4000" dirty="0"/>
              <a:t>(in contrast to propositional </a:t>
            </a:r>
          </a:p>
          <a:p>
            <a:r>
              <a:rPr lang="en-US" sz="4000" dirty="0"/>
              <a:t>formulas).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28600"/>
            <a:ext cx="7989888" cy="157797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G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ö</a:t>
            </a:r>
            <a:r>
              <a:rPr lang="en-US" sz="2800" dirty="0">
                <a:solidFill>
                  <a:schemeClr val="tx1"/>
                </a:solidFill>
              </a:rPr>
              <a:t>del's </a:t>
            </a:r>
            <a:r>
              <a:rPr lang="en-US" sz="2800" dirty="0">
                <a:solidFill>
                  <a:srgbClr val="9751CB"/>
                </a:solidFill>
              </a:rPr>
              <a:t>In</a:t>
            </a:r>
            <a:r>
              <a:rPr lang="en-US" sz="2800" dirty="0">
                <a:solidFill>
                  <a:schemeClr val="tx1"/>
                </a:solidFill>
              </a:rPr>
              <a:t>completeness Theorem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for Arithmetic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74800"/>
            <a:ext cx="8685213" cy="4941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 err="1"/>
              <a:t>Thm</a:t>
            </a:r>
            <a:r>
              <a:rPr lang="en-US" sz="4000" dirty="0"/>
              <a:t> 3, </a:t>
            </a:r>
            <a:r>
              <a:rPr lang="en-US" sz="4000" dirty="0">
                <a:solidFill>
                  <a:srgbClr val="CC0000"/>
                </a:solidFill>
              </a:rPr>
              <a:t>Worse News</a:t>
            </a:r>
            <a:r>
              <a:rPr lang="en-US" sz="4000" dirty="0"/>
              <a:t>:</a:t>
            </a:r>
          </a:p>
          <a:p>
            <a:pPr>
              <a:lnSpc>
                <a:spcPct val="70000"/>
              </a:lnSpc>
            </a:pPr>
            <a:r>
              <a:rPr lang="en-US" sz="4000" dirty="0"/>
              <a:t>if we stick to domain, </a:t>
            </a:r>
            <a:r>
              <a:rPr lang="en-US" sz="4000" b="1" dirty="0">
                <a:solidFill>
                  <a:srgbClr val="000066"/>
                </a:solidFill>
                <a:sym typeface="Euclid Math Two" pitchFamily="18" charset="2"/>
              </a:rPr>
              <a:t></a:t>
            </a:r>
            <a:r>
              <a:rPr lang="en-US" sz="4000" dirty="0">
                <a:sym typeface="Euclid Math Two" pitchFamily="18" charset="2"/>
              </a:rPr>
              <a:t>, with</a:t>
            </a:r>
          </a:p>
          <a:p>
            <a:pPr>
              <a:lnSpc>
                <a:spcPct val="80000"/>
              </a:lnSpc>
            </a:pPr>
            <a:r>
              <a:rPr lang="en-US" sz="4000" dirty="0">
                <a:sym typeface="Euclid Math Two" pitchFamily="18" charset="2"/>
              </a:rPr>
              <a:t>predicates    </a:t>
            </a:r>
            <a:r>
              <a:rPr lang="en-US" sz="4000" dirty="0">
                <a:solidFill>
                  <a:srgbClr val="0000FF"/>
                </a:solidFill>
                <a:sym typeface="Euclid Math Two" pitchFamily="18" charset="2"/>
              </a:rPr>
              <a:t>x +  y = z</a:t>
            </a:r>
            <a:r>
              <a:rPr lang="en-US" sz="4000" dirty="0" smtClean="0">
                <a:solidFill>
                  <a:srgbClr val="000066"/>
                </a:solidFill>
                <a:sym typeface="Euclid Math Two" pitchFamily="18" charset="2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				   </a:t>
            </a:r>
            <a:r>
              <a:rPr lang="en-US" sz="4000" dirty="0" err="1" smtClean="0">
                <a:solidFill>
                  <a:srgbClr val="0000FF"/>
                </a:solidFill>
                <a:sym typeface="Euclid Math Two" pitchFamily="18" charset="2"/>
              </a:rPr>
              <a:t>x</a:t>
            </a: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Euclid Symbol" charset="2"/>
                <a:sym typeface="Euclid Math Two" pitchFamily="18" charset="2"/>
              </a:rPr>
              <a:t>× </a:t>
            </a:r>
            <a:r>
              <a:rPr lang="en-US" sz="4000" dirty="0" err="1" smtClean="0">
                <a:solidFill>
                  <a:srgbClr val="0000FF"/>
                </a:solidFill>
                <a:sym typeface="Euclid Math Two" pitchFamily="18" charset="2"/>
              </a:rPr>
              <a:t>y</a:t>
            </a: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 = </a:t>
            </a:r>
            <a:r>
              <a:rPr lang="en-US" sz="4000" dirty="0">
                <a:solidFill>
                  <a:srgbClr val="0000FF"/>
                </a:solidFill>
                <a:sym typeface="Euclid Math Two" pitchFamily="18" charset="2"/>
              </a:rPr>
              <a:t>z</a:t>
            </a:r>
            <a:r>
              <a:rPr lang="en-US" sz="4000" dirty="0">
                <a:sym typeface="Euclid Math Two" pitchFamily="18" charset="2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Euclid Math Two" pitchFamily="18" charset="2"/>
              </a:rPr>
              <a:t>then </a:t>
            </a:r>
            <a:r>
              <a:rPr lang="en-US" sz="4000" dirty="0">
                <a:solidFill>
                  <a:srgbClr val="F80000"/>
                </a:solidFill>
                <a:sym typeface="Euclid Math Two" pitchFamily="18" charset="2"/>
              </a:rPr>
              <a:t>no </a:t>
            </a:r>
            <a:r>
              <a:rPr lang="en-US" sz="4000" dirty="0">
                <a:sym typeface="Euclid Math Two" pitchFamily="18" charset="2"/>
              </a:rPr>
              <a:t>proof system can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Euclid Math Two" pitchFamily="18" charset="2"/>
              </a:rPr>
              <a:t>prove all the true assertions!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Profound Theorems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674811"/>
            <a:ext cx="7714116" cy="3452358"/>
          </a:xfrm>
        </p:spPr>
        <p:txBody>
          <a:bodyPr/>
          <a:lstStyle/>
          <a:p>
            <a:r>
              <a:rPr lang="en-US" sz="3600" dirty="0"/>
              <a:t>We won't  prove these Theorems.</a:t>
            </a:r>
          </a:p>
          <a:p>
            <a:r>
              <a:rPr lang="en-US" sz="3600" dirty="0"/>
              <a:t>Their proofs usually require half </a:t>
            </a:r>
          </a:p>
          <a:p>
            <a:r>
              <a:rPr lang="en-US" sz="3600" dirty="0"/>
              <a:t>a term in an intro logic course </a:t>
            </a:r>
          </a:p>
          <a:p>
            <a:r>
              <a:rPr lang="en-US" sz="3600" dirty="0"/>
              <a:t>after 6.042</a:t>
            </a:r>
            <a:r>
              <a:rPr lang="en-US" sz="3600" dirty="0" smtClean="0"/>
              <a:t>.  But </a:t>
            </a:r>
            <a:r>
              <a:rPr lang="en-US" sz="3600" smtClean="0"/>
              <a:t>they are</a:t>
            </a:r>
            <a:endParaRPr lang="en-US" sz="3600" dirty="0" smtClean="0"/>
          </a:p>
          <a:p>
            <a:r>
              <a:rPr lang="en-US" sz="3600" dirty="0" smtClean="0"/>
              <a:t>interesting to think about.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 </a:t>
            </a:r>
            <a:r>
              <a:rPr lang="en-US" sz="11500" dirty="0" smtClean="0">
                <a:latin typeface="ＭＳ ゴシック"/>
                <a:ea typeface="ＭＳ ゴシック"/>
                <a:cs typeface="ＭＳ ゴシック"/>
                <a:sym typeface="Euclid Symbol"/>
              </a:rPr>
              <a:t>&amp; </a:t>
            </a:r>
            <a:r>
              <a:rPr lang="en-US" sz="11500" dirty="0" smtClean="0"/>
              <a:t>2</a:t>
            </a:r>
            <a:endParaRPr lang="en-US" sz="12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Quantifiers</a:t>
            </a:r>
            <a:endParaRPr lang="en-US" sz="4000" dirty="0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2234484" y="2157127"/>
            <a:ext cx="6678431" cy="240065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For </a:t>
            </a:r>
            <a:r>
              <a:rPr lang="en-US" sz="5400" dirty="0">
                <a:solidFill>
                  <a:srgbClr val="009900"/>
                </a:solidFill>
                <a:latin typeface="Comic Sans MS" pitchFamily="66" charset="0"/>
              </a:rPr>
              <a:t>ALL</a:t>
            </a:r>
            <a:r>
              <a:rPr lang="en-US" sz="5400" dirty="0">
                <a:latin typeface="Comic Sans MS" pitchFamily="66" charset="0"/>
              </a:rPr>
              <a:t> x</a:t>
            </a:r>
          </a:p>
          <a:p>
            <a:endParaRPr lang="en-US" sz="4800" dirty="0"/>
          </a:p>
          <a:p>
            <a:r>
              <a:rPr lang="en-US" sz="4800" dirty="0">
                <a:latin typeface="Comic Sans MS" pitchFamily="66" charset="0"/>
              </a:rPr>
              <a:t>There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EXISTS</a:t>
            </a:r>
            <a:r>
              <a:rPr lang="en-US" sz="4800" dirty="0">
                <a:latin typeface="Comic Sans MS" pitchFamily="66" charset="0"/>
              </a:rPr>
              <a:t> some y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694930" y="2001838"/>
            <a:ext cx="124310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7200" dirty="0" err="1" smtClean="0">
                <a:latin typeface="Comic Sans MS" pitchFamily="66" charset="0"/>
                <a:sym typeface="Symbol" pitchFamily="18" charset="2"/>
              </a:rPr>
              <a:t>x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700419" y="3462338"/>
            <a:ext cx="125528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7200" dirty="0" err="1" smtClean="0">
                <a:latin typeface="Comic Sans MS" pitchFamily="66" charset="0"/>
                <a:sym typeface="Symbol" pitchFamily="18" charset="2"/>
              </a:rPr>
              <a:t>y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05592" y="196660"/>
            <a:ext cx="6303954" cy="1156857"/>
          </a:xfrm>
        </p:spPr>
        <p:txBody>
          <a:bodyPr/>
          <a:lstStyle/>
          <a:p>
            <a:r>
              <a:rPr lang="en-US" sz="6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 </a:t>
            </a:r>
            <a:r>
              <a:rPr lang="en-US" sz="4400" dirty="0" smtClean="0">
                <a:solidFill>
                  <a:schemeClr val="tx1"/>
                </a:solidFill>
                <a:sym typeface="Symbol"/>
              </a:rPr>
              <a:t>is like</a:t>
            </a:r>
            <a:r>
              <a:rPr lang="en-US" sz="4400" dirty="0" smtClean="0">
                <a:solidFill>
                  <a:srgbClr val="33CC33"/>
                </a:solidFill>
                <a:sym typeface="Symbol"/>
              </a:rPr>
              <a:t> AND</a:t>
            </a:r>
            <a:endParaRPr lang="en-US" sz="4400" dirty="0">
              <a:solidFill>
                <a:srgbClr val="33CC33"/>
              </a:solidFill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271602" y="2561731"/>
            <a:ext cx="342908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8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72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7200" dirty="0" smtClean="0">
                <a:latin typeface="Comic Sans MS" pitchFamily="66" charset="0"/>
              </a:rPr>
              <a:t> P(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7200" dirty="0" smtClean="0">
                <a:latin typeface="Comic Sans MS" pitchFamily="66" charset="0"/>
              </a:rPr>
              <a:t>)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608" y="1417836"/>
            <a:ext cx="8198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Let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 range over 6.042 staff</a:t>
            </a:r>
          </a:p>
          <a:p>
            <a:r>
              <a:rPr lang="en-US" sz="4000" dirty="0" smtClean="0">
                <a:latin typeface="Comic Sans MS" pitchFamily="66" charset="0"/>
              </a:rPr>
              <a:t>P(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) ::= [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 is Pumped about 6.042]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165" y="3765177"/>
            <a:ext cx="2044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same as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5428" y="4518210"/>
            <a:ext cx="8270843" cy="1498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000000"/>
                </a:solidFill>
                <a:latin typeface="Comic Sans MS" pitchFamily="66" charset="0"/>
              </a:rPr>
              <a:t>P(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Stav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)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 </a:t>
            </a:r>
            <a:r>
              <a:rPr lang="en-US" sz="4400" dirty="0" err="1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P(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Rich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</a:t>
            </a:r>
          </a:p>
          <a:p>
            <a:r>
              <a:rPr lang="en-US" sz="4400" dirty="0" err="1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P(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Megumi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…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 </a:t>
            </a:r>
            <a:r>
              <a:rPr lang="en-US" sz="4400" dirty="0" err="1" smtClean="0">
                <a:latin typeface="Comic Sans MS" pitchFamily="66" charset="0"/>
                <a:sym typeface="Euclid Symbol"/>
              </a:rPr>
              <a:t>P(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Oscar</a:t>
            </a:r>
            <a:r>
              <a:rPr lang="en-US" sz="4400" dirty="0" smtClean="0">
                <a:latin typeface="Comic Sans MS" pitchFamily="66" charset="0"/>
                <a:sym typeface="Euclid Symbol"/>
              </a:rPr>
              <a:t>)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6431" y="400621"/>
            <a:ext cx="6109677" cy="1160462"/>
          </a:xfrm>
        </p:spPr>
        <p:txBody>
          <a:bodyPr/>
          <a:lstStyle/>
          <a:p>
            <a:r>
              <a:rPr lang="en-US" sz="54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400" dirty="0" smtClean="0">
                <a:solidFill>
                  <a:schemeClr val="tx1"/>
                </a:solidFill>
                <a:sym typeface="Symbol" pitchFamily="18" charset="2"/>
              </a:rPr>
              <a:t> is like 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OR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447738" y="2658117"/>
            <a:ext cx="347452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7200" dirty="0" err="1" smtClean="0">
                <a:solidFill>
                  <a:srgbClr val="CC0099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7200" dirty="0" smtClean="0">
                <a:latin typeface="Comic Sans MS" pitchFamily="66" charset="0"/>
              </a:rPr>
              <a:t> B(</a:t>
            </a:r>
            <a:r>
              <a:rPr lang="en-US" sz="72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7200" dirty="0" smtClean="0">
                <a:latin typeface="Comic Sans MS" pitchFamily="66" charset="0"/>
              </a:rPr>
              <a:t>)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9588" y="1494135"/>
            <a:ext cx="71897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Let 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 range over 6.042 staff</a:t>
            </a:r>
          </a:p>
          <a:p>
            <a:r>
              <a:rPr lang="en-US" sz="4000" dirty="0" smtClean="0">
                <a:latin typeface="Comic Sans MS" pitchFamily="66" charset="0"/>
              </a:rPr>
              <a:t>B(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) ::= [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 took 6.042 Before]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165" y="3765177"/>
            <a:ext cx="2044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same as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7671" y="4403585"/>
            <a:ext cx="80837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err="1" smtClean="0">
                <a:solidFill>
                  <a:srgbClr val="000000"/>
                </a:solidFill>
                <a:latin typeface="Comic Sans MS" pitchFamily="66" charset="0"/>
              </a:rPr>
              <a:t>B(</a:t>
            </a:r>
            <a:r>
              <a:rPr lang="en-US" sz="4800" dirty="0" err="1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Stav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 </a:t>
            </a:r>
            <a:r>
              <a:rPr lang="en-US" sz="4800" dirty="0" err="1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err="1" smtClean="0">
                <a:solidFill>
                  <a:srgbClr val="CC0099"/>
                </a:solidFill>
                <a:latin typeface="Comic Sans MS" pitchFamily="66" charset="0"/>
              </a:rPr>
              <a:t>Rich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</a:t>
            </a:r>
          </a:p>
          <a:p>
            <a:r>
              <a:rPr lang="en-US" sz="4800" dirty="0" err="1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err="1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Megumi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OR…OR </a:t>
            </a:r>
            <a:r>
              <a:rPr lang="en-US" sz="4800" dirty="0" err="1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err="1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Oscar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</a:t>
            </a:r>
            <a:endParaRPr lang="en-US" sz="14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8" grpId="0"/>
      <p:bldP spid="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888" y="2299698"/>
            <a:ext cx="86134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       Q</a:t>
            </a:r>
            <a:r>
              <a:rPr lang="en-US" sz="4800" dirty="0" smtClean="0">
                <a:latin typeface="Comic Sans MS" pitchFamily="66" charset="0"/>
              </a:rPr>
              <a:t>(y) ::=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. 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 &lt; </a:t>
            </a:r>
            <a:r>
              <a:rPr lang="en-US" sz="4800" dirty="0" err="1" smtClean="0">
                <a:latin typeface="Comic Sans MS" pitchFamily="66" charset="0"/>
              </a:rPr>
              <a:t>y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(3)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 </a:t>
            </a:r>
            <a:r>
              <a:rPr lang="en-US" sz="4800" dirty="0" smtClean="0">
                <a:latin typeface="Comic Sans MS" pitchFamily="66" charset="0"/>
              </a:rPr>
              <a:t>([x&lt;3]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for x=1)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(1)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  </a:t>
            </a:r>
            <a:r>
              <a:rPr lang="en-US" sz="4800" dirty="0" smtClean="0">
                <a:latin typeface="Comic Sans MS" pitchFamily="66" charset="0"/>
              </a:rPr>
              <a:t>([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&lt;1]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for x=0)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(0)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 </a:t>
            </a:r>
            <a:r>
              <a:rPr lang="en-US" sz="4800" dirty="0" smtClean="0">
                <a:latin typeface="Comic Sans MS" pitchFamily="66" charset="0"/>
              </a:rPr>
              <a:t>([x&lt;0]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 T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latin typeface="Comic Sans MS" pitchFamily="66" charset="0"/>
              </a:rPr>
              <a:t>				for any x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 in </a:t>
            </a:r>
            <a:r>
              <a:rPr lang="en-US" sz="48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r>
              <a:rPr lang="en-US" sz="4800" dirty="0" smtClean="0">
                <a:latin typeface="Comic Sans MS" pitchFamily="66" charset="0"/>
              </a:rPr>
              <a:t>)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Existential Quantifier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1609604" y="1326311"/>
            <a:ext cx="6270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Let </a:t>
            </a:r>
            <a:r>
              <a:rPr lang="en-US" sz="4400" dirty="0" err="1" smtClean="0">
                <a:latin typeface="Comic Sans MS" pitchFamily="66" charset="0"/>
              </a:rPr>
              <a:t>x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err="1" smtClean="0">
                <a:latin typeface="Comic Sans MS" pitchFamily="66" charset="0"/>
              </a:rPr>
              <a:t>y</a:t>
            </a:r>
            <a:r>
              <a:rPr lang="en-US" sz="4400" dirty="0" smtClean="0">
                <a:latin typeface="Comic Sans MS" pitchFamily="66" charset="0"/>
              </a:rPr>
              <a:t> range over  </a:t>
            </a:r>
            <a:r>
              <a:rPr lang="en-US" sz="4800" b="1" dirty="0" err="1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51436" y="2054833"/>
            <a:ext cx="863671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       R</a:t>
            </a:r>
            <a:r>
              <a:rPr lang="en-US" sz="4800" dirty="0" smtClean="0">
                <a:latin typeface="Comic Sans MS" pitchFamily="66" charset="0"/>
              </a:rPr>
              <a:t>(y) ::=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. 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 &lt; </a:t>
            </a:r>
            <a:r>
              <a:rPr lang="en-US" sz="4800" dirty="0" err="1" smtClean="0">
                <a:latin typeface="Comic Sans MS" pitchFamily="66" charset="0"/>
              </a:rPr>
              <a:t>y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 smtClean="0">
                <a:latin typeface="Comic Sans MS" pitchFamily="66" charset="0"/>
              </a:rPr>
              <a:t>(1)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 </a:t>
            </a:r>
            <a:r>
              <a:rPr lang="en-US" sz="4800" dirty="0" smtClean="0">
                <a:latin typeface="Comic Sans MS" pitchFamily="66" charset="0"/>
              </a:rPr>
              <a:t>([x&lt;1]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</a:rPr>
              <a:t> for x=5)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 smtClean="0">
                <a:latin typeface="Comic Sans MS" pitchFamily="66" charset="0"/>
              </a:rPr>
              <a:t>(8)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</a:t>
            </a:r>
            <a:r>
              <a:rPr lang="en-US" sz="4800" dirty="0" smtClean="0">
                <a:latin typeface="Comic Sans MS" pitchFamily="66" charset="0"/>
              </a:rPr>
              <a:t>([x&lt;8]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</a:rPr>
              <a:t> for x=12)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R</a:t>
            </a:r>
            <a:r>
              <a:rPr lang="en-US" sz="4800" dirty="0" smtClean="0">
                <a:latin typeface="Comic Sans MS"/>
              </a:rPr>
              <a:t>(10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 pitchFamily="66" charset="0"/>
              </a:rPr>
              <a:t>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</a:p>
          <a:p>
            <a:r>
              <a:rPr lang="en-US" sz="4800" dirty="0" smtClean="0">
                <a:latin typeface="Comic Sans MS" pitchFamily="66" charset="0"/>
              </a:rPr>
              <a:t>  ([x&lt;</a:t>
            </a:r>
            <a:r>
              <a:rPr lang="en-US" sz="4800" dirty="0" smtClean="0">
                <a:latin typeface="Comic Sans MS"/>
              </a:rPr>
              <a:t>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/>
              </a:rPr>
              <a:t>] is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</a:rPr>
              <a:t>F</a:t>
            </a:r>
            <a:r>
              <a:rPr lang="en-US" sz="4800" dirty="0" smtClean="0">
                <a:latin typeface="Comic Sans MS"/>
              </a:rPr>
              <a:t> for </a:t>
            </a:r>
            <a:r>
              <a:rPr lang="en-US" sz="4800" dirty="0" smtClean="0">
                <a:latin typeface="Comic Sans MS" pitchFamily="66" charset="0"/>
              </a:rPr>
              <a:t>x=</a:t>
            </a:r>
            <a:r>
              <a:rPr lang="en-US" sz="4800" dirty="0" smtClean="0">
                <a:latin typeface="Comic Sans MS"/>
              </a:rPr>
              <a:t>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/>
              </a:rPr>
              <a:t>)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Universal Quantifier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2140276" y="1346225"/>
            <a:ext cx="4815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x, y range over </a:t>
            </a:r>
            <a:r>
              <a:rPr lang="en-US" sz="48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4400" dirty="0">
              <a:solidFill>
                <a:srgbClr val="9751CB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218" y="2996576"/>
            <a:ext cx="7858317" cy="3659785"/>
          </a:xfrm>
        </p:spPr>
        <p:txBody>
          <a:bodyPr/>
          <a:lstStyle/>
          <a:p>
            <a:r>
              <a:rPr lang="en-US" sz="3600" dirty="0"/>
              <a:t>For every </a:t>
            </a:r>
            <a:r>
              <a:rPr lang="en-US" sz="3600" dirty="0" smtClean="0"/>
              <a:t>virus, </a:t>
            </a:r>
            <a:r>
              <a:rPr lang="en-US" sz="3600" dirty="0"/>
              <a:t>I have a defense:</a:t>
            </a: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MYDOOM</a:t>
            </a:r>
            <a:r>
              <a:rPr lang="en-US" dirty="0"/>
              <a:t>,      </a:t>
            </a:r>
            <a:r>
              <a:rPr lang="en-US" dirty="0" smtClean="0"/>
              <a:t>use </a:t>
            </a:r>
            <a:r>
              <a:rPr lang="en-US" dirty="0" smtClean="0">
                <a:solidFill>
                  <a:srgbClr val="0000FF"/>
                </a:solidFill>
              </a:rPr>
              <a:t>Defender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ILOVEYOU</a:t>
            </a:r>
            <a:r>
              <a:rPr lang="en-US" dirty="0" smtClean="0"/>
              <a:t>,  use </a:t>
            </a:r>
            <a:r>
              <a:rPr lang="en-US" dirty="0" smtClean="0">
                <a:solidFill>
                  <a:srgbClr val="0000FF"/>
                </a:solidFill>
              </a:rPr>
              <a:t>Norton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BABLAS</a:t>
            </a:r>
            <a:r>
              <a:rPr lang="en-US" dirty="0"/>
              <a:t>,      </a:t>
            </a:r>
            <a:r>
              <a:rPr lang="en-US" dirty="0" smtClean="0"/>
              <a:t>use </a:t>
            </a:r>
            <a:r>
              <a:rPr lang="en-US" dirty="0" err="1" smtClean="0">
                <a:solidFill>
                  <a:srgbClr val="0000FF"/>
                </a:solidFill>
              </a:rPr>
              <a:t>Zonealarm</a:t>
            </a:r>
            <a:r>
              <a:rPr lang="en-US" dirty="0"/>
              <a:t>…</a:t>
            </a:r>
            <a:endParaRPr lang="en-US" dirty="0" smtClean="0"/>
          </a:p>
          <a:p>
            <a:pPr algn="ctr"/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 </a:t>
            </a:r>
            <a:r>
              <a:rPr lang="en-US" sz="6000" dirty="0" smtClean="0">
                <a:sym typeface="Euclid Symbol" pitchFamily="18" charset="2"/>
              </a:rPr>
              <a:t>is</a:t>
            </a:r>
            <a:r>
              <a:rPr lang="en-US" sz="6000" dirty="0" smtClean="0">
                <a:solidFill>
                  <a:srgbClr val="E80616"/>
                </a:solidFill>
                <a:sym typeface="Euclid Symbol" pitchFamily="18" charset="2"/>
              </a:rPr>
              <a:t> </a:t>
            </a:r>
            <a:r>
              <a:rPr lang="en-US" sz="6000" dirty="0">
                <a:solidFill>
                  <a:srgbClr val="E80616"/>
                </a:solidFill>
                <a:sym typeface="Euclid Symbol" pitchFamily="18" charset="2"/>
              </a:rPr>
              <a:t>e</a:t>
            </a:r>
            <a:r>
              <a:rPr lang="en-US" sz="6000" dirty="0">
                <a:solidFill>
                  <a:srgbClr val="E80616"/>
                </a:solidFill>
              </a:rPr>
              <a:t>xpensive!</a:t>
            </a: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>
            <a:off x="410368" y="1563007"/>
            <a:ext cx="8267700" cy="1254125"/>
          </a:xfrm>
          <a:prstGeom prst="line">
            <a:avLst/>
          </a:prstGeom>
          <a:noFill/>
          <a:ln w="50800">
            <a:solidFill>
              <a:srgbClr val="CC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143647" y="1366461"/>
          <a:ext cx="6798282" cy="1711456"/>
        </p:xfrm>
        <a:graphic>
          <a:graphicData uri="http://schemas.openxmlformats.org/presentationml/2006/ole">
            <p:oleObj spid="_x0000_s526338" name="Equation" r:id="rId4" imgW="1815840" imgH="457200" progId="Equation.DSMT4">
              <p:embed/>
            </p:oleObj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484" y="375648"/>
            <a:ext cx="5831037" cy="1011364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chemeClr val="tx1"/>
                </a:solidFill>
                <a:sym typeface="Euclid Symbol" pitchFamily="18" charset="2"/>
              </a:rPr>
              <a:t>virus attack, I: 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endParaRPr lang="en-US" sz="4800" b="0" dirty="0">
              <a:solidFill>
                <a:schemeClr val="tx1"/>
              </a:solidFill>
              <a:sym typeface="Euclid Symbol" pitchFamily="18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HIDDENFONTSHAPE" val="true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slides}\pagestyle{empty}&#10;\input{c:/latex-macros/texpoint.sty}&#10;\renewcommand\familydefault{cmss}&#10;&#10;\begin{document}&#10;\textcolor{blue}{$(P \implies Q)  \iff (\bar{Q}\implies \bar{P})$}&#10;\end{document}"/>
  <p:tag name="FILENAME" val="TP_tmp"/>
  <p:tag name="FORMAT" val="emf"/>
  <p:tag name="RES" val="300"/>
  <p:tag name="BLEND" val="0"/>
  <p:tag name="TRANSPARENT" val="0"/>
  <p:tag name="TBUG" val="0"/>
  <p:tag name="ALLOWFS" val="1"/>
  <p:tag name="ORIGWIDTH" val="179"/>
  <p:tag name="PICTUREFILESIZE" val="6160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3032</TotalTime>
  <Words>1469</Words>
  <Application>Microsoft Macintosh PowerPoint</Application>
  <PresentationFormat>On-screen Show (4:3)</PresentationFormat>
  <Paragraphs>249</Paragraphs>
  <Slides>38</Slides>
  <Notes>38</Notes>
  <HiddenSlides>25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Comic Sans MS</vt:lpstr>
      <vt:lpstr>Euclid Symbol</vt:lpstr>
      <vt:lpstr>EUSM10</vt:lpstr>
      <vt:lpstr>EUFM10</vt:lpstr>
      <vt:lpstr>Helvetica</vt:lpstr>
      <vt:lpstr>Euclid Math Two</vt:lpstr>
      <vt:lpstr>EURM10</vt:lpstr>
      <vt:lpstr>Euclid</vt:lpstr>
      <vt:lpstr>1_Custom Design</vt:lpstr>
      <vt:lpstr>Equation</vt:lpstr>
      <vt:lpstr>Predicate Logic Quantifiers ∀,∃</vt:lpstr>
      <vt:lpstr>Predicates</vt:lpstr>
      <vt:lpstr>Predicates</vt:lpstr>
      <vt:lpstr>Quantifiers</vt:lpstr>
      <vt:lpstr>∀ is like AND</vt:lpstr>
      <vt:lpstr>∃ is like OR</vt:lpstr>
      <vt:lpstr>Existential Quantifier</vt:lpstr>
      <vt:lpstr>Universal Quantifier</vt:lpstr>
      <vt:lpstr>virus attack, I: ∀∃</vt:lpstr>
      <vt:lpstr>virus attack, II:∃∀</vt:lpstr>
      <vt:lpstr>Alternating Quantifiers</vt:lpstr>
      <vt:lpstr>Alternating Quantifiers</vt:lpstr>
      <vt:lpstr>Alternating Quantifiers</vt:lpstr>
      <vt:lpstr>Reverse the Quantifiers</vt:lpstr>
      <vt:lpstr>Alternating Quantifiers</vt:lpstr>
      <vt:lpstr>Reverse the Quantifiers</vt:lpstr>
      <vt:lpstr>Math vs. English</vt:lpstr>
      <vt:lpstr>Math vs. English</vt:lpstr>
      <vt:lpstr>Math vs. English</vt:lpstr>
      <vt:lpstr>Math vs. English</vt:lpstr>
      <vt:lpstr>Math vs. English</vt:lpstr>
      <vt:lpstr>Poetic license again</vt:lpstr>
      <vt:lpstr>PropositionalValidity</vt:lpstr>
      <vt:lpstr>Predicate Calculus Validity</vt:lpstr>
      <vt:lpstr>Similar Example is Not Valid</vt:lpstr>
      <vt:lpstr>Slide 26</vt:lpstr>
      <vt:lpstr>Universal Generalization (UG)</vt:lpstr>
      <vt:lpstr>Slide 28</vt:lpstr>
      <vt:lpstr>More Validities</vt:lpstr>
      <vt:lpstr>DeMorgan’s Law for Quantifiers</vt:lpstr>
      <vt:lpstr>Power &amp; Limits of Logic</vt:lpstr>
      <vt:lpstr>Power &amp; Limits of Logic</vt:lpstr>
      <vt:lpstr>Gödel's Completeness Theorem</vt:lpstr>
      <vt:lpstr>Axioms &amp; Inference Rules</vt:lpstr>
      <vt:lpstr>Cannot Determine Validity</vt:lpstr>
      <vt:lpstr>Gödel's Incompleteness Theorem for Arithmetic</vt:lpstr>
      <vt:lpstr>Three Profound Theorems</vt:lpstr>
      <vt:lpstr>Team Problems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393</cp:revision>
  <dcterms:created xsi:type="dcterms:W3CDTF">2011-02-07T05:57:48Z</dcterms:created>
  <dcterms:modified xsi:type="dcterms:W3CDTF">2011-02-07T05:59:12Z</dcterms:modified>
</cp:coreProperties>
</file>