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5.bin" ContentType="application/vnd.openxmlformats-officedocument.oleObject"/>
  <Override PartName="/ppt/notesSlides/notesSlide13.xml" ContentType="application/vnd.openxmlformats-officedocument.presentationml.notesSlide+xml"/>
  <Override PartName="/ppt/embeddings/oleObject16.bin" ContentType="application/vnd.openxmlformats-officedocument.oleObject"/>
  <Override PartName="/ppt/notesSlides/notesSlide14.xml" ContentType="application/vnd.openxmlformats-officedocument.presentationml.notesSlide+xml"/>
  <Override PartName="/ppt/embeddings/oleObject17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32"/>
  </p:notesMasterIdLst>
  <p:handoutMasterIdLst>
    <p:handoutMasterId r:id="rId33"/>
  </p:handoutMasterIdLst>
  <p:sldIdLst>
    <p:sldId id="392" r:id="rId3"/>
    <p:sldId id="467" r:id="rId4"/>
    <p:sldId id="468" r:id="rId5"/>
    <p:sldId id="469" r:id="rId6"/>
    <p:sldId id="470" r:id="rId7"/>
    <p:sldId id="471" r:id="rId8"/>
    <p:sldId id="472" r:id="rId9"/>
    <p:sldId id="447" r:id="rId10"/>
    <p:sldId id="485" r:id="rId11"/>
    <p:sldId id="486" r:id="rId12"/>
    <p:sldId id="487" r:id="rId13"/>
    <p:sldId id="454" r:id="rId14"/>
    <p:sldId id="448" r:id="rId15"/>
    <p:sldId id="475" r:id="rId16"/>
    <p:sldId id="449" r:id="rId17"/>
    <p:sldId id="479" r:id="rId18"/>
    <p:sldId id="450" r:id="rId19"/>
    <p:sldId id="480" r:id="rId20"/>
    <p:sldId id="481" r:id="rId21"/>
    <p:sldId id="482" r:id="rId22"/>
    <p:sldId id="483" r:id="rId23"/>
    <p:sldId id="452" r:id="rId24"/>
    <p:sldId id="453" r:id="rId25"/>
    <p:sldId id="455" r:id="rId26"/>
    <p:sldId id="430" r:id="rId27"/>
    <p:sldId id="431" r:id="rId28"/>
    <p:sldId id="432" r:id="rId29"/>
    <p:sldId id="433" r:id="rId30"/>
    <p:sldId id="427" r:id="rId31"/>
  </p:sldIdLst>
  <p:sldSz cx="9144000" cy="6858000" type="screen4x3"/>
  <p:notesSz cx="9601200" cy="7315200"/>
  <p:custDataLst>
    <p:tags r:id="rId3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1040" y="-248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00305" y="6553200"/>
            <a:ext cx="184369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00305" y="6553200"/>
            <a:ext cx="184369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84613" y="6553200"/>
            <a:ext cx="175939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38627" y="6553200"/>
            <a:ext cx="18053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smtClean="0">
                <a:latin typeface="Comic Sans MS" pitchFamily="66" charset="0"/>
              </a:rPr>
              <a:t>February </a:t>
            </a:r>
            <a:r>
              <a:rPr lang="en-US" sz="1100" baseline="0" smtClean="0">
                <a:latin typeface="Comic Sans MS" pitchFamily="66" charset="0"/>
              </a:rPr>
              <a:t>12</a:t>
            </a:r>
            <a:r>
              <a:rPr lang="en-US" sz="1100" smtClean="0">
                <a:latin typeface="Comic Sans MS" pitchFamily="66" charset="0"/>
              </a:rPr>
              <a:t>, 2014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3131" y="6553200"/>
            <a:ext cx="15608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8.png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The Logic of</a:t>
            </a:r>
            <a:br>
              <a:rPr lang="en-US" sz="8800" b="0" dirty="0" smtClean="0"/>
            </a:br>
            <a:r>
              <a:rPr lang="en-US" sz="8800" b="0" dirty="0" smtClean="0"/>
              <a:t>Propositions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62393" y="6553200"/>
            <a:ext cx="1581608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A </a:t>
            </a:r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rule preserves truth: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/>
              <a:t>true is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30148" y="6553200"/>
            <a:ext cx="171385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propositional logic..</a:t>
            </a:r>
            <a:fld id="{A528ADE2-B74F-4D9D-8D04-FB5D781EAB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703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0" y="304800"/>
            <a:ext cx="4787900" cy="1143000"/>
          </a:xfrm>
        </p:spPr>
        <p:txBody>
          <a:bodyPr/>
          <a:lstStyle/>
          <a:p>
            <a:r>
              <a:rPr lang="en-US" sz="4800" dirty="0" smtClean="0"/>
              <a:t>Soundness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modus ponens</a:t>
            </a:r>
            <a:r>
              <a:rPr lang="en-US" sz="4800" dirty="0" smtClean="0"/>
              <a:t> is sound:</a:t>
            </a:r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008000"/>
                </a:solidFill>
              </a:rPr>
              <a:t>true,</a:t>
            </a:r>
          </a:p>
          <a:p>
            <a:r>
              <a:rPr lang="en-US" sz="5400" dirty="0" smtClean="0"/>
              <a:t>―</a:t>
            </a:r>
            <a:r>
              <a:rPr lang="en-US" sz="5400" dirty="0"/>
              <a:t>by </a:t>
            </a:r>
            <a:r>
              <a:rPr lang="en-US" sz="5400" dirty="0" smtClean="0"/>
              <a:t>truth table.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30148" y="6553200"/>
            <a:ext cx="171385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propositional logic..</a:t>
            </a:r>
            <a:fld id="{A528ADE2-B74F-4D9D-8D04-FB5D781EAB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60600" y="304800"/>
            <a:ext cx="6121400" cy="1193800"/>
          </a:xfrm>
        </p:spPr>
        <p:txBody>
          <a:bodyPr/>
          <a:lstStyle/>
          <a:p>
            <a:r>
              <a:rPr lang="en-US" sz="4600" dirty="0" smtClean="0"/>
              <a:t>Soundness &amp; Validity</a:t>
            </a:r>
            <a:endParaRPr lang="en-US" sz="4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481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i="1" dirty="0" smtClean="0">
                <a:latin typeface="Comic Sans MS"/>
                <a:cs typeface="Comic Sans MS"/>
              </a:rPr>
              <a:t>Lemma: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A rule is sound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endParaRPr lang="en-US" sz="5400" dirty="0" smtClean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{Antecedents}</a:t>
            </a: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8" y="1431462"/>
            <a:ext cx="9021172" cy="4140226"/>
          </a:xfrm>
        </p:spPr>
        <p:txBody>
          <a:bodyPr/>
          <a:lstStyle/>
          <a:p>
            <a:r>
              <a:rPr lang="en-US" sz="4400" dirty="0" smtClean="0"/>
              <a:t>3 Axiom patterns:</a:t>
            </a:r>
            <a:endParaRPr lang="en-US" sz="40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</a:t>
            </a:r>
            <a:endParaRPr lang="en-US" sz="4000" dirty="0" smtClean="0"/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</a:t>
            </a:r>
            <a:r>
              <a:rPr lang="en-US" sz="4000" dirty="0" smtClean="0"/>
              <a:t> 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((Q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R))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1 Rule: </a:t>
            </a:r>
            <a:r>
              <a:rPr lang="en-US" sz="4400" dirty="0" smtClean="0">
                <a:solidFill>
                  <a:srgbClr val="BB0FAB"/>
                </a:solidFill>
              </a:rPr>
              <a:t>modus ponens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93113" y="6553200"/>
            <a:ext cx="1650888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00" y="1355495"/>
            <a:ext cx="8111330" cy="4124786"/>
          </a:xfrm>
        </p:spPr>
        <p:txBody>
          <a:bodyPr/>
          <a:lstStyle/>
          <a:p>
            <a:pPr marL="0" indent="0"/>
            <a:r>
              <a:rPr lang="en-US" sz="4400" dirty="0" smtClean="0"/>
              <a:t>3 Axiom forms: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 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  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One Rule: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50640"/>
              </p:ext>
            </p:extLst>
          </p:nvPr>
        </p:nvGraphicFramePr>
        <p:xfrm>
          <a:off x="702140" y="2048841"/>
          <a:ext cx="2811476" cy="79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40" name="Equation" r:id="rId3" imgW="850900" imgH="241300" progId="Equation.DSMT4">
                  <p:embed/>
                </p:oleObj>
              </mc:Choice>
              <mc:Fallback>
                <p:oleObj name="Equation" r:id="rId3" imgW="850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140" y="2048841"/>
                        <a:ext cx="2811476" cy="79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20855"/>
              </p:ext>
            </p:extLst>
          </p:nvPr>
        </p:nvGraphicFramePr>
        <p:xfrm>
          <a:off x="5499100" y="42545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41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9100" y="42545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941049"/>
              </p:ext>
            </p:extLst>
          </p:nvPr>
        </p:nvGraphicFramePr>
        <p:xfrm>
          <a:off x="800088" y="2749550"/>
          <a:ext cx="313222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42" name="Equation" r:id="rId7" imgW="901700" imgH="241300" progId="Equation.DSMT4">
                  <p:embed/>
                </p:oleObj>
              </mc:Choice>
              <mc:Fallback>
                <p:oleObj name="Equation" r:id="rId7" imgW="901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088" y="2749550"/>
                        <a:ext cx="3132221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11499" y="4455584"/>
            <a:ext cx="4085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kern="0" dirty="0">
                <a:solidFill>
                  <a:srgbClr val="BB0FAB"/>
                </a:solidFill>
                <a:latin typeface="Comic Sans MS" pitchFamily="66" charset="0"/>
              </a:rPr>
              <a:t>modus ponens</a:t>
            </a:r>
            <a:endParaRPr lang="en-US" sz="6000" dirty="0" smtClean="0">
              <a:solidFill>
                <a:srgbClr val="BB0FAB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933526"/>
              </p:ext>
            </p:extLst>
          </p:nvPr>
        </p:nvGraphicFramePr>
        <p:xfrm>
          <a:off x="657781" y="3619505"/>
          <a:ext cx="7582582" cy="74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43" name="Equation" r:id="rId9" imgW="2209800" imgH="215900" progId="Equation.DSMT4">
                  <p:embed/>
                </p:oleObj>
              </mc:Choice>
              <mc:Fallback>
                <p:oleObj name="Equation" r:id="rId9" imgW="2209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781" y="3619505"/>
                        <a:ext cx="7582582" cy="740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0112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For example, to prove:</a:t>
            </a:r>
          </a:p>
          <a:p>
            <a:r>
              <a:rPr lang="en-US" sz="4400" dirty="0" smtClean="0"/>
              <a:t>                </a:t>
            </a:r>
            <a:r>
              <a:rPr lang="en-US" sz="6000" dirty="0" smtClean="0">
                <a:solidFill>
                  <a:srgbClr val="0000FF"/>
                </a:solidFill>
              </a:rPr>
              <a:t>   P→P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547695"/>
              </p:ext>
            </p:extLst>
          </p:nvPr>
        </p:nvGraphicFramePr>
        <p:xfrm>
          <a:off x="300565" y="2767013"/>
          <a:ext cx="846137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5" name="Equation" r:id="rId3" imgW="1854200" imgH="508000" progId="Equation.3">
                  <p:embed/>
                </p:oleObj>
              </mc:Choice>
              <mc:Fallback>
                <p:oleObj name="Equation" r:id="rId3" imgW="18542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565" y="2767013"/>
                        <a:ext cx="8461375" cy="231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2084" y="5154084"/>
            <a:ext cx="4733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426359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694086"/>
              </p:ext>
            </p:extLst>
          </p:nvPr>
        </p:nvGraphicFramePr>
        <p:xfrm>
          <a:off x="303213" y="2697163"/>
          <a:ext cx="8394700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31" name="Equation" r:id="rId3" imgW="1854200" imgH="533400" progId="Equation.DSMT4">
                  <p:embed/>
                </p:oleObj>
              </mc:Choice>
              <mc:Fallback>
                <p:oleObj name="Equation" r:id="rId3" imgW="1854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213" y="2697163"/>
                        <a:ext cx="8394700" cy="241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74772" y="5154084"/>
            <a:ext cx="4338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048557"/>
              </p:ext>
            </p:extLst>
          </p:nvPr>
        </p:nvGraphicFramePr>
        <p:xfrm>
          <a:off x="5435508" y="5103284"/>
          <a:ext cx="238559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32" name="Equation" r:id="rId5" imgW="546100" imgH="241300" progId="Equation.DSMT4">
                  <p:embed/>
                </p:oleObj>
              </mc:Choice>
              <mc:Fallback>
                <p:oleObj name="Equation" r:id="rId5" imgW="546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508" y="5103284"/>
                        <a:ext cx="2385595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492554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58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5595" y="1254858"/>
            <a:ext cx="4607906" cy="123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5400" smtClean="0"/>
              <a:t>3</a:t>
            </a:r>
            <a:r>
              <a:rPr lang="en-US" sz="5400" baseline="30000" smtClean="0"/>
              <a:t>rd</a:t>
            </a:r>
            <a:r>
              <a:rPr lang="en-US" sz="5400" smtClean="0"/>
              <a:t> axiom: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430587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34301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1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546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23598"/>
              </p:ext>
            </p:extLst>
          </p:nvPr>
        </p:nvGraphicFramePr>
        <p:xfrm>
          <a:off x="2415343" y="2926081"/>
          <a:ext cx="4955421" cy="35069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767"/>
                <a:gridCol w="1278458"/>
                <a:gridCol w="2505196"/>
              </a:tblGrid>
              <a:tr h="70279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 pitchFamily="66" charset="0"/>
                        </a:rPr>
                        <a:t>IMPLIES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6534" y="2212521"/>
            <a:ext cx="5305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7537747" y="6581001"/>
            <a:ext cx="16062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propositional logic.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19458" y="4286833"/>
            <a:ext cx="4372985" cy="827608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5316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10470"/>
              </p:ext>
            </p:extLst>
          </p:nvPr>
        </p:nvGraphicFramePr>
        <p:xfrm>
          <a:off x="219075" y="2841625"/>
          <a:ext cx="86153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04" name="Equation" r:id="rId3" imgW="1955800" imgH="482600" progId="Equation.3">
                  <p:embed/>
                </p:oleObj>
              </mc:Choice>
              <mc:Fallback>
                <p:oleObj name="Equation" r:id="rId3" imgW="19558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75" y="2841625"/>
                        <a:ext cx="8615363" cy="21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85206" y="3148758"/>
            <a:ext cx="3936402" cy="876913"/>
            <a:chOff x="635598" y="3104247"/>
            <a:chExt cx="3936402" cy="876913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1)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011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904202"/>
              </p:ext>
            </p:extLst>
          </p:nvPr>
        </p:nvGraphicFramePr>
        <p:xfrm>
          <a:off x="5765513" y="3947052"/>
          <a:ext cx="24050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28" name="Equation" r:id="rId3" imgW="546100" imgH="215900" progId="Equation.DSMT4">
                  <p:embed/>
                </p:oleObj>
              </mc:Choice>
              <mc:Fallback>
                <p:oleObj name="Equation" r:id="rId3" imgW="546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5513" y="3947052"/>
                        <a:ext cx="2405063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230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885899"/>
          </a:xfrm>
        </p:spPr>
        <p:txBody>
          <a:bodyPr/>
          <a:lstStyle/>
          <a:p>
            <a:r>
              <a:rPr lang="en-US" sz="5400" dirty="0" smtClean="0"/>
              <a:t>The 3 Axioms are all </a:t>
            </a:r>
            <a:r>
              <a:rPr lang="en-US" sz="5400" dirty="0" smtClean="0">
                <a:solidFill>
                  <a:srgbClr val="008000"/>
                </a:solidFill>
              </a:rPr>
              <a:t>valid</a:t>
            </a:r>
          </a:p>
          <a:p>
            <a:r>
              <a:rPr lang="en-US" sz="5400" dirty="0" smtClean="0"/>
              <a:t>(verify by truth table).</a:t>
            </a:r>
          </a:p>
          <a:p>
            <a:r>
              <a:rPr lang="en-US" sz="5400" dirty="0" smtClean="0"/>
              <a:t>We know modus ponens is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sound</a:t>
            </a:r>
            <a:r>
              <a:rPr lang="en-US" sz="5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08" y="4487594"/>
            <a:ext cx="865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So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every provable </a:t>
            </a:r>
          </a:p>
          <a:p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formula is</a:t>
            </a:r>
            <a:r>
              <a:rPr lang="en-US" sz="5400" dirty="0" smtClean="0">
                <a:latin typeface="Comic Sans MS" pitchFamily="66" charset="0"/>
              </a:rPr>
              <a:t> also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 useBgFill="1">
        <p:nvSpPr>
          <p:cNvPr id="17" name="Title 1"/>
          <p:cNvSpPr txBox="1">
            <a:spLocks/>
          </p:cNvSpPr>
          <p:nvPr/>
        </p:nvSpPr>
        <p:spPr bwMode="auto">
          <a:xfrm>
            <a:off x="1429180" y="368518"/>
            <a:ext cx="6794500" cy="1003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is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Sound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BB0FAB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60500"/>
            <a:ext cx="8661400" cy="5016500"/>
          </a:xfrm>
        </p:spPr>
        <p:txBody>
          <a:bodyPr/>
          <a:lstStyle/>
          <a:p>
            <a:r>
              <a:rPr lang="en-US" sz="4800" dirty="0" smtClean="0"/>
              <a:t>Conversely, </a:t>
            </a:r>
            <a:r>
              <a:rPr lang="en-US" sz="4800" dirty="0" smtClean="0">
                <a:solidFill>
                  <a:srgbClr val="BB0FAB"/>
                </a:solidFill>
              </a:rPr>
              <a:t>every</a:t>
            </a:r>
            <a:r>
              <a:rPr lang="en-US" sz="4800" i="1" dirty="0" smtClean="0">
                <a:solidFill>
                  <a:srgbClr val="BB0FAB"/>
                </a:solidFill>
              </a:rPr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valid</a:t>
            </a:r>
            <a:endParaRPr lang="en-US" sz="4800" i="1" dirty="0" smtClean="0">
              <a:solidFill>
                <a:srgbClr val="BB0FAB"/>
              </a:solidFill>
            </a:endParaRPr>
          </a:p>
          <a:p>
            <a:r>
              <a:rPr lang="en-US" sz="4800" dirty="0" smtClean="0">
                <a:solidFill>
                  <a:srgbClr val="BB0FAB"/>
                </a:solidFill>
              </a:rPr>
              <a:t>(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4800" dirty="0" smtClean="0">
                <a:solidFill>
                  <a:srgbClr val="BB0FAB"/>
                </a:solidFill>
              </a:rPr>
              <a:t>,</a:t>
            </a:r>
            <a:r>
              <a:rPr lang="en-US" sz="48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800" dirty="0" smtClean="0">
                <a:solidFill>
                  <a:srgbClr val="BB0FAB"/>
                </a:solidFill>
              </a:rPr>
              <a:t>)-formula 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provable</a:t>
            </a:r>
            <a:r>
              <a:rPr lang="en-US" sz="4800" dirty="0"/>
              <a:t>:</a:t>
            </a:r>
            <a:endParaRPr lang="en-US" sz="4800" dirty="0" smtClean="0"/>
          </a:p>
          <a:p>
            <a:pPr algn="ctr"/>
            <a:r>
              <a:rPr lang="en-US" sz="4800" dirty="0"/>
              <a:t>s</a:t>
            </a:r>
            <a:r>
              <a:rPr lang="en-US" sz="4800" dirty="0" smtClean="0"/>
              <a:t>ystem is “</a:t>
            </a:r>
            <a:r>
              <a:rPr lang="en-US" sz="5400" dirty="0" smtClean="0"/>
              <a:t>complete</a:t>
            </a:r>
            <a:r>
              <a:rPr lang="en-US" sz="4800" dirty="0" smtClean="0"/>
              <a:t>”</a:t>
            </a:r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 hard to verify but would take</a:t>
            </a:r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a full lecture; we omit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9" y="327546"/>
            <a:ext cx="7493001" cy="1039292"/>
          </a:xfrm>
        </p:spPr>
        <p:txBody>
          <a:bodyPr/>
          <a:lstStyle/>
          <a:p>
            <a:r>
              <a:rPr lang="en-US" sz="4000" dirty="0" err="1" smtClean="0"/>
              <a:t>Lukasiewicz</a:t>
            </a:r>
            <a:r>
              <a:rPr lang="en-US" sz="4000" dirty="0" smtClean="0"/>
              <a:t> is</a:t>
            </a:r>
            <a:r>
              <a:rPr lang="en-US" sz="3600" dirty="0" smtClean="0"/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endParaRPr lang="en-US" sz="4800" dirty="0">
              <a:solidFill>
                <a:srgbClr val="BB0FAB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7779" y="1855332"/>
            <a:ext cx="8322397" cy="313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Deduction proofs in general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no better than truth tables. </a:t>
            </a:r>
          </a:p>
          <a:p>
            <a:pPr algn="l"/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No efficient method for</a:t>
            </a:r>
          </a:p>
          <a:p>
            <a:pPr algn="l"/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48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8039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Java Logical Expressions: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302888"/>
              </p:ext>
            </p:extLst>
          </p:nvPr>
        </p:nvGraphicFramePr>
        <p:xfrm>
          <a:off x="3494088" y="1304925"/>
          <a:ext cx="3286125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7" name="Equation" r:id="rId4" imgW="876300" imgH="1130300" progId="Equation.DSMT4">
                  <p:embed/>
                </p:oleObj>
              </mc:Choice>
              <mc:Fallback>
                <p:oleObj name="Equation" r:id="rId4" imgW="876300" imgH="1130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304925"/>
                        <a:ext cx="3286125" cy="424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77790" y="578223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half adder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78539" y="239328"/>
            <a:ext cx="6785252" cy="1021487"/>
          </a:xfrm>
        </p:spPr>
        <p:txBody>
          <a:bodyPr/>
          <a:lstStyle/>
          <a:p>
            <a:r>
              <a:rPr lang="en-US" sz="4000" dirty="0" smtClean="0"/>
              <a:t>Application:  Digital Logic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794340"/>
              </p:ext>
            </p:extLst>
          </p:nvPr>
        </p:nvGraphicFramePr>
        <p:xfrm>
          <a:off x="2447925" y="1244600"/>
          <a:ext cx="43005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58" name="Equation" r:id="rId5" imgW="2349500" imgH="1016000" progId="Equation.DSMT4">
                  <p:embed/>
                </p:oleObj>
              </mc:Choice>
              <mc:Fallback>
                <p:oleObj name="Equation" r:id="rId5" imgW="2349500" imgH="1016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244600"/>
                        <a:ext cx="430053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A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B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latin typeface="Comic Sans MS" pitchFamily="66" charset="0"/>
                </a:rPr>
                <a:t>c</a:t>
              </a:r>
              <a:r>
                <a:rPr lang="en-US" sz="3200" baseline="-25000" dirty="0" err="1" smtClean="0">
                  <a:latin typeface="Comic Sans MS" pitchFamily="66" charset="0"/>
                </a:rPr>
                <a:t>in</a:t>
              </a:r>
              <a:endParaRPr lang="en-US" sz="3200" baseline="-25000" dirty="0"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d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mic Sans MS" pitchFamily="66" charset="0"/>
              </a:rPr>
              <a:t>c</a:t>
            </a:r>
            <a:r>
              <a:rPr lang="en-US" sz="3200" baseline="-25000" dirty="0" err="1" smtClean="0">
                <a:latin typeface="Comic Sans MS" pitchFamily="66" charset="0"/>
              </a:rPr>
              <a:t>out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77790" y="57822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full adder</a:t>
            </a:r>
            <a:endParaRPr lang="en-US" sz="3200" dirty="0">
              <a:latin typeface="Comic Sans MS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7389228" y="6540057"/>
            <a:ext cx="17001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propositional logic.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74446"/>
              </p:ext>
            </p:extLst>
          </p:nvPr>
        </p:nvGraphicFramePr>
        <p:xfrm>
          <a:off x="1941513" y="1076325"/>
          <a:ext cx="5303837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82" name="Equation" r:id="rId4" imgW="3784600" imgH="1295400" progId="Equation.DSMT4">
                  <p:embed/>
                </p:oleObj>
              </mc:Choice>
              <mc:Fallback>
                <p:oleObj name="Equation" r:id="rId4" imgW="3784600" imgH="1295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076325"/>
                        <a:ext cx="5303837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43822" y="6567488"/>
            <a:ext cx="1700180" cy="276999"/>
          </a:xfrm>
          <a:noFill/>
        </p:spPr>
        <p:txBody>
          <a:bodyPr/>
          <a:lstStyle/>
          <a:p>
            <a:r>
              <a:rPr lang="en-US" sz="1200" dirty="0" smtClean="0"/>
              <a:t>propositional logic.</a:t>
            </a:r>
            <a:fld id="{CBD9AEC5-2546-4473-B982-5733658B7CFB}" type="slidenum">
              <a:rPr lang="en-US" sz="1200" smtClean="0"/>
              <a:pPr/>
              <a:t>29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469" y="1068642"/>
            <a:ext cx="7491455" cy="5026749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 1—3</a:t>
            </a:r>
          </a:p>
          <a:p>
            <a:pPr algn="ctr">
              <a:spcBef>
                <a:spcPts val="1200"/>
              </a:spcBef>
            </a:pPr>
            <a:r>
              <a:rPr lang="en-US" sz="8000" dirty="0" smtClean="0"/>
              <a:t>extra 4 &amp; 5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8" y="6553200"/>
            <a:ext cx="1606254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1849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8" y="6553200"/>
            <a:ext cx="1606254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24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8" y="6553200"/>
            <a:ext cx="1606254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95871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8" y="6553200"/>
            <a:ext cx="1606254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008000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2590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5869" y="6553200"/>
            <a:ext cx="1608133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139321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i="1" dirty="0" smtClean="0">
                <a:latin typeface="Comic Sans MS" pitchFamily="66" charset="0"/>
              </a:rPr>
              <a:t>whole implication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97333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99428" y="6553200"/>
            <a:ext cx="164457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propositional logic..</a:t>
            </a:r>
            <a:fld id="{A528ADE2-B74F-4D9D-8D04-FB5D781EAB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1181100" imgH="495300" progId="Equation.DSMT4">
                  <p:embed/>
                </p:oleObj>
              </mc:Choice>
              <mc:Fallback>
                <p:oleObj name="Equation" r:id="rId3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756022"/>
              </p:ext>
            </p:extLst>
          </p:nvPr>
        </p:nvGraphicFramePr>
        <p:xfrm>
          <a:off x="1505999" y="896409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5" imgW="762000" imgH="457200" progId="Equation.DSMT4">
                  <p:embed/>
                </p:oleObj>
              </mc:Choice>
              <mc:Fallback>
                <p:oleObj name="Equation" r:id="rId5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5999" y="896409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7516</TotalTime>
  <Words>689</Words>
  <Application>Microsoft Macintosh PowerPoint</Application>
  <PresentationFormat>On-screen Show (4:3)</PresentationFormat>
  <Paragraphs>187</Paragraphs>
  <Slides>29</Slides>
  <Notes>15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6.042 Lecture Template</vt:lpstr>
      <vt:lpstr>1_6.042 Lecture Template</vt:lpstr>
      <vt:lpstr>Equation</vt:lpstr>
      <vt:lpstr>The Logic of Propositions</vt:lpstr>
      <vt:lpstr> IMPLIES</vt:lpstr>
      <vt:lpstr>A True Implication</vt:lpstr>
      <vt:lpstr>A True Implication</vt:lpstr>
      <vt:lpstr>A True Implication</vt:lpstr>
      <vt:lpstr>A True Implication</vt:lpstr>
      <vt:lpstr>A True Implication</vt:lpstr>
      <vt:lpstr>Proving Validity</vt:lpstr>
      <vt:lpstr>modus ponens rule</vt:lpstr>
      <vt:lpstr>Soundness</vt:lpstr>
      <vt:lpstr>Soundness</vt:lpstr>
      <vt:lpstr>Soundness &amp; Validity</vt:lpstr>
      <vt:lpstr>Lukasiewicz’ Proof System</vt:lpstr>
      <vt:lpstr>Lukasiewicz’ Proof System</vt:lpstr>
      <vt:lpstr>Lukasiewicz’ Proof System</vt:lpstr>
      <vt:lpstr>A Lukasiewicz’ Proof</vt:lpstr>
      <vt:lpstr>A Lukasiewicz’ Proof</vt:lpstr>
      <vt:lpstr>A Lukasiewicz’ Proof</vt:lpstr>
      <vt:lpstr>A Lukasiewicz’ Proof</vt:lpstr>
      <vt:lpstr>A Lukasiewicz’ Proof</vt:lpstr>
      <vt:lpstr>A Lukasiewicz’ Proof</vt:lpstr>
      <vt:lpstr>Lukasiewicz’ Proof System</vt:lpstr>
      <vt:lpstr>Lukasiewicz is Complete</vt:lpstr>
      <vt:lpstr>validity checking still inefficient</vt:lpstr>
      <vt:lpstr>Other Applications</vt:lpstr>
      <vt:lpstr>Digital Logic</vt:lpstr>
      <vt:lpstr>Application:  Digital Logic</vt:lpstr>
      <vt:lpstr>Digital Logic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648</cp:revision>
  <cp:lastPrinted>2013-04-04T02:59:25Z</cp:lastPrinted>
  <dcterms:created xsi:type="dcterms:W3CDTF">2011-02-09T15:01:58Z</dcterms:created>
  <dcterms:modified xsi:type="dcterms:W3CDTF">2014-02-09T03:47:21Z</dcterms:modified>
</cp:coreProperties>
</file>