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9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10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5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embeddings/oleObject12.bin" ContentType="application/vnd.openxmlformats-officedocument.oleObject"/>
  <Override PartName="/ppt/tags/tag7.xml" ContentType="application/vnd.openxmlformats-officedocument.presentationml.tags+xml"/>
  <Override PartName="/ppt/notesSlides/notesSlide19.xml" ContentType="application/vnd.openxmlformats-officedocument.presentationml.notesSlide+xml"/>
  <Override PartName="/ppt/embeddings/oleObject13.bin" ContentType="application/vnd.openxmlformats-officedocument.oleObject"/>
  <Override PartName="/ppt/tags/tag8.xml" ContentType="application/vnd.openxmlformats-officedocument.presentationml.tags+xml"/>
  <Override PartName="/ppt/notesSlides/notesSlide20.xml" ContentType="application/vnd.openxmlformats-officedocument.presentationml.notesSlide+xml"/>
  <Override PartName="/ppt/tags/tag9.xml" ContentType="application/vnd.openxmlformats-officedocument.presentationml.tags+xml"/>
  <Override PartName="/ppt/notesSlides/notesSlide21.xml" ContentType="application/vnd.openxmlformats-officedocument.presentationml.notesSlide+xml"/>
  <Override PartName="/ppt/embeddings/oleObject14.bin" ContentType="application/vnd.openxmlformats-officedocument.oleObject"/>
  <Override PartName="/ppt/tags/tag10.xml" ContentType="application/vnd.openxmlformats-officedocument.presentationml.tags+xml"/>
  <Override PartName="/ppt/notesSlides/notesSlide22.xml" ContentType="application/vnd.openxmlformats-officedocument.presentationml.notesSlide+xml"/>
  <Override PartName="/ppt/tags/tag11.xml" ContentType="application/vnd.openxmlformats-officedocument.presentationml.tags+xml"/>
  <Override PartName="/ppt/notesSlides/notesSlide23.xml" ContentType="application/vnd.openxmlformats-officedocument.presentationml.notesSlide+xml"/>
  <Override PartName="/ppt/tags/tag12.xml" ContentType="application/vnd.openxmlformats-officedocument.presentationml.tags+xml"/>
  <Override PartName="/ppt/notesSlides/notesSlide24.xml" ContentType="application/vnd.openxmlformats-officedocument.presentationml.notesSlide+xml"/>
  <Override PartName="/ppt/tags/tag13.xml" ContentType="application/vnd.openxmlformats-officedocument.presentationml.tags+xml"/>
  <Override PartName="/ppt/notesSlides/notesSlide25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tags/tag14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454" r:id="rId2"/>
    <p:sldId id="537" r:id="rId3"/>
    <p:sldId id="396" r:id="rId4"/>
    <p:sldId id="515" r:id="rId5"/>
    <p:sldId id="523" r:id="rId6"/>
    <p:sldId id="397" r:id="rId7"/>
    <p:sldId id="398" r:id="rId8"/>
    <p:sldId id="508" r:id="rId9"/>
    <p:sldId id="512" r:id="rId10"/>
    <p:sldId id="549" r:id="rId11"/>
    <p:sldId id="488" r:id="rId12"/>
    <p:sldId id="522" r:id="rId13"/>
    <p:sldId id="506" r:id="rId14"/>
    <p:sldId id="518" r:id="rId15"/>
    <p:sldId id="401" r:id="rId16"/>
    <p:sldId id="422" r:id="rId17"/>
    <p:sldId id="485" r:id="rId18"/>
    <p:sldId id="548" r:id="rId19"/>
    <p:sldId id="538" r:id="rId20"/>
    <p:sldId id="539" r:id="rId21"/>
    <p:sldId id="540" r:id="rId22"/>
    <p:sldId id="541" r:id="rId23"/>
    <p:sldId id="542" r:id="rId24"/>
    <p:sldId id="543" r:id="rId25"/>
    <p:sldId id="544" r:id="rId26"/>
    <p:sldId id="545" r:id="rId27"/>
    <p:sldId id="546" r:id="rId28"/>
    <p:sldId id="547" r:id="rId29"/>
    <p:sldId id="471" r:id="rId30"/>
  </p:sldIdLst>
  <p:sldSz cx="9144000" cy="6858000" type="screen4x3"/>
  <p:notesSz cx="7315200" cy="9601200"/>
  <p:custDataLst>
    <p:tags r:id="rId34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800F6F"/>
    <a:srgbClr val="0006FE"/>
    <a:srgbClr val="FF33CC"/>
    <a:srgbClr val="0000CC"/>
    <a:srgbClr val="006600"/>
    <a:srgbClr val="CC0099"/>
    <a:srgbClr val="A50021"/>
    <a:srgbClr val="C80000"/>
    <a:srgbClr val="FF45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10" autoAdjust="0"/>
    <p:restoredTop sz="94824" autoAdjust="0"/>
  </p:normalViewPr>
  <p:slideViewPr>
    <p:cSldViewPr showGuides="1">
      <p:cViewPr varScale="1">
        <p:scale>
          <a:sx n="99" d="100"/>
          <a:sy n="99" d="100"/>
        </p:scale>
        <p:origin x="-10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tags" Target="tags/tag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0DDE6904-27FE-4A28-81B9-4BB495EF5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19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41E3F6F-A8F9-4C39-8C62-F077DEAEA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579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D662BA-1845-44ED-A984-F12BC7718622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10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6271B-90D1-4EEB-A9C3-C58AB99790EE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9EB05-1C43-48AF-B618-537D2B3DD42D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818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54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2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03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12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181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6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872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731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845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856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CADC31-5D76-4396-8586-E00A18CA6E4A}" type="slidenum">
              <a:rPr lang="en-US" smtClean="0">
                <a:latin typeface="Arial" charset="0"/>
              </a:rPr>
              <a:pPr/>
              <a:t>29</a:t>
            </a:fld>
            <a:endParaRPr lang="en-US" smtClean="0">
              <a:latin typeface="Arial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931786-E187-43E6-8633-0C1D10874911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69EEC-0359-4B05-974F-41EB44C59685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Model each sample</a:t>
            </a:r>
          </a:p>
          <a:p>
            <a:pPr eaLnBrk="1" hangingPunct="1"/>
            <a:r>
              <a:rPr lang="en-US" smtClean="0">
                <a:latin typeface="Arial" charset="0"/>
              </a:rPr>
              <a:t>Select samples randomly indpendently,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8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9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E0767230-41DD-416C-94DF-B14AD9991E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200">
                <a:latin typeface="+mj-lt"/>
              </a:defRPr>
            </a:lvl3pPr>
            <a:lvl4pPr>
              <a:defRPr sz="2800">
                <a:latin typeface="+mj-lt"/>
              </a:defRPr>
            </a:lvl4pPr>
            <a:lvl5pPr>
              <a:defRPr sz="2800"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E78F4000-603A-43A9-9772-EA15786EFD2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BA91E300-87A6-4188-BA11-76F82726AEC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15742F82-D88E-406A-A73F-71903E81FC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3152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D9E7CF9A-E10E-4B43-BCF9-6C96C63751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8B2956E7-9AEE-4C6B-8C9B-08350367CE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47F8C8D3-6BDF-4148-BF9D-D4BC3120C3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199"/>
            <a:ext cx="4109434" cy="40455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01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4"/>
            <a:r>
              <a:rPr lang="en-US" smtClean="0"/>
              <a:t>Fifth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F77891F4-FB37-431E-8CE5-4ACAD66CCE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6" name="Picture 6" descr="board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/>
        </p:nvSpPr>
        <p:spPr>
          <a:xfrm>
            <a:off x="2819400" y="6629400"/>
            <a:ext cx="3314806" cy="228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December 12,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3" r:id="rId5"/>
    <p:sldLayoutId id="2147483884" r:id="rId6"/>
    <p:sldLayoutId id="2147483889" r:id="rId7"/>
    <p:sldLayoutId id="2147483890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16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16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16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18.xml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7.emf"/><Relationship Id="rId1" Type="http://schemas.openxmlformats.org/officeDocument/2006/relationships/vmlDrawing" Target="../drawings/vmlDrawing5.vml"/><Relationship Id="rId2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9.xml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8.emf"/><Relationship Id="rId1" Type="http://schemas.openxmlformats.org/officeDocument/2006/relationships/vmlDrawing" Target="../drawings/vmlDrawing6.vml"/><Relationship Id="rId2" Type="http://schemas.openxmlformats.org/officeDocument/2006/relationships/tags" Target="../tags/tag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21.xml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9.emf"/><Relationship Id="rId1" Type="http://schemas.openxmlformats.org/officeDocument/2006/relationships/vmlDrawing" Target="../drawings/vmlDrawing7.vml"/><Relationship Id="rId2" Type="http://schemas.openxmlformats.org/officeDocument/2006/relationships/tags" Target="../tags/tag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25.xml"/><Relationship Id="rId5" Type="http://schemas.openxmlformats.org/officeDocument/2006/relationships/oleObject" Target="../embeddings/oleObject15.bin"/><Relationship Id="rId6" Type="http://schemas.openxmlformats.org/officeDocument/2006/relationships/image" Target="../media/image20.e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21.emf"/><Relationship Id="rId9" Type="http://schemas.openxmlformats.org/officeDocument/2006/relationships/oleObject" Target="../embeddings/oleObject17.bin"/><Relationship Id="rId10" Type="http://schemas.openxmlformats.org/officeDocument/2006/relationships/image" Target="../media/image22.emf"/><Relationship Id="rId1" Type="http://schemas.openxmlformats.org/officeDocument/2006/relationships/vmlDrawing" Target="../drawings/vmlDrawing8.vml"/><Relationship Id="rId2" Type="http://schemas.openxmlformats.org/officeDocument/2006/relationships/tags" Target="../tags/tag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4D4FE4C5-9DCA-4C40-8A94-526407169002}" type="slidenum">
              <a:rPr lang="en-US" smtClean="0"/>
              <a:pPr>
                <a:defRPr/>
              </a:pPr>
              <a:t>1</a:t>
            </a:fld>
            <a:endParaRPr lang="en-US" dirty="0" smtClean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371600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Sampling &amp;</a:t>
            </a:r>
          </a:p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  <a:endParaRPr lang="en-US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8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078473"/>
              </p:ext>
            </p:extLst>
          </p:nvPr>
        </p:nvGraphicFramePr>
        <p:xfrm>
          <a:off x="1185863" y="1177925"/>
          <a:ext cx="663257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87" name="Equation" r:id="rId4" imgW="2032000" imgH="596900" progId="Equation.DSMT4">
                  <p:embed/>
                </p:oleObj>
              </mc:Choice>
              <mc:Fallback>
                <p:oleObj name="Equation" r:id="rId4" imgW="20320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1177925"/>
                        <a:ext cx="6632575" cy="194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AB032E80-4924-4C32-A61E-EE294C645BF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434182" name="Object 6"/>
          <p:cNvGraphicFramePr>
            <a:graphicFrameLocks noChangeAspect="1"/>
          </p:cNvGraphicFramePr>
          <p:nvPr/>
        </p:nvGraphicFramePr>
        <p:xfrm>
          <a:off x="5562601" y="1371601"/>
          <a:ext cx="3284430" cy="1676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88" name="Equation" r:id="rId6" imgW="1168400" imgH="596900" progId="Equation.DSMT4">
                  <p:embed/>
                </p:oleObj>
              </mc:Choice>
              <mc:Fallback>
                <p:oleObj name="Equation" r:id="rId6" imgW="11684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1" y="1371601"/>
                        <a:ext cx="3284430" cy="1676399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043879"/>
              </p:ext>
            </p:extLst>
          </p:nvPr>
        </p:nvGraphicFramePr>
        <p:xfrm>
          <a:off x="1119188" y="3294063"/>
          <a:ext cx="6931025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89" name="Equation" r:id="rId8" imgW="1663700" imgH="355600" progId="Equation.DSMT4">
                  <p:embed/>
                </p:oleObj>
              </mc:Choice>
              <mc:Fallback>
                <p:oleObj name="Equation" r:id="rId8" imgW="1663700" imgH="3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3294063"/>
                        <a:ext cx="6931025" cy="147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244885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96B5C7C7-3FC0-4B55-9934-A080551106B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3352800" cy="762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Confidence</a:t>
            </a:r>
            <a:endParaRPr lang="en-US" smtClean="0"/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76200" y="1447800"/>
            <a:ext cx="8915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l"/>
            <a:r>
              <a:rPr lang="en-US" sz="5400" dirty="0" smtClean="0">
                <a:latin typeface="Comic Sans MS" pitchFamily="66" charset="0"/>
              </a:rPr>
              <a:t>tempting to say:</a:t>
            </a:r>
          </a:p>
          <a:p>
            <a:pPr lvl="1" algn="l"/>
            <a:r>
              <a:rPr lang="en-US" sz="5400" dirty="0" smtClean="0">
                <a:latin typeface="Comic Sans MS" pitchFamily="66" charset="0"/>
              </a:rPr>
              <a:t>“</a:t>
            </a:r>
            <a:r>
              <a:rPr lang="en-US" sz="5400" dirty="0"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66" charset="0"/>
              </a:rPr>
              <a:t>probability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that</a:t>
            </a:r>
            <a:endParaRPr lang="en-US" sz="5400" dirty="0" smtClean="0">
              <a:latin typeface="Comic Sans MS" pitchFamily="66" charset="0"/>
            </a:endParaRPr>
          </a:p>
          <a:p>
            <a:pPr lvl="1"/>
            <a:r>
              <a:rPr lang="en-US" sz="5400" dirty="0" err="1" smtClean="0">
                <a:solidFill>
                  <a:srgbClr val="FF6600"/>
                </a:solidFill>
                <a:latin typeface="Comic Sans MS" pitchFamily="66" charset="0"/>
              </a:rPr>
              <a:t>c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</a:t>
            </a:r>
            <a:r>
              <a:rPr lang="en-US" sz="5400" b="1" dirty="0">
                <a:solidFill>
                  <a:schemeClr val="tx2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180 </a:t>
            </a:r>
            <a:r>
              <a:rPr lang="en-US" sz="5400" dirty="0" smtClean="0">
                <a:solidFill>
                  <a:srgbClr val="0006FE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</a:p>
          <a:p>
            <a:pPr lvl="1" algn="l"/>
            <a:r>
              <a:rPr lang="en-US" sz="5400" dirty="0">
                <a:latin typeface="Comic Sans MS" pitchFamily="66" charset="0"/>
              </a:rPr>
              <a:t>is at least </a:t>
            </a:r>
            <a:r>
              <a:rPr lang="en-US" sz="5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5400" dirty="0" smtClean="0">
                <a:latin typeface="Comic Sans MS" pitchFamily="66" charset="0"/>
              </a:rPr>
              <a:t>”</a:t>
            </a:r>
            <a:endParaRPr lang="en-US" sz="5400" dirty="0">
              <a:latin typeface="Comic Sans MS" pitchFamily="66" charset="0"/>
            </a:endParaRPr>
          </a:p>
          <a:p>
            <a:pPr algn="l"/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--technically wrong!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2590800"/>
            <a:ext cx="5791200" cy="1752600"/>
            <a:chOff x="528" y="2304"/>
            <a:chExt cx="4656" cy="384"/>
          </a:xfrm>
        </p:grpSpPr>
        <p:sp>
          <p:nvSpPr>
            <p:cNvPr id="34824" name="Line 5"/>
            <p:cNvSpPr>
              <a:spLocks noChangeShapeType="1"/>
            </p:cNvSpPr>
            <p:nvPr/>
          </p:nvSpPr>
          <p:spPr bwMode="auto">
            <a:xfrm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25" name="Line 6"/>
            <p:cNvSpPr>
              <a:spLocks noChangeShapeType="1"/>
            </p:cNvSpPr>
            <p:nvPr/>
          </p:nvSpPr>
          <p:spPr bwMode="auto">
            <a:xfrm flipV="1"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34822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3581400" y="457200"/>
            <a:ext cx="5486400" cy="646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b="1" dirty="0" smtClean="0">
                <a:solidFill>
                  <a:srgbClr val="C80000"/>
                </a:solidFill>
                <a:latin typeface="Comic Sans MS" pitchFamily="66" charset="0"/>
              </a:rPr>
              <a:t>not</a:t>
            </a: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chemeClr val="tx2"/>
                </a:solidFill>
                <a:latin typeface="Comic Sans MS" pitchFamily="66" charset="0"/>
              </a:rPr>
              <a:t>Probable Reality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B6100CB1-975D-41F5-9A6C-8F34E133D00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038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FF4519"/>
                </a:solidFill>
              </a:rPr>
              <a:t>c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is the </a:t>
            </a:r>
            <a:r>
              <a:rPr lang="en-US" sz="5400" dirty="0" smtClean="0">
                <a:solidFill>
                  <a:srgbClr val="800F6F"/>
                </a:solidFill>
              </a:rPr>
              <a:t>actual</a:t>
            </a:r>
            <a:r>
              <a:rPr lang="en-US" sz="5400" dirty="0" smtClean="0">
                <a:solidFill>
                  <a:srgbClr val="7030A0"/>
                </a:solidFill>
              </a:rPr>
              <a:t> </a:t>
            </a:r>
            <a:r>
              <a:rPr lang="en-US" sz="5400" dirty="0" smtClean="0"/>
              <a:t>average </a:t>
            </a:r>
            <a:r>
              <a:rPr lang="en-US" sz="5400" dirty="0" smtClean="0"/>
              <a:t>in the river.</a:t>
            </a:r>
            <a:endParaRPr lang="en-US" sz="5400" dirty="0" smtClean="0"/>
          </a:p>
          <a:p>
            <a:pPr eaLnBrk="1" hangingPunct="1"/>
            <a:r>
              <a:rPr lang="en-US" sz="6000" dirty="0" err="1" smtClean="0">
                <a:solidFill>
                  <a:srgbClr val="FF4519"/>
                </a:solidFill>
              </a:rPr>
              <a:t>c</a:t>
            </a:r>
            <a:r>
              <a:rPr lang="en-US" sz="6000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/>
              <a:t>is </a:t>
            </a:r>
            <a:r>
              <a:rPr lang="en-US" sz="6000" dirty="0" smtClean="0">
                <a:solidFill>
                  <a:srgbClr val="FF33CC"/>
                </a:solidFill>
              </a:rPr>
              <a:t>unknown</a:t>
            </a:r>
            <a:r>
              <a:rPr lang="en-US" sz="6000" dirty="0" smtClean="0"/>
              <a:t>,</a:t>
            </a:r>
          </a:p>
          <a:p>
            <a:pPr algn="ctr" eaLnBrk="1" hangingPunct="1"/>
            <a:r>
              <a:rPr lang="en-US" sz="5400" dirty="0" smtClean="0"/>
              <a:t>but </a:t>
            </a:r>
            <a:r>
              <a:rPr lang="en-US" sz="5400" dirty="0" smtClean="0">
                <a:solidFill>
                  <a:srgbClr val="C00000"/>
                </a:solidFill>
              </a:rPr>
              <a:t>not</a:t>
            </a:r>
            <a:r>
              <a:rPr lang="en-US" sz="5400" dirty="0" smtClean="0"/>
              <a:t> a random variable!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4A7F8015-3123-4EEE-BF99-E293B8DB180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8610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The possible outcomes of our</a:t>
            </a:r>
            <a:r>
              <a:rPr lang="en-US" sz="4400" i="1" dirty="0">
                <a:latin typeface="Comic Sans MS" pitchFamily="66" charset="0"/>
              </a:rPr>
              <a:t> sampling procedure</a:t>
            </a:r>
            <a:r>
              <a:rPr lang="en-US" sz="4400" dirty="0">
                <a:latin typeface="Comic Sans MS" pitchFamily="66" charset="0"/>
              </a:rPr>
              <a:t> is a random variable.  We can say that the </a:t>
            </a:r>
            <a:r>
              <a:rPr lang="en-US" sz="4400" dirty="0" smtClean="0">
                <a:latin typeface="Comic Sans MS" pitchFamily="66" charset="0"/>
              </a:rPr>
              <a:t>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“</a:t>
            </a:r>
            <a:r>
              <a:rPr lang="en-US" sz="4400" i="1" dirty="0" smtClean="0">
                <a:latin typeface="Comic Sans MS" pitchFamily="66" charset="0"/>
              </a:rPr>
              <a:t>probability </a:t>
            </a:r>
            <a:r>
              <a:rPr lang="en-US" sz="4400" dirty="0">
                <a:latin typeface="Comic Sans MS" pitchFamily="66" charset="0"/>
              </a:rPr>
              <a:t>that our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sampling   </a:t>
            </a:r>
          </a:p>
          <a:p>
            <a:pPr algn="l"/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 process </a:t>
            </a:r>
            <a:r>
              <a:rPr lang="en-US" sz="4400" dirty="0" smtClean="0">
                <a:latin typeface="Comic Sans MS" pitchFamily="66" charset="0"/>
              </a:rPr>
              <a:t>will yield an average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that is </a:t>
            </a:r>
            <a:r>
              <a:rPr lang="en-US" sz="44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of the </a:t>
            </a:r>
            <a:endParaRPr lang="en-US" sz="4400" dirty="0" smtClean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latin typeface="Comic Sans MS" pitchFamily="66" charset="0"/>
              </a:rPr>
              <a:t> true average </a:t>
            </a:r>
            <a:r>
              <a:rPr lang="en-US" sz="4400" dirty="0">
                <a:latin typeface="Comic Sans MS" pitchFamily="66" charset="0"/>
              </a:rPr>
              <a:t>at least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8372F5CC-0D0C-42AC-A06F-FCD924AC2FB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0038" y="1371601"/>
            <a:ext cx="8843962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Tell the EPA that with probability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our estimate method </a:t>
            </a:r>
            <a:r>
              <a:rPr lang="en-US" sz="4800" dirty="0" smtClean="0">
                <a:latin typeface="Comic Sans MS" pitchFamily="66" charset="0"/>
              </a:rPr>
              <a:t>for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 CMD will be within </a:t>
            </a: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of the </a:t>
            </a:r>
            <a:r>
              <a:rPr lang="en-US" sz="4800" dirty="0" smtClean="0">
                <a:latin typeface="Comic Sans MS" pitchFamily="66" charset="0"/>
              </a:rPr>
              <a:t>actual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, </a:t>
            </a:r>
            <a:r>
              <a:rPr lang="en-US" sz="4800" dirty="0" smtClean="0">
                <a:solidFill>
                  <a:srgbClr val="FF4519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</a:rPr>
              <a:t>, </a:t>
            </a:r>
            <a:r>
              <a:rPr lang="en-US" sz="4800" dirty="0" smtClean="0">
                <a:latin typeface="Comic Sans MS" pitchFamily="66" charset="0"/>
              </a:rPr>
              <a:t>in the river.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8372F5CC-0D0C-42AC-A06F-FCD924AC2FB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228600" y="2088344"/>
            <a:ext cx="8610600" cy="278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So we can be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95</a:t>
            </a:r>
            <a:r>
              <a:rPr lang="en-US" sz="4800" dirty="0" smtClean="0">
                <a:latin typeface="Comic Sans MS" pitchFamily="66" charset="0"/>
              </a:rPr>
              <a:t>%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7030A0"/>
                </a:solidFill>
                <a:latin typeface="Comic Sans MS" pitchFamily="66" charset="0"/>
              </a:rPr>
              <a:t>confident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the </a:t>
            </a:r>
            <a:r>
              <a:rPr lang="en-US" sz="4800" dirty="0" smtClean="0">
                <a:latin typeface="Comic Sans MS" pitchFamily="66" charset="0"/>
              </a:rPr>
              <a:t>actual </a:t>
            </a:r>
            <a:r>
              <a:rPr lang="en-US" sz="5400" kern="0" dirty="0" err="1" smtClean="0">
                <a:solidFill>
                  <a:srgbClr val="000000"/>
                </a:solidFill>
                <a:latin typeface="Comic Sans MS"/>
              </a:rPr>
              <a:t>avg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CMD</a:t>
            </a:r>
          </a:p>
          <a:p>
            <a:pPr algn="l"/>
            <a:r>
              <a:rPr lang="en-US" sz="5400" kern="0" dirty="0" smtClean="0">
                <a:solidFill>
                  <a:srgbClr val="FF4519"/>
                </a:solidFill>
                <a:latin typeface="Comic Sans MS"/>
              </a:rPr>
              <a:t>c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b="1" kern="0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kern="0" dirty="0" smtClean="0">
                <a:solidFill>
                  <a:srgbClr val="006600"/>
                </a:solidFill>
                <a:latin typeface="Comic Sans MS"/>
              </a:rPr>
              <a:t> </a:t>
            </a:r>
            <a:r>
              <a:rPr lang="en-US" sz="5400" kern="0" dirty="0" smtClean="0">
                <a:solidFill>
                  <a:srgbClr val="006600"/>
                </a:solidFill>
                <a:latin typeface="Comic Sans MS"/>
              </a:rPr>
              <a:t>200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FE75FCEF-2C00-453D-8F19-57E1BCE16A7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458200" cy="315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f</a:t>
            </a:r>
            <a:r>
              <a:rPr lang="en-US" sz="5400" dirty="0" smtClean="0">
                <a:latin typeface="Comic Sans MS" pitchFamily="66" charset="0"/>
              </a:rPr>
              <a:t>or </a:t>
            </a:r>
            <a:r>
              <a:rPr lang="en-US" sz="5400" dirty="0">
                <a:latin typeface="Comic Sans MS" pitchFamily="66" charset="0"/>
              </a:rPr>
              <a:t>simplicity we say </a:t>
            </a:r>
            <a:r>
              <a:rPr lang="en-US" sz="5400" dirty="0" smtClean="0">
                <a:latin typeface="Comic Sans MS" pitchFamily="66" charset="0"/>
              </a:rPr>
              <a:t>that</a:t>
            </a: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 </a:t>
            </a:r>
            <a:r>
              <a:rPr lang="en-US" sz="6000" dirty="0" err="1" smtClean="0">
                <a:solidFill>
                  <a:srgbClr val="FF6600"/>
                </a:solidFill>
                <a:latin typeface="Comic Sans MS" pitchFamily="66" charset="0"/>
              </a:rPr>
              <a:t>c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180 </a:t>
            </a:r>
            <a:r>
              <a:rPr lang="en-US" sz="60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6000" b="1" dirty="0" smtClean="0">
                <a:solidFill>
                  <a:srgbClr val="00B050"/>
                </a:solidFill>
                <a:latin typeface="Symbol" pitchFamily="18" charset="2"/>
                <a:sym typeface="Symbol"/>
              </a:rPr>
              <a:t> </a:t>
            </a:r>
            <a:r>
              <a:rPr lang="en-US" sz="6000" dirty="0" smtClean="0">
                <a:solidFill>
                  <a:srgbClr val="FF6600"/>
                </a:solidFill>
                <a:latin typeface="Comic Sans MS" pitchFamily="66" charset="0"/>
              </a:rPr>
              <a:t>20 </a:t>
            </a:r>
            <a:r>
              <a:rPr lang="en-US" sz="6000" dirty="0" smtClean="0">
                <a:latin typeface="Comic Sans MS" pitchFamily="66" charset="0"/>
              </a:rPr>
              <a:t>at the</a:t>
            </a:r>
          </a:p>
          <a:p>
            <a:pPr algn="l"/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95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% </a:t>
            </a:r>
            <a:r>
              <a:rPr lang="en-US" sz="6000" dirty="0">
                <a:solidFill>
                  <a:srgbClr val="006600"/>
                </a:solidFill>
                <a:latin typeface="Comic Sans MS" pitchFamily="66" charset="0"/>
              </a:rPr>
              <a:t>confidence level</a:t>
            </a: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2324100"/>
            <a:ext cx="8458200" cy="2628900"/>
          </a:xfrm>
          <a:prstGeom prst="rect">
            <a:avLst/>
          </a:prstGeom>
          <a:noFill/>
          <a:ln w="38100" algn="ctr">
            <a:solidFill>
              <a:srgbClr val="0006FE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43434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when you are told that </a:t>
            </a:r>
          </a:p>
          <a:p>
            <a:r>
              <a:rPr lang="en-US" sz="4800" dirty="0" smtClean="0"/>
              <a:t>some fact holds at a </a:t>
            </a:r>
            <a:r>
              <a:rPr lang="en-US" sz="4800" dirty="0" smtClean="0">
                <a:solidFill>
                  <a:srgbClr val="006600"/>
                </a:solidFill>
              </a:rPr>
              <a:t>high </a:t>
            </a:r>
          </a:p>
          <a:p>
            <a:r>
              <a:rPr lang="en-US" sz="4800" dirty="0" smtClean="0">
                <a:solidFill>
                  <a:srgbClr val="006600"/>
                </a:solidFill>
              </a:rPr>
              <a:t>confidence level</a:t>
            </a:r>
            <a:r>
              <a:rPr lang="en-US" sz="4800" dirty="0" smtClean="0"/>
              <a:t>, remember </a:t>
            </a:r>
          </a:p>
          <a:p>
            <a:r>
              <a:rPr lang="en-US" sz="4800" dirty="0" smtClean="0"/>
              <a:t>that a random experiment</a:t>
            </a:r>
          </a:p>
          <a:p>
            <a:r>
              <a:rPr lang="en-US" sz="4800" dirty="0" smtClean="0"/>
              <a:t>lies behind this claim. </a:t>
            </a:r>
            <a:endParaRPr lang="en-US" sz="4800" dirty="0" smtClean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E78F4000-603A-43A9-9772-EA15786EFD2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574" y="4604230"/>
            <a:ext cx="838402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</a:pP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                                       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Ask</a:t>
            </a:r>
          </a:p>
          <a:p>
            <a:pPr marL="342900" lvl="0" indent="-342900" algn="l" eaLnBrk="0" hangingPunct="0">
              <a:spcBef>
                <a:spcPts val="0"/>
              </a:spcBef>
            </a:pP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yourself </a:t>
            </a:r>
            <a:r>
              <a:rPr lang="en-US" sz="4800" kern="0" dirty="0" smtClean="0">
                <a:solidFill>
                  <a:srgbClr val="0000CC"/>
                </a:solidFill>
                <a:latin typeface="Comic Sans MS"/>
              </a:rPr>
              <a:t>“what experiment?”</a:t>
            </a:r>
          </a:p>
          <a:p>
            <a:endParaRPr lang="en-US" sz="20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3886200"/>
          </a:xfrm>
        </p:spPr>
        <p:txBody>
          <a:bodyPr/>
          <a:lstStyle/>
          <a:p>
            <a:pPr algn="ctr"/>
            <a:r>
              <a:rPr lang="en-US" sz="6600" dirty="0" smtClean="0"/>
              <a:t>Estimating Birthday </a:t>
            </a:r>
          </a:p>
          <a:p>
            <a:pPr algn="ctr"/>
            <a:r>
              <a:rPr lang="en-US" sz="6600" dirty="0" smtClean="0"/>
              <a:t>Matches</a:t>
            </a:r>
          </a:p>
          <a:p>
            <a:pPr algn="ctr"/>
            <a:r>
              <a:rPr lang="en-US" sz="6600" dirty="0" smtClean="0"/>
              <a:t>(Hashing Collisions)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15M.</a:t>
            </a:r>
            <a:fld id="{E78F4000-603A-43A9-9772-EA15786EFD2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63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60500"/>
            <a:ext cx="8045450" cy="20447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dirty="0" smtClean="0"/>
              <a:t> </a:t>
            </a:r>
            <a:r>
              <a:rPr lang="en-US" sz="4800" dirty="0"/>
              <a:t>::=</a:t>
            </a:r>
            <a:r>
              <a:rPr lang="en-US" sz="4400" dirty="0"/>
              <a:t>  # pairs with matching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4400" dirty="0"/>
              <a:t>           </a:t>
            </a:r>
            <a:r>
              <a:rPr lang="en-US" sz="4400" dirty="0" err="1"/>
              <a:t>b’days</a:t>
            </a:r>
            <a:r>
              <a:rPr lang="en-US" sz="4400" dirty="0"/>
              <a:t> among </a:t>
            </a:r>
            <a:r>
              <a:rPr lang="en-US" sz="4400" dirty="0" err="1">
                <a:solidFill>
                  <a:srgbClr val="0000FF"/>
                </a:solidFill>
              </a:rPr>
              <a:t>n</a:t>
            </a:r>
            <a:r>
              <a:rPr lang="en-US" sz="4400" dirty="0"/>
              <a:t> people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4400" dirty="0"/>
              <a:t>           in a </a:t>
            </a:r>
            <a:r>
              <a:rPr lang="en-US" sz="4400" dirty="0" err="1">
                <a:solidFill>
                  <a:srgbClr val="0000FF"/>
                </a:solidFill>
              </a:rPr>
              <a:t>d</a:t>
            </a:r>
            <a:r>
              <a:rPr lang="en-US" sz="4400" dirty="0"/>
              <a:t>-day year</a:t>
            </a:r>
          </a:p>
        </p:txBody>
      </p:sp>
      <p:sp>
        <p:nvSpPr>
          <p:cNvPr id="229384" name="Text Box 8"/>
          <p:cNvSpPr txBox="1">
            <a:spLocks noChangeArrowheads="1"/>
          </p:cNvSpPr>
          <p:nvPr/>
        </p:nvSpPr>
        <p:spPr bwMode="auto">
          <a:xfrm>
            <a:off x="604838" y="4983163"/>
            <a:ext cx="801713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 err="1" smtClean="0">
                <a:solidFill>
                  <a:srgbClr val="0000FF"/>
                </a:solidFill>
                <a:latin typeface="Comic Sans MS" charset="0"/>
              </a:rPr>
              <a:t>M</a:t>
            </a:r>
            <a:r>
              <a:rPr lang="en-US" sz="4400" baseline="-25000" dirty="0" err="1" smtClean="0">
                <a:solidFill>
                  <a:srgbClr val="0000FF"/>
                </a:solidFill>
                <a:latin typeface="Comic Sans MS" charset="0"/>
              </a:rPr>
              <a:t>ij</a:t>
            </a:r>
            <a:r>
              <a:rPr lang="en-US" sz="4400" dirty="0" smtClean="0">
                <a:latin typeface="Comic Sans MS" charset="0"/>
              </a:rPr>
              <a:t> </a:t>
            </a:r>
            <a:r>
              <a:rPr lang="en-US" sz="4400" dirty="0">
                <a:latin typeface="Comic Sans MS" charset="0"/>
              </a:rPr>
              <a:t>::= indicator that </a:t>
            </a:r>
            <a:r>
              <a:rPr lang="en-US" sz="4400" dirty="0" err="1" smtClean="0">
                <a:solidFill>
                  <a:srgbClr val="0000CC"/>
                </a:solidFill>
                <a:latin typeface="Comic Sans MS" charset="0"/>
              </a:rPr>
              <a:t>i</a:t>
            </a:r>
            <a:r>
              <a:rPr lang="en-US" sz="4400" dirty="0" err="1" smtClean="0">
                <a:latin typeface="Comic Sans MS" charset="0"/>
              </a:rPr>
              <a:t>th</a:t>
            </a:r>
            <a:r>
              <a:rPr lang="en-US" sz="4400" dirty="0" smtClean="0">
                <a:latin typeface="Comic Sans MS" charset="0"/>
              </a:rPr>
              <a:t> </a:t>
            </a:r>
            <a:r>
              <a:rPr lang="en-US" sz="4400" dirty="0">
                <a:latin typeface="Comic Sans MS" charset="0"/>
              </a:rPr>
              <a:t>&amp; </a:t>
            </a:r>
            <a:r>
              <a:rPr lang="en-US" sz="4400" dirty="0" err="1" smtClean="0">
                <a:solidFill>
                  <a:srgbClr val="0000CC"/>
                </a:solidFill>
                <a:latin typeface="Comic Sans MS" charset="0"/>
              </a:rPr>
              <a:t>j</a:t>
            </a:r>
            <a:r>
              <a:rPr lang="en-US" sz="4400" dirty="0" err="1" smtClean="0">
                <a:latin typeface="Comic Sans MS" charset="0"/>
              </a:rPr>
              <a:t>th</a:t>
            </a:r>
            <a:endParaRPr lang="en-US" sz="4400" dirty="0">
              <a:latin typeface="Comic Sans MS" charset="0"/>
            </a:endParaRPr>
          </a:p>
          <a:p>
            <a:pPr algn="l"/>
            <a:r>
              <a:rPr lang="en-US" sz="4400" dirty="0">
                <a:latin typeface="Comic Sans MS" charset="0"/>
              </a:rPr>
              <a:t>            </a:t>
            </a:r>
            <a:r>
              <a:rPr lang="en-US" sz="4400" dirty="0" smtClean="0">
                <a:latin typeface="Comic Sans MS" charset="0"/>
              </a:rPr>
              <a:t> birthdays match</a:t>
            </a:r>
            <a:endParaRPr lang="en-US" sz="4400" dirty="0">
              <a:latin typeface="Comic Sans MS" charset="0"/>
            </a:endParaRP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435939"/>
              </p:ext>
            </p:extLst>
          </p:nvPr>
        </p:nvGraphicFramePr>
        <p:xfrm>
          <a:off x="858838" y="3224213"/>
          <a:ext cx="4170362" cy="208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5" imgW="762000" imgH="381000" progId="Equation.DSMT4">
                  <p:embed/>
                </p:oleObj>
              </mc:Choice>
              <mc:Fallback>
                <p:oleObj name="Equation" r:id="rId5" imgW="7620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3224213"/>
                        <a:ext cx="4170362" cy="208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843286688"/>
      </p:ext>
    </p:extLst>
  </p:cSld>
  <p:clrMapOvr>
    <a:masterClrMapping/>
  </p:clrMapOvr>
  <p:transition xmlns:p14="http://schemas.microsoft.com/office/powerpoint/2010/main" spd="slow" advTm="89561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/>
      <p:bldP spid="22938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1473200"/>
            <a:ext cx="8053388" cy="279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Let 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,…,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3600" dirty="0" smtClean="0">
                <a:latin typeface="Comic Sans MS"/>
                <a:cs typeface="Comic Sans MS"/>
              </a:rPr>
              <a:t>be </a:t>
            </a:r>
            <a:r>
              <a:rPr lang="en-US" sz="3600" dirty="0" err="1">
                <a:latin typeface="Comic Sans MS"/>
                <a:cs typeface="Comic Sans MS"/>
              </a:rPr>
              <a:t>pairwise</a:t>
            </a:r>
            <a:r>
              <a:rPr lang="en-US" sz="3600" dirty="0">
                <a:latin typeface="Comic Sans MS"/>
                <a:cs typeface="Comic Sans MS"/>
              </a:rPr>
              <a:t> independent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random </a:t>
            </a:r>
            <a:r>
              <a:rPr lang="en-US" sz="3600" dirty="0" err="1">
                <a:latin typeface="Comic Sans MS"/>
                <a:cs typeface="Comic Sans MS"/>
              </a:rPr>
              <a:t>vars</a:t>
            </a:r>
            <a:r>
              <a:rPr lang="en-US" sz="3600" dirty="0">
                <a:latin typeface="Comic Sans MS"/>
                <a:cs typeface="Comic Sans MS"/>
              </a:rPr>
              <a:t> with the same finite </a:t>
            </a:r>
          </a:p>
          <a:p>
            <a:pPr>
              <a:buNone/>
            </a:pPr>
            <a:r>
              <a:rPr lang="en-US" sz="3600" dirty="0" smtClean="0">
                <a:latin typeface="Comic Sans MS"/>
                <a:cs typeface="Comic Sans MS"/>
              </a:rPr>
              <a:t>mean 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μ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and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variance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3600" baseline="30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.  Let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                                          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 Then</a:t>
            </a:r>
            <a:endParaRPr lang="en-US" sz="3600" dirty="0">
              <a:latin typeface="Comic Sans MS"/>
              <a:cs typeface="Comic Sans MS"/>
              <a:sym typeface="Symbol" pitchFamily="18" charset="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30019" y="4172921"/>
            <a:ext cx="7631805" cy="2304079"/>
          </a:xfrm>
          <a:prstGeom prst="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785" y="1030069"/>
            <a:ext cx="2232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660066"/>
                </a:solidFill>
                <a:latin typeface="Comic Sans MS"/>
                <a:cs typeface="Comic Sans MS"/>
              </a:rPr>
              <a:t>Theorem:</a:t>
            </a:r>
            <a:endParaRPr lang="en-US" sz="36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245852"/>
              </p:ext>
            </p:extLst>
          </p:nvPr>
        </p:nvGraphicFramePr>
        <p:xfrm>
          <a:off x="554038" y="3236912"/>
          <a:ext cx="6084887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15" name="Equation" r:id="rId5" imgW="1816100" imgH="330200" progId="Equation.DSMT4">
                  <p:embed/>
                </p:oleObj>
              </mc:Choice>
              <mc:Fallback>
                <p:oleObj name="Equation" r:id="rId5" imgW="18161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3236912"/>
                        <a:ext cx="6084887" cy="110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189898"/>
              </p:ext>
            </p:extLst>
          </p:nvPr>
        </p:nvGraphicFramePr>
        <p:xfrm>
          <a:off x="987425" y="3983037"/>
          <a:ext cx="7169150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16" name="Equation" r:id="rId7" imgW="1714500" imgH="596900" progId="Equation.DSMT4">
                  <p:embed/>
                </p:oleObj>
              </mc:Choice>
              <mc:Fallback>
                <p:oleObj name="Equation" r:id="rId7" imgW="17145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3983037"/>
                        <a:ext cx="7169150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034995914"/>
      </p:ext>
    </p:extLst>
  </p:cSld>
  <p:clrMapOvr>
    <a:masterClrMapping/>
  </p:clrMapOvr>
  <p:transition xmlns:p14="http://schemas.microsoft.com/office/powerpoint/2010/main" advTm="46518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2603500"/>
            <a:ext cx="7099300" cy="1168400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5400" dirty="0"/>
              <a:t>so by linearity of E[]</a:t>
            </a:r>
          </a:p>
        </p:txBody>
      </p:sp>
      <p:graphicFrame>
        <p:nvGraphicFramePr>
          <p:cNvPr id="23040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87286251"/>
              </p:ext>
            </p:extLst>
          </p:nvPr>
        </p:nvGraphicFramePr>
        <p:xfrm>
          <a:off x="776288" y="3621088"/>
          <a:ext cx="7380287" cy="198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13" name="Equation" r:id="rId5" imgW="1790700" imgH="482600" progId="Equation.DSMT4">
                  <p:embed/>
                </p:oleObj>
              </mc:Choice>
              <mc:Fallback>
                <p:oleObj name="Equation" r:id="rId5" imgW="17907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3621088"/>
                        <a:ext cx="7380287" cy="19891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2325688" y="1520825"/>
            <a:ext cx="43190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dirty="0" err="1">
                <a:solidFill>
                  <a:srgbClr val="0000FF"/>
                </a:solidFill>
                <a:latin typeface="Comic Sans MS" charset="0"/>
              </a:rPr>
              <a:t>E</a:t>
            </a:r>
            <a:r>
              <a:rPr lang="en-US" sz="6000" dirty="0" err="1" smtClean="0">
                <a:solidFill>
                  <a:srgbClr val="0000FF"/>
                </a:solidFill>
                <a:latin typeface="Comic Sans MS" charset="0"/>
              </a:rPr>
              <a:t>[</a:t>
            </a:r>
            <a:r>
              <a:rPr lang="en-US" sz="6000" dirty="0" err="1">
                <a:solidFill>
                  <a:srgbClr val="0000FF"/>
                </a:solidFill>
                <a:latin typeface="Comic Sans MS" charset="0"/>
              </a:rPr>
              <a:t>M</a:t>
            </a:r>
            <a:r>
              <a:rPr lang="en-US" sz="6000" baseline="-25000" dirty="0" err="1" smtClean="0">
                <a:solidFill>
                  <a:srgbClr val="0000FF"/>
                </a:solidFill>
                <a:latin typeface="Comic Sans MS" charset="0"/>
              </a:rPr>
              <a:t>ij</a:t>
            </a:r>
            <a:r>
              <a:rPr lang="en-US" sz="6000" dirty="0">
                <a:solidFill>
                  <a:srgbClr val="0000FF"/>
                </a:solidFill>
                <a:latin typeface="Comic Sans MS" charset="0"/>
              </a:rPr>
              <a:t>] = 1/d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0309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9443">
        <p:fade/>
      </p:transition>
    </mc:Choice>
    <mc:Fallback xmlns="">
      <p:transition xmlns:p14="http://schemas.microsoft.com/office/powerpoint/2010/main" spd="med" advTm="59443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88900"/>
            <a:ext cx="6172200" cy="1219200"/>
          </a:xfrm>
        </p:spPr>
        <p:txBody>
          <a:bodyPr/>
          <a:lstStyle/>
          <a:p>
            <a:r>
              <a:rPr lang="en-US" b="0"/>
              <a:t>Actual Distribution by Month</a:t>
            </a:r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5394325" y="2987675"/>
            <a:ext cx="15398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endParaRPr lang="en-US" sz="800">
              <a:latin typeface="Courier New" charset="0"/>
            </a:endParaRPr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4708525" y="2073275"/>
            <a:ext cx="1841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sz="800">
              <a:latin typeface="Courier New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800100"/>
            <a:ext cx="7531101" cy="4654550"/>
            <a:chOff x="144" y="440"/>
            <a:chExt cx="4744" cy="2932"/>
          </a:xfrm>
        </p:grpSpPr>
        <p:sp>
          <p:nvSpPr>
            <p:cNvPr id="231430" name="AutoShape 6"/>
            <p:cNvSpPr>
              <a:spLocks noChangeAspect="1" noChangeArrowheads="1" noTextEdit="1"/>
            </p:cNvSpPr>
            <p:nvPr/>
          </p:nvSpPr>
          <p:spPr bwMode="auto">
            <a:xfrm>
              <a:off x="1144" y="440"/>
              <a:ext cx="3744" cy="2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1" name="Freeform 7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8" y="0"/>
                </a:cxn>
                <a:cxn ang="0">
                  <a:pos x="2368" y="0"/>
                </a:cxn>
                <a:cxn ang="0">
                  <a:pos x="2340" y="22"/>
                </a:cxn>
                <a:cxn ang="0">
                  <a:pos x="0" y="22"/>
                </a:cxn>
              </a:cxnLst>
              <a:rect l="0" t="0" r="r" b="b"/>
              <a:pathLst>
                <a:path w="2368" h="22">
                  <a:moveTo>
                    <a:pt x="0" y="22"/>
                  </a:moveTo>
                  <a:lnTo>
                    <a:pt x="28" y="0"/>
                  </a:lnTo>
                  <a:lnTo>
                    <a:pt x="2368" y="0"/>
                  </a:lnTo>
                  <a:lnTo>
                    <a:pt x="234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2" name="Freeform 8"/>
            <p:cNvSpPr>
              <a:spLocks/>
            </p:cNvSpPr>
            <p:nvPr/>
          </p:nvSpPr>
          <p:spPr bwMode="auto">
            <a:xfrm>
              <a:off x="1575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3" name="Rectangle 9"/>
            <p:cNvSpPr>
              <a:spLocks noChangeArrowheads="1"/>
            </p:cNvSpPr>
            <p:nvPr/>
          </p:nvSpPr>
          <p:spPr bwMode="auto">
            <a:xfrm>
              <a:off x="1603" y="666"/>
              <a:ext cx="2340" cy="225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4" name="Freeform 10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5" name="Freeform 11"/>
            <p:cNvSpPr>
              <a:spLocks/>
            </p:cNvSpPr>
            <p:nvPr/>
          </p:nvSpPr>
          <p:spPr bwMode="auto">
            <a:xfrm>
              <a:off x="1575" y="2635"/>
              <a:ext cx="2368" cy="27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6" name="Freeform 12"/>
            <p:cNvSpPr>
              <a:spLocks/>
            </p:cNvSpPr>
            <p:nvPr/>
          </p:nvSpPr>
          <p:spPr bwMode="auto">
            <a:xfrm>
              <a:off x="1575" y="2354"/>
              <a:ext cx="2368" cy="2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7" name="Freeform 13"/>
            <p:cNvSpPr>
              <a:spLocks/>
            </p:cNvSpPr>
            <p:nvPr/>
          </p:nvSpPr>
          <p:spPr bwMode="auto">
            <a:xfrm>
              <a:off x="1575" y="2074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8" name="Freeform 14"/>
            <p:cNvSpPr>
              <a:spLocks/>
            </p:cNvSpPr>
            <p:nvPr/>
          </p:nvSpPr>
          <p:spPr bwMode="auto">
            <a:xfrm>
              <a:off x="1575" y="1793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9" name="Freeform 15"/>
            <p:cNvSpPr>
              <a:spLocks/>
            </p:cNvSpPr>
            <p:nvPr/>
          </p:nvSpPr>
          <p:spPr bwMode="auto">
            <a:xfrm>
              <a:off x="1575" y="1513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0" name="Freeform 16"/>
            <p:cNvSpPr>
              <a:spLocks/>
            </p:cNvSpPr>
            <p:nvPr/>
          </p:nvSpPr>
          <p:spPr bwMode="auto">
            <a:xfrm>
              <a:off x="1575" y="1227"/>
              <a:ext cx="2368" cy="27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1" name="Freeform 17"/>
            <p:cNvSpPr>
              <a:spLocks/>
            </p:cNvSpPr>
            <p:nvPr/>
          </p:nvSpPr>
          <p:spPr bwMode="auto">
            <a:xfrm>
              <a:off x="1575" y="946"/>
              <a:ext cx="2368" cy="2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2" name="Freeform 18"/>
            <p:cNvSpPr>
              <a:spLocks/>
            </p:cNvSpPr>
            <p:nvPr/>
          </p:nvSpPr>
          <p:spPr bwMode="auto">
            <a:xfrm>
              <a:off x="1575" y="666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3" name="Freeform 19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2368" y="0"/>
                </a:cxn>
                <a:cxn ang="0">
                  <a:pos x="2340" y="22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368" y="0"/>
                </a:cxn>
              </a:cxnLst>
              <a:rect l="0" t="0" r="r" b="b"/>
              <a:pathLst>
                <a:path w="2368" h="22">
                  <a:moveTo>
                    <a:pt x="2368" y="0"/>
                  </a:moveTo>
                  <a:lnTo>
                    <a:pt x="2340" y="22"/>
                  </a:lnTo>
                  <a:lnTo>
                    <a:pt x="0" y="22"/>
                  </a:lnTo>
                  <a:lnTo>
                    <a:pt x="28" y="0"/>
                  </a:lnTo>
                  <a:lnTo>
                    <a:pt x="2368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4" name="Freeform 20"/>
            <p:cNvSpPr>
              <a:spLocks/>
            </p:cNvSpPr>
            <p:nvPr/>
          </p:nvSpPr>
          <p:spPr bwMode="auto">
            <a:xfrm>
              <a:off x="1575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noFill/>
            <a:ln w="793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5" name="Rectangle 21"/>
            <p:cNvSpPr>
              <a:spLocks noChangeArrowheads="1"/>
            </p:cNvSpPr>
            <p:nvPr/>
          </p:nvSpPr>
          <p:spPr bwMode="auto">
            <a:xfrm>
              <a:off x="1603" y="666"/>
              <a:ext cx="2340" cy="2255"/>
            </a:xfrm>
            <a:prstGeom prst="rect">
              <a:avLst/>
            </a:prstGeom>
            <a:noFill/>
            <a:ln w="7938">
              <a:solidFill>
                <a:srgbClr val="80808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6" name="Freeform 22"/>
            <p:cNvSpPr>
              <a:spLocks/>
            </p:cNvSpPr>
            <p:nvPr/>
          </p:nvSpPr>
          <p:spPr bwMode="auto">
            <a:xfrm>
              <a:off x="1710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7" name="Rectangle 23"/>
            <p:cNvSpPr>
              <a:spLocks noChangeArrowheads="1"/>
            </p:cNvSpPr>
            <p:nvPr/>
          </p:nvSpPr>
          <p:spPr bwMode="auto">
            <a:xfrm>
              <a:off x="1635" y="688"/>
              <a:ext cx="75" cy="225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8" name="Freeform 24"/>
            <p:cNvSpPr>
              <a:spLocks/>
            </p:cNvSpPr>
            <p:nvPr/>
          </p:nvSpPr>
          <p:spPr bwMode="auto">
            <a:xfrm>
              <a:off x="1635" y="666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9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9" name="Freeform 25"/>
            <p:cNvSpPr>
              <a:spLocks/>
            </p:cNvSpPr>
            <p:nvPr/>
          </p:nvSpPr>
          <p:spPr bwMode="auto">
            <a:xfrm>
              <a:off x="1907" y="1227"/>
              <a:ext cx="28" cy="1716"/>
            </a:xfrm>
            <a:custGeom>
              <a:avLst/>
              <a:gdLst/>
              <a:ahLst/>
              <a:cxnLst>
                <a:cxn ang="0">
                  <a:pos x="0" y="1716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1694"/>
                </a:cxn>
                <a:cxn ang="0">
                  <a:pos x="0" y="1716"/>
                </a:cxn>
              </a:cxnLst>
              <a:rect l="0" t="0" r="r" b="b"/>
              <a:pathLst>
                <a:path w="28" h="1716">
                  <a:moveTo>
                    <a:pt x="0" y="1716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1694"/>
                  </a:lnTo>
                  <a:lnTo>
                    <a:pt x="0" y="1716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0" name="Rectangle 26"/>
            <p:cNvSpPr>
              <a:spLocks noChangeArrowheads="1"/>
            </p:cNvSpPr>
            <p:nvPr/>
          </p:nvSpPr>
          <p:spPr bwMode="auto">
            <a:xfrm>
              <a:off x="1827" y="1254"/>
              <a:ext cx="80" cy="1689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1" name="Freeform 27"/>
            <p:cNvSpPr>
              <a:spLocks/>
            </p:cNvSpPr>
            <p:nvPr/>
          </p:nvSpPr>
          <p:spPr bwMode="auto">
            <a:xfrm>
              <a:off x="1827" y="1227"/>
              <a:ext cx="108" cy="27"/>
            </a:xfrm>
            <a:custGeom>
              <a:avLst/>
              <a:gdLst/>
              <a:ahLst/>
              <a:cxnLst>
                <a:cxn ang="0">
                  <a:pos x="80" y="27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80" y="27"/>
                </a:cxn>
              </a:cxnLst>
              <a:rect l="0" t="0" r="r" b="b"/>
              <a:pathLst>
                <a:path w="108" h="27">
                  <a:moveTo>
                    <a:pt x="80" y="27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80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2" name="Freeform 28"/>
            <p:cNvSpPr>
              <a:spLocks/>
            </p:cNvSpPr>
            <p:nvPr/>
          </p:nvSpPr>
          <p:spPr bwMode="auto">
            <a:xfrm>
              <a:off x="2103" y="1931"/>
              <a:ext cx="24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4" y="0"/>
                </a:cxn>
                <a:cxn ang="0">
                  <a:pos x="24" y="990"/>
                </a:cxn>
                <a:cxn ang="0">
                  <a:pos x="0" y="1012"/>
                </a:cxn>
              </a:cxnLst>
              <a:rect l="0" t="0" r="r" b="b"/>
              <a:pathLst>
                <a:path w="24" h="1012">
                  <a:moveTo>
                    <a:pt x="0" y="1012"/>
                  </a:moveTo>
                  <a:lnTo>
                    <a:pt x="0" y="27"/>
                  </a:lnTo>
                  <a:lnTo>
                    <a:pt x="24" y="0"/>
                  </a:lnTo>
                  <a:lnTo>
                    <a:pt x="24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3" name="Rectangle 29"/>
            <p:cNvSpPr>
              <a:spLocks noChangeArrowheads="1"/>
            </p:cNvSpPr>
            <p:nvPr/>
          </p:nvSpPr>
          <p:spPr bwMode="auto">
            <a:xfrm>
              <a:off x="2024" y="1958"/>
              <a:ext cx="79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4" name="Freeform 30"/>
            <p:cNvSpPr>
              <a:spLocks/>
            </p:cNvSpPr>
            <p:nvPr/>
          </p:nvSpPr>
          <p:spPr bwMode="auto">
            <a:xfrm>
              <a:off x="2024" y="1931"/>
              <a:ext cx="103" cy="27"/>
            </a:xfrm>
            <a:custGeom>
              <a:avLst/>
              <a:gdLst/>
              <a:ahLst/>
              <a:cxnLst>
                <a:cxn ang="0">
                  <a:pos x="79" y="27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79" y="27"/>
                </a:cxn>
              </a:cxnLst>
              <a:rect l="0" t="0" r="r" b="b"/>
              <a:pathLst>
                <a:path w="103" h="27">
                  <a:moveTo>
                    <a:pt x="79" y="27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79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5" name="Freeform 31"/>
            <p:cNvSpPr>
              <a:spLocks/>
            </p:cNvSpPr>
            <p:nvPr/>
          </p:nvSpPr>
          <p:spPr bwMode="auto">
            <a:xfrm>
              <a:off x="2295" y="1931"/>
              <a:ext cx="28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990"/>
                </a:cxn>
                <a:cxn ang="0">
                  <a:pos x="0" y="1012"/>
                </a:cxn>
              </a:cxnLst>
              <a:rect l="0" t="0" r="r" b="b"/>
              <a:pathLst>
                <a:path w="28" h="1012">
                  <a:moveTo>
                    <a:pt x="0" y="1012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6" name="Rectangle 32"/>
            <p:cNvSpPr>
              <a:spLocks noChangeArrowheads="1"/>
            </p:cNvSpPr>
            <p:nvPr/>
          </p:nvSpPr>
          <p:spPr bwMode="auto">
            <a:xfrm>
              <a:off x="2220" y="1958"/>
              <a:ext cx="75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7" name="Freeform 33"/>
            <p:cNvSpPr>
              <a:spLocks/>
            </p:cNvSpPr>
            <p:nvPr/>
          </p:nvSpPr>
          <p:spPr bwMode="auto">
            <a:xfrm>
              <a:off x="2220" y="1931"/>
              <a:ext cx="103" cy="27"/>
            </a:xfrm>
            <a:custGeom>
              <a:avLst/>
              <a:gdLst/>
              <a:ahLst/>
              <a:cxnLst>
                <a:cxn ang="0">
                  <a:pos x="75" y="27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7"/>
                </a:cxn>
                <a:cxn ang="0">
                  <a:pos x="75" y="27"/>
                </a:cxn>
              </a:cxnLst>
              <a:rect l="0" t="0" r="r" b="b"/>
              <a:pathLst>
                <a:path w="103" h="27">
                  <a:moveTo>
                    <a:pt x="75" y="27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7"/>
                  </a:lnTo>
                  <a:lnTo>
                    <a:pt x="75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8" name="Freeform 34"/>
            <p:cNvSpPr>
              <a:spLocks/>
            </p:cNvSpPr>
            <p:nvPr/>
          </p:nvSpPr>
          <p:spPr bwMode="auto">
            <a:xfrm>
              <a:off x="2492" y="1370"/>
              <a:ext cx="28" cy="1573"/>
            </a:xfrm>
            <a:custGeom>
              <a:avLst/>
              <a:gdLst/>
              <a:ahLst/>
              <a:cxnLst>
                <a:cxn ang="0">
                  <a:pos x="0" y="1573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551"/>
                </a:cxn>
                <a:cxn ang="0">
                  <a:pos x="0" y="1573"/>
                </a:cxn>
              </a:cxnLst>
              <a:rect l="0" t="0" r="r" b="b"/>
              <a:pathLst>
                <a:path w="28" h="1573">
                  <a:moveTo>
                    <a:pt x="0" y="1573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551"/>
                  </a:lnTo>
                  <a:lnTo>
                    <a:pt x="0" y="1573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9" name="Rectangle 35"/>
            <p:cNvSpPr>
              <a:spLocks noChangeArrowheads="1"/>
            </p:cNvSpPr>
            <p:nvPr/>
          </p:nvSpPr>
          <p:spPr bwMode="auto">
            <a:xfrm>
              <a:off x="2412" y="1392"/>
              <a:ext cx="80" cy="1551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0" name="Freeform 36"/>
            <p:cNvSpPr>
              <a:spLocks/>
            </p:cNvSpPr>
            <p:nvPr/>
          </p:nvSpPr>
          <p:spPr bwMode="auto">
            <a:xfrm>
              <a:off x="2412" y="1370"/>
              <a:ext cx="108" cy="22"/>
            </a:xfrm>
            <a:custGeom>
              <a:avLst/>
              <a:gdLst/>
              <a:ahLst/>
              <a:cxnLst>
                <a:cxn ang="0">
                  <a:pos x="80" y="22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80" y="22"/>
                </a:cxn>
              </a:cxnLst>
              <a:rect l="0" t="0" r="r" b="b"/>
              <a:pathLst>
                <a:path w="108" h="22">
                  <a:moveTo>
                    <a:pt x="80" y="22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80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1" name="Freeform 37"/>
            <p:cNvSpPr>
              <a:spLocks/>
            </p:cNvSpPr>
            <p:nvPr/>
          </p:nvSpPr>
          <p:spPr bwMode="auto">
            <a:xfrm>
              <a:off x="2688" y="2778"/>
              <a:ext cx="24" cy="165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4" y="143"/>
                </a:cxn>
                <a:cxn ang="0">
                  <a:pos x="0" y="165"/>
                </a:cxn>
              </a:cxnLst>
              <a:rect l="0" t="0" r="r" b="b"/>
              <a:pathLst>
                <a:path w="24" h="165">
                  <a:moveTo>
                    <a:pt x="0" y="165"/>
                  </a:moveTo>
                  <a:lnTo>
                    <a:pt x="0" y="22"/>
                  </a:lnTo>
                  <a:lnTo>
                    <a:pt x="24" y="0"/>
                  </a:lnTo>
                  <a:lnTo>
                    <a:pt x="24" y="143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2" name="Rectangle 38"/>
            <p:cNvSpPr>
              <a:spLocks noChangeArrowheads="1"/>
            </p:cNvSpPr>
            <p:nvPr/>
          </p:nvSpPr>
          <p:spPr bwMode="auto">
            <a:xfrm>
              <a:off x="2609" y="2800"/>
              <a:ext cx="79" cy="143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3" name="Freeform 39"/>
            <p:cNvSpPr>
              <a:spLocks/>
            </p:cNvSpPr>
            <p:nvPr/>
          </p:nvSpPr>
          <p:spPr bwMode="auto">
            <a:xfrm>
              <a:off x="2609" y="2778"/>
              <a:ext cx="103" cy="22"/>
            </a:xfrm>
            <a:custGeom>
              <a:avLst/>
              <a:gdLst/>
              <a:ahLst/>
              <a:cxnLst>
                <a:cxn ang="0">
                  <a:pos x="79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9" y="22"/>
                </a:cxn>
              </a:cxnLst>
              <a:rect l="0" t="0" r="r" b="b"/>
              <a:pathLst>
                <a:path w="103" h="22">
                  <a:moveTo>
                    <a:pt x="79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9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4" name="Freeform 40"/>
            <p:cNvSpPr>
              <a:spLocks/>
            </p:cNvSpPr>
            <p:nvPr/>
          </p:nvSpPr>
          <p:spPr bwMode="auto">
            <a:xfrm>
              <a:off x="2880" y="2074"/>
              <a:ext cx="28" cy="869"/>
            </a:xfrm>
            <a:custGeom>
              <a:avLst/>
              <a:gdLst/>
              <a:ahLst/>
              <a:cxnLst>
                <a:cxn ang="0">
                  <a:pos x="0" y="869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847"/>
                </a:cxn>
                <a:cxn ang="0">
                  <a:pos x="0" y="869"/>
                </a:cxn>
              </a:cxnLst>
              <a:rect l="0" t="0" r="r" b="b"/>
              <a:pathLst>
                <a:path w="28" h="869">
                  <a:moveTo>
                    <a:pt x="0" y="869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847"/>
                  </a:lnTo>
                  <a:lnTo>
                    <a:pt x="0" y="869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5" name="Rectangle 41"/>
            <p:cNvSpPr>
              <a:spLocks noChangeArrowheads="1"/>
            </p:cNvSpPr>
            <p:nvPr/>
          </p:nvSpPr>
          <p:spPr bwMode="auto">
            <a:xfrm>
              <a:off x="2805" y="2096"/>
              <a:ext cx="75" cy="847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6" name="Freeform 42"/>
            <p:cNvSpPr>
              <a:spLocks/>
            </p:cNvSpPr>
            <p:nvPr/>
          </p:nvSpPr>
          <p:spPr bwMode="auto">
            <a:xfrm>
              <a:off x="2805" y="2074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7" name="Freeform 43"/>
            <p:cNvSpPr>
              <a:spLocks/>
            </p:cNvSpPr>
            <p:nvPr/>
          </p:nvSpPr>
          <p:spPr bwMode="auto">
            <a:xfrm>
              <a:off x="3077" y="1089"/>
              <a:ext cx="28" cy="1854"/>
            </a:xfrm>
            <a:custGeom>
              <a:avLst/>
              <a:gdLst/>
              <a:ahLst/>
              <a:cxnLst>
                <a:cxn ang="0">
                  <a:pos x="0" y="1854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832"/>
                </a:cxn>
                <a:cxn ang="0">
                  <a:pos x="0" y="1854"/>
                </a:cxn>
              </a:cxnLst>
              <a:rect l="0" t="0" r="r" b="b"/>
              <a:pathLst>
                <a:path w="28" h="1854">
                  <a:moveTo>
                    <a:pt x="0" y="1854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832"/>
                  </a:lnTo>
                  <a:lnTo>
                    <a:pt x="0" y="1854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8" name="Rectangle 44"/>
            <p:cNvSpPr>
              <a:spLocks noChangeArrowheads="1"/>
            </p:cNvSpPr>
            <p:nvPr/>
          </p:nvSpPr>
          <p:spPr bwMode="auto">
            <a:xfrm>
              <a:off x="2997" y="1111"/>
              <a:ext cx="80" cy="1832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9" name="Freeform 45"/>
            <p:cNvSpPr>
              <a:spLocks/>
            </p:cNvSpPr>
            <p:nvPr/>
          </p:nvSpPr>
          <p:spPr bwMode="auto">
            <a:xfrm>
              <a:off x="2997" y="1089"/>
              <a:ext cx="108" cy="22"/>
            </a:xfrm>
            <a:custGeom>
              <a:avLst/>
              <a:gdLst/>
              <a:ahLst/>
              <a:cxnLst>
                <a:cxn ang="0">
                  <a:pos x="80" y="22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80" y="22"/>
                </a:cxn>
              </a:cxnLst>
              <a:rect l="0" t="0" r="r" b="b"/>
              <a:pathLst>
                <a:path w="108" h="22">
                  <a:moveTo>
                    <a:pt x="80" y="22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80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0" name="Freeform 46"/>
            <p:cNvSpPr>
              <a:spLocks/>
            </p:cNvSpPr>
            <p:nvPr/>
          </p:nvSpPr>
          <p:spPr bwMode="auto">
            <a:xfrm>
              <a:off x="3273" y="1370"/>
              <a:ext cx="24" cy="1573"/>
            </a:xfrm>
            <a:custGeom>
              <a:avLst/>
              <a:gdLst/>
              <a:ahLst/>
              <a:cxnLst>
                <a:cxn ang="0">
                  <a:pos x="0" y="1573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4" y="1551"/>
                </a:cxn>
                <a:cxn ang="0">
                  <a:pos x="0" y="1573"/>
                </a:cxn>
              </a:cxnLst>
              <a:rect l="0" t="0" r="r" b="b"/>
              <a:pathLst>
                <a:path w="24" h="1573">
                  <a:moveTo>
                    <a:pt x="0" y="1573"/>
                  </a:moveTo>
                  <a:lnTo>
                    <a:pt x="0" y="22"/>
                  </a:lnTo>
                  <a:lnTo>
                    <a:pt x="24" y="0"/>
                  </a:lnTo>
                  <a:lnTo>
                    <a:pt x="24" y="1551"/>
                  </a:lnTo>
                  <a:lnTo>
                    <a:pt x="0" y="1573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1" name="Rectangle 47"/>
            <p:cNvSpPr>
              <a:spLocks noChangeArrowheads="1"/>
            </p:cNvSpPr>
            <p:nvPr/>
          </p:nvSpPr>
          <p:spPr bwMode="auto">
            <a:xfrm>
              <a:off x="3194" y="1392"/>
              <a:ext cx="79" cy="1551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2" name="Freeform 48"/>
            <p:cNvSpPr>
              <a:spLocks/>
            </p:cNvSpPr>
            <p:nvPr/>
          </p:nvSpPr>
          <p:spPr bwMode="auto">
            <a:xfrm>
              <a:off x="3194" y="1370"/>
              <a:ext cx="103" cy="22"/>
            </a:xfrm>
            <a:custGeom>
              <a:avLst/>
              <a:gdLst/>
              <a:ahLst/>
              <a:cxnLst>
                <a:cxn ang="0">
                  <a:pos x="79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9" y="22"/>
                </a:cxn>
              </a:cxnLst>
              <a:rect l="0" t="0" r="r" b="b"/>
              <a:pathLst>
                <a:path w="103" h="22">
                  <a:moveTo>
                    <a:pt x="79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9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3" name="Freeform 49"/>
            <p:cNvSpPr>
              <a:spLocks/>
            </p:cNvSpPr>
            <p:nvPr/>
          </p:nvSpPr>
          <p:spPr bwMode="auto">
            <a:xfrm>
              <a:off x="3465" y="1793"/>
              <a:ext cx="28" cy="1150"/>
            </a:xfrm>
            <a:custGeom>
              <a:avLst/>
              <a:gdLst/>
              <a:ahLst/>
              <a:cxnLst>
                <a:cxn ang="0">
                  <a:pos x="0" y="1150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128"/>
                </a:cxn>
                <a:cxn ang="0">
                  <a:pos x="0" y="1150"/>
                </a:cxn>
              </a:cxnLst>
              <a:rect l="0" t="0" r="r" b="b"/>
              <a:pathLst>
                <a:path w="28" h="1150">
                  <a:moveTo>
                    <a:pt x="0" y="1150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128"/>
                  </a:lnTo>
                  <a:lnTo>
                    <a:pt x="0" y="1150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4" name="Rectangle 50"/>
            <p:cNvSpPr>
              <a:spLocks noChangeArrowheads="1"/>
            </p:cNvSpPr>
            <p:nvPr/>
          </p:nvSpPr>
          <p:spPr bwMode="auto">
            <a:xfrm>
              <a:off x="3390" y="1815"/>
              <a:ext cx="75" cy="1128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5" name="Freeform 51"/>
            <p:cNvSpPr>
              <a:spLocks/>
            </p:cNvSpPr>
            <p:nvPr/>
          </p:nvSpPr>
          <p:spPr bwMode="auto">
            <a:xfrm>
              <a:off x="3390" y="1793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6" name="Freeform 52"/>
            <p:cNvSpPr>
              <a:spLocks/>
            </p:cNvSpPr>
            <p:nvPr/>
          </p:nvSpPr>
          <p:spPr bwMode="auto">
            <a:xfrm>
              <a:off x="3662" y="1931"/>
              <a:ext cx="28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990"/>
                </a:cxn>
                <a:cxn ang="0">
                  <a:pos x="0" y="1012"/>
                </a:cxn>
              </a:cxnLst>
              <a:rect l="0" t="0" r="r" b="b"/>
              <a:pathLst>
                <a:path w="28" h="1012">
                  <a:moveTo>
                    <a:pt x="0" y="1012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7" name="Rectangle 53"/>
            <p:cNvSpPr>
              <a:spLocks noChangeArrowheads="1"/>
            </p:cNvSpPr>
            <p:nvPr/>
          </p:nvSpPr>
          <p:spPr bwMode="auto">
            <a:xfrm>
              <a:off x="3582" y="1958"/>
              <a:ext cx="80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8" name="Freeform 54"/>
            <p:cNvSpPr>
              <a:spLocks/>
            </p:cNvSpPr>
            <p:nvPr/>
          </p:nvSpPr>
          <p:spPr bwMode="auto">
            <a:xfrm>
              <a:off x="3582" y="1931"/>
              <a:ext cx="108" cy="27"/>
            </a:xfrm>
            <a:custGeom>
              <a:avLst/>
              <a:gdLst/>
              <a:ahLst/>
              <a:cxnLst>
                <a:cxn ang="0">
                  <a:pos x="80" y="27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80" y="27"/>
                </a:cxn>
              </a:cxnLst>
              <a:rect l="0" t="0" r="r" b="b"/>
              <a:pathLst>
                <a:path w="108" h="27">
                  <a:moveTo>
                    <a:pt x="80" y="27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80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9" name="Freeform 55"/>
            <p:cNvSpPr>
              <a:spLocks/>
            </p:cNvSpPr>
            <p:nvPr/>
          </p:nvSpPr>
          <p:spPr bwMode="auto">
            <a:xfrm>
              <a:off x="3854" y="1793"/>
              <a:ext cx="28" cy="1150"/>
            </a:xfrm>
            <a:custGeom>
              <a:avLst/>
              <a:gdLst/>
              <a:ahLst/>
              <a:cxnLst>
                <a:cxn ang="0">
                  <a:pos x="0" y="1150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128"/>
                </a:cxn>
                <a:cxn ang="0">
                  <a:pos x="0" y="1150"/>
                </a:cxn>
              </a:cxnLst>
              <a:rect l="0" t="0" r="r" b="b"/>
              <a:pathLst>
                <a:path w="28" h="1150">
                  <a:moveTo>
                    <a:pt x="0" y="1150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128"/>
                  </a:lnTo>
                  <a:lnTo>
                    <a:pt x="0" y="1150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0" name="Rectangle 56"/>
            <p:cNvSpPr>
              <a:spLocks noChangeArrowheads="1"/>
            </p:cNvSpPr>
            <p:nvPr/>
          </p:nvSpPr>
          <p:spPr bwMode="auto">
            <a:xfrm>
              <a:off x="3779" y="1815"/>
              <a:ext cx="75" cy="1128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1" name="Freeform 57"/>
            <p:cNvSpPr>
              <a:spLocks/>
            </p:cNvSpPr>
            <p:nvPr/>
          </p:nvSpPr>
          <p:spPr bwMode="auto">
            <a:xfrm>
              <a:off x="3779" y="1793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2" name="Line 58"/>
            <p:cNvSpPr>
              <a:spLocks noChangeShapeType="1"/>
            </p:cNvSpPr>
            <p:nvPr/>
          </p:nvSpPr>
          <p:spPr bwMode="auto">
            <a:xfrm flipV="1">
              <a:off x="1575" y="688"/>
              <a:ext cx="1" cy="225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3" name="Line 59"/>
            <p:cNvSpPr>
              <a:spLocks noChangeShapeType="1"/>
            </p:cNvSpPr>
            <p:nvPr/>
          </p:nvSpPr>
          <p:spPr bwMode="auto">
            <a:xfrm flipH="1">
              <a:off x="1542" y="2943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4" name="Line 60"/>
            <p:cNvSpPr>
              <a:spLocks noChangeShapeType="1"/>
            </p:cNvSpPr>
            <p:nvPr/>
          </p:nvSpPr>
          <p:spPr bwMode="auto">
            <a:xfrm flipH="1">
              <a:off x="1542" y="2662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5" name="Line 61"/>
            <p:cNvSpPr>
              <a:spLocks noChangeShapeType="1"/>
            </p:cNvSpPr>
            <p:nvPr/>
          </p:nvSpPr>
          <p:spPr bwMode="auto">
            <a:xfrm flipH="1">
              <a:off x="1542" y="2382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6" name="Line 62"/>
            <p:cNvSpPr>
              <a:spLocks noChangeShapeType="1"/>
            </p:cNvSpPr>
            <p:nvPr/>
          </p:nvSpPr>
          <p:spPr bwMode="auto">
            <a:xfrm flipH="1">
              <a:off x="1542" y="2096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7" name="Line 63"/>
            <p:cNvSpPr>
              <a:spLocks noChangeShapeType="1"/>
            </p:cNvSpPr>
            <p:nvPr/>
          </p:nvSpPr>
          <p:spPr bwMode="auto">
            <a:xfrm flipH="1">
              <a:off x="1542" y="1815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8" name="Line 64"/>
            <p:cNvSpPr>
              <a:spLocks noChangeShapeType="1"/>
            </p:cNvSpPr>
            <p:nvPr/>
          </p:nvSpPr>
          <p:spPr bwMode="auto">
            <a:xfrm flipH="1">
              <a:off x="1542" y="1535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9" name="Line 65"/>
            <p:cNvSpPr>
              <a:spLocks noChangeShapeType="1"/>
            </p:cNvSpPr>
            <p:nvPr/>
          </p:nvSpPr>
          <p:spPr bwMode="auto">
            <a:xfrm flipH="1">
              <a:off x="1542" y="1254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0" name="Line 66"/>
            <p:cNvSpPr>
              <a:spLocks noChangeShapeType="1"/>
            </p:cNvSpPr>
            <p:nvPr/>
          </p:nvSpPr>
          <p:spPr bwMode="auto">
            <a:xfrm flipH="1">
              <a:off x="1542" y="974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1" name="Line 67"/>
            <p:cNvSpPr>
              <a:spLocks noChangeShapeType="1"/>
            </p:cNvSpPr>
            <p:nvPr/>
          </p:nvSpPr>
          <p:spPr bwMode="auto">
            <a:xfrm flipH="1">
              <a:off x="1542" y="688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2" name="Rectangle 68"/>
            <p:cNvSpPr>
              <a:spLocks noChangeArrowheads="1"/>
            </p:cNvSpPr>
            <p:nvPr/>
          </p:nvSpPr>
          <p:spPr bwMode="auto">
            <a:xfrm>
              <a:off x="1453" y="284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0</a:t>
              </a:r>
              <a:endParaRPr lang="en-US" sz="3600"/>
            </a:p>
          </p:txBody>
        </p:sp>
        <p:sp>
          <p:nvSpPr>
            <p:cNvPr id="231493" name="Rectangle 69"/>
            <p:cNvSpPr>
              <a:spLocks noChangeArrowheads="1"/>
            </p:cNvSpPr>
            <p:nvPr/>
          </p:nvSpPr>
          <p:spPr bwMode="auto">
            <a:xfrm>
              <a:off x="1453" y="256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2</a:t>
              </a:r>
              <a:endParaRPr lang="en-US" sz="3600"/>
            </a:p>
          </p:txBody>
        </p:sp>
        <p:sp>
          <p:nvSpPr>
            <p:cNvPr id="231494" name="Rectangle 70"/>
            <p:cNvSpPr>
              <a:spLocks noChangeArrowheads="1"/>
            </p:cNvSpPr>
            <p:nvPr/>
          </p:nvSpPr>
          <p:spPr bwMode="auto">
            <a:xfrm>
              <a:off x="1453" y="2288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4</a:t>
              </a:r>
              <a:endParaRPr lang="en-US" sz="3600"/>
            </a:p>
          </p:txBody>
        </p:sp>
        <p:sp>
          <p:nvSpPr>
            <p:cNvPr id="231495" name="Rectangle 71"/>
            <p:cNvSpPr>
              <a:spLocks noChangeArrowheads="1"/>
            </p:cNvSpPr>
            <p:nvPr/>
          </p:nvSpPr>
          <p:spPr bwMode="auto">
            <a:xfrm>
              <a:off x="1453" y="200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6</a:t>
              </a:r>
              <a:endParaRPr lang="en-US" sz="3600"/>
            </a:p>
          </p:txBody>
        </p:sp>
        <p:sp>
          <p:nvSpPr>
            <p:cNvPr id="231496" name="Rectangle 72"/>
            <p:cNvSpPr>
              <a:spLocks noChangeArrowheads="1"/>
            </p:cNvSpPr>
            <p:nvPr/>
          </p:nvSpPr>
          <p:spPr bwMode="auto">
            <a:xfrm>
              <a:off x="1453" y="172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8</a:t>
              </a:r>
              <a:endParaRPr lang="en-US" sz="3600"/>
            </a:p>
          </p:txBody>
        </p:sp>
        <p:sp>
          <p:nvSpPr>
            <p:cNvPr id="231497" name="Rectangle 73"/>
            <p:cNvSpPr>
              <a:spLocks noChangeArrowheads="1"/>
            </p:cNvSpPr>
            <p:nvPr/>
          </p:nvSpPr>
          <p:spPr bwMode="auto">
            <a:xfrm>
              <a:off x="1383" y="144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10</a:t>
              </a:r>
              <a:endParaRPr lang="en-US" sz="3600"/>
            </a:p>
          </p:txBody>
        </p:sp>
        <p:sp>
          <p:nvSpPr>
            <p:cNvPr id="231498" name="Rectangle 74"/>
            <p:cNvSpPr>
              <a:spLocks noChangeArrowheads="1"/>
            </p:cNvSpPr>
            <p:nvPr/>
          </p:nvSpPr>
          <p:spPr bwMode="auto">
            <a:xfrm>
              <a:off x="1383" y="116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12</a:t>
              </a:r>
              <a:endParaRPr lang="en-US" sz="3600"/>
            </a:p>
          </p:txBody>
        </p:sp>
        <p:sp>
          <p:nvSpPr>
            <p:cNvPr id="231499" name="Rectangle 75"/>
            <p:cNvSpPr>
              <a:spLocks noChangeArrowheads="1"/>
            </p:cNvSpPr>
            <p:nvPr/>
          </p:nvSpPr>
          <p:spPr bwMode="auto">
            <a:xfrm>
              <a:off x="1383" y="880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14</a:t>
              </a:r>
              <a:endParaRPr lang="en-US" sz="3600"/>
            </a:p>
          </p:txBody>
        </p:sp>
        <p:sp>
          <p:nvSpPr>
            <p:cNvPr id="231500" name="Rectangle 76"/>
            <p:cNvSpPr>
              <a:spLocks noChangeArrowheads="1"/>
            </p:cNvSpPr>
            <p:nvPr/>
          </p:nvSpPr>
          <p:spPr bwMode="auto">
            <a:xfrm>
              <a:off x="1383" y="594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16</a:t>
              </a:r>
              <a:endParaRPr lang="en-US" sz="3600"/>
            </a:p>
          </p:txBody>
        </p:sp>
        <p:sp>
          <p:nvSpPr>
            <p:cNvPr id="231501" name="Line 77"/>
            <p:cNvSpPr>
              <a:spLocks noChangeShapeType="1"/>
            </p:cNvSpPr>
            <p:nvPr/>
          </p:nvSpPr>
          <p:spPr bwMode="auto">
            <a:xfrm>
              <a:off x="1575" y="2943"/>
              <a:ext cx="2340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2" name="Line 78"/>
            <p:cNvSpPr>
              <a:spLocks noChangeShapeType="1"/>
            </p:cNvSpPr>
            <p:nvPr/>
          </p:nvSpPr>
          <p:spPr bwMode="auto">
            <a:xfrm>
              <a:off x="157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3" name="Line 79"/>
            <p:cNvSpPr>
              <a:spLocks noChangeShapeType="1"/>
            </p:cNvSpPr>
            <p:nvPr/>
          </p:nvSpPr>
          <p:spPr bwMode="auto">
            <a:xfrm>
              <a:off x="1771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4" name="Line 80"/>
            <p:cNvSpPr>
              <a:spLocks noChangeShapeType="1"/>
            </p:cNvSpPr>
            <p:nvPr/>
          </p:nvSpPr>
          <p:spPr bwMode="auto">
            <a:xfrm>
              <a:off x="1968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5" name="Line 81"/>
            <p:cNvSpPr>
              <a:spLocks noChangeShapeType="1"/>
            </p:cNvSpPr>
            <p:nvPr/>
          </p:nvSpPr>
          <p:spPr bwMode="auto">
            <a:xfrm>
              <a:off x="2160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6" name="Line 82"/>
            <p:cNvSpPr>
              <a:spLocks noChangeShapeType="1"/>
            </p:cNvSpPr>
            <p:nvPr/>
          </p:nvSpPr>
          <p:spPr bwMode="auto">
            <a:xfrm>
              <a:off x="2356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7" name="Line 83"/>
            <p:cNvSpPr>
              <a:spLocks noChangeShapeType="1"/>
            </p:cNvSpPr>
            <p:nvPr/>
          </p:nvSpPr>
          <p:spPr bwMode="auto">
            <a:xfrm>
              <a:off x="2553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8" name="Line 84"/>
            <p:cNvSpPr>
              <a:spLocks noChangeShapeType="1"/>
            </p:cNvSpPr>
            <p:nvPr/>
          </p:nvSpPr>
          <p:spPr bwMode="auto">
            <a:xfrm>
              <a:off x="274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9" name="Line 85"/>
            <p:cNvSpPr>
              <a:spLocks noChangeShapeType="1"/>
            </p:cNvSpPr>
            <p:nvPr/>
          </p:nvSpPr>
          <p:spPr bwMode="auto">
            <a:xfrm>
              <a:off x="2941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0" name="Line 86"/>
            <p:cNvSpPr>
              <a:spLocks noChangeShapeType="1"/>
            </p:cNvSpPr>
            <p:nvPr/>
          </p:nvSpPr>
          <p:spPr bwMode="auto">
            <a:xfrm>
              <a:off x="3133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1" name="Line 87"/>
            <p:cNvSpPr>
              <a:spLocks noChangeShapeType="1"/>
            </p:cNvSpPr>
            <p:nvPr/>
          </p:nvSpPr>
          <p:spPr bwMode="auto">
            <a:xfrm>
              <a:off x="3330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2" name="Line 88"/>
            <p:cNvSpPr>
              <a:spLocks noChangeShapeType="1"/>
            </p:cNvSpPr>
            <p:nvPr/>
          </p:nvSpPr>
          <p:spPr bwMode="auto">
            <a:xfrm>
              <a:off x="3526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3" name="Line 89"/>
            <p:cNvSpPr>
              <a:spLocks noChangeShapeType="1"/>
            </p:cNvSpPr>
            <p:nvPr/>
          </p:nvSpPr>
          <p:spPr bwMode="auto">
            <a:xfrm>
              <a:off x="3718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4" name="Line 90"/>
            <p:cNvSpPr>
              <a:spLocks noChangeShapeType="1"/>
            </p:cNvSpPr>
            <p:nvPr/>
          </p:nvSpPr>
          <p:spPr bwMode="auto">
            <a:xfrm>
              <a:off x="391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5" name="Rectangle 91"/>
            <p:cNvSpPr>
              <a:spLocks noChangeArrowheads="1"/>
            </p:cNvSpPr>
            <p:nvPr/>
          </p:nvSpPr>
          <p:spPr bwMode="auto">
            <a:xfrm>
              <a:off x="1640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</a:t>
              </a:r>
              <a:endParaRPr lang="en-US" sz="3600"/>
            </a:p>
          </p:txBody>
        </p:sp>
        <p:sp>
          <p:nvSpPr>
            <p:cNvPr id="231516" name="Rectangle 92"/>
            <p:cNvSpPr>
              <a:spLocks noChangeArrowheads="1"/>
            </p:cNvSpPr>
            <p:nvPr/>
          </p:nvSpPr>
          <p:spPr bwMode="auto">
            <a:xfrm>
              <a:off x="1837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2</a:t>
              </a:r>
              <a:endParaRPr lang="en-US" sz="3600"/>
            </a:p>
          </p:txBody>
        </p:sp>
        <p:sp>
          <p:nvSpPr>
            <p:cNvPr id="231517" name="Rectangle 93"/>
            <p:cNvSpPr>
              <a:spLocks noChangeArrowheads="1"/>
            </p:cNvSpPr>
            <p:nvPr/>
          </p:nvSpPr>
          <p:spPr bwMode="auto">
            <a:xfrm>
              <a:off x="2029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3</a:t>
              </a:r>
              <a:endParaRPr lang="en-US" sz="3600"/>
            </a:p>
          </p:txBody>
        </p:sp>
        <p:sp>
          <p:nvSpPr>
            <p:cNvPr id="231518" name="Rectangle 94"/>
            <p:cNvSpPr>
              <a:spLocks noChangeArrowheads="1"/>
            </p:cNvSpPr>
            <p:nvPr/>
          </p:nvSpPr>
          <p:spPr bwMode="auto">
            <a:xfrm>
              <a:off x="2225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4</a:t>
              </a:r>
              <a:endParaRPr lang="en-US" sz="3600"/>
            </a:p>
          </p:txBody>
        </p:sp>
        <p:sp>
          <p:nvSpPr>
            <p:cNvPr id="231519" name="Rectangle 95"/>
            <p:cNvSpPr>
              <a:spLocks noChangeArrowheads="1"/>
            </p:cNvSpPr>
            <p:nvPr/>
          </p:nvSpPr>
          <p:spPr bwMode="auto">
            <a:xfrm>
              <a:off x="2422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5</a:t>
              </a:r>
              <a:endParaRPr lang="en-US" sz="3600"/>
            </a:p>
          </p:txBody>
        </p:sp>
        <p:sp>
          <p:nvSpPr>
            <p:cNvPr id="231520" name="Rectangle 96"/>
            <p:cNvSpPr>
              <a:spLocks noChangeArrowheads="1"/>
            </p:cNvSpPr>
            <p:nvPr/>
          </p:nvSpPr>
          <p:spPr bwMode="auto">
            <a:xfrm>
              <a:off x="2614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6</a:t>
              </a:r>
              <a:endParaRPr lang="en-US" sz="3600"/>
            </a:p>
          </p:txBody>
        </p:sp>
        <p:sp>
          <p:nvSpPr>
            <p:cNvPr id="231521" name="Rectangle 97"/>
            <p:cNvSpPr>
              <a:spLocks noChangeArrowheads="1"/>
            </p:cNvSpPr>
            <p:nvPr/>
          </p:nvSpPr>
          <p:spPr bwMode="auto">
            <a:xfrm>
              <a:off x="2810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7</a:t>
              </a:r>
              <a:endParaRPr lang="en-US" sz="3600"/>
            </a:p>
          </p:txBody>
        </p:sp>
        <p:sp>
          <p:nvSpPr>
            <p:cNvPr id="231522" name="Rectangle 98"/>
            <p:cNvSpPr>
              <a:spLocks noChangeArrowheads="1"/>
            </p:cNvSpPr>
            <p:nvPr/>
          </p:nvSpPr>
          <p:spPr bwMode="auto">
            <a:xfrm>
              <a:off x="3007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8</a:t>
              </a:r>
              <a:endParaRPr lang="en-US" sz="3600"/>
            </a:p>
          </p:txBody>
        </p:sp>
        <p:sp>
          <p:nvSpPr>
            <p:cNvPr id="231523" name="Rectangle 99"/>
            <p:cNvSpPr>
              <a:spLocks noChangeArrowheads="1"/>
            </p:cNvSpPr>
            <p:nvPr/>
          </p:nvSpPr>
          <p:spPr bwMode="auto">
            <a:xfrm>
              <a:off x="3199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9</a:t>
              </a:r>
              <a:endParaRPr lang="en-US" sz="3600"/>
            </a:p>
          </p:txBody>
        </p:sp>
        <p:sp>
          <p:nvSpPr>
            <p:cNvPr id="231524" name="Rectangle 100"/>
            <p:cNvSpPr>
              <a:spLocks noChangeArrowheads="1"/>
            </p:cNvSpPr>
            <p:nvPr/>
          </p:nvSpPr>
          <p:spPr bwMode="auto">
            <a:xfrm>
              <a:off x="3358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10</a:t>
              </a:r>
              <a:endParaRPr lang="en-US" sz="3600"/>
            </a:p>
          </p:txBody>
        </p:sp>
        <p:sp>
          <p:nvSpPr>
            <p:cNvPr id="231525" name="Rectangle 101"/>
            <p:cNvSpPr>
              <a:spLocks noChangeArrowheads="1"/>
            </p:cNvSpPr>
            <p:nvPr/>
          </p:nvSpPr>
          <p:spPr bwMode="auto">
            <a:xfrm>
              <a:off x="3554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11</a:t>
              </a:r>
              <a:endParaRPr lang="en-US" sz="3600"/>
            </a:p>
          </p:txBody>
        </p:sp>
        <p:sp>
          <p:nvSpPr>
            <p:cNvPr id="231526" name="Rectangle 102"/>
            <p:cNvSpPr>
              <a:spLocks noChangeArrowheads="1"/>
            </p:cNvSpPr>
            <p:nvPr/>
          </p:nvSpPr>
          <p:spPr bwMode="auto">
            <a:xfrm>
              <a:off x="3746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12</a:t>
              </a:r>
              <a:endParaRPr lang="en-US" sz="3600"/>
            </a:p>
          </p:txBody>
        </p:sp>
        <p:sp>
          <p:nvSpPr>
            <p:cNvPr id="231529" name="Rectangle 105"/>
            <p:cNvSpPr>
              <a:spLocks noChangeArrowheads="1"/>
            </p:cNvSpPr>
            <p:nvPr/>
          </p:nvSpPr>
          <p:spPr bwMode="auto">
            <a:xfrm>
              <a:off x="144" y="1472"/>
              <a:ext cx="121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b="1" dirty="0" smtClean="0">
                  <a:solidFill>
                    <a:srgbClr val="000000"/>
                  </a:solidFill>
                  <a:latin typeface="Comic Sans MS"/>
                  <a:cs typeface="Comic Sans MS"/>
                </a:rPr>
                <a:t># students</a:t>
              </a:r>
              <a:endParaRPr lang="en-US" sz="4400" dirty="0">
                <a:latin typeface="Comic Sans MS"/>
                <a:cs typeface="Comic Sans MS"/>
              </a:endParaRPr>
            </a:p>
          </p:txBody>
        </p:sp>
      </p:grpSp>
      <p:sp>
        <p:nvSpPr>
          <p:cNvPr id="231530" name="Text Box 106"/>
          <p:cNvSpPr txBox="1">
            <a:spLocks noChangeArrowheads="1"/>
          </p:cNvSpPr>
          <p:nvPr/>
        </p:nvSpPr>
        <p:spPr bwMode="auto">
          <a:xfrm>
            <a:off x="719331" y="5191125"/>
            <a:ext cx="770375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Comic Sans MS"/>
                <a:cs typeface="Comic Sans MS"/>
              </a:rPr>
              <a:t>Uniformity assumption not true</a:t>
            </a:r>
          </a:p>
          <a:p>
            <a:r>
              <a:rPr lang="en-US" sz="4000" dirty="0">
                <a:latin typeface="Comic Sans MS"/>
                <a:cs typeface="Comic Sans MS"/>
              </a:rPr>
              <a:t>but pretend it is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081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9816">
        <p:fade/>
      </p:transition>
    </mc:Choice>
    <mc:Fallback xmlns="">
      <p:transition xmlns:p14="http://schemas.microsoft.com/office/powerpoint/2010/main" spd="med" advTm="49816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1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graphicFrame>
        <p:nvGraphicFramePr>
          <p:cNvPr id="232451" name="Object 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18179898"/>
              </p:ext>
            </p:extLst>
          </p:nvPr>
        </p:nvGraphicFramePr>
        <p:xfrm>
          <a:off x="1355725" y="2060575"/>
          <a:ext cx="6505575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37" name="Equation" r:id="rId5" imgW="1816100" imgH="482600" progId="Equation.DSMT4">
                  <p:embed/>
                </p:oleObj>
              </mc:Choice>
              <mc:Fallback>
                <p:oleObj name="Equation" r:id="rId5" imgW="18161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2060575"/>
                        <a:ext cx="6505575" cy="17287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554038" y="1104124"/>
            <a:ext cx="791995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dirty="0">
                <a:latin typeface="Comic Sans MS" charset="0"/>
              </a:rPr>
              <a:t>Have data on</a:t>
            </a:r>
            <a:r>
              <a:rPr lang="en-US" sz="4800" dirty="0" smtClean="0">
                <a:latin typeface="Comic Sans MS" charset="0"/>
              </a:rPr>
              <a:t> 206 </a:t>
            </a:r>
            <a:r>
              <a:rPr lang="en-US" sz="4800" dirty="0">
                <a:latin typeface="Comic Sans MS" charset="0"/>
              </a:rPr>
              <a:t>students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4865" y="4074901"/>
            <a:ext cx="797736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(Actually had 2 people born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on Feb. 29, so denominator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1/365.25 would be better </a:t>
            </a:r>
            <a:r>
              <a:rPr lang="en-US" sz="4400" b="1" dirty="0" smtClean="0">
                <a:solidFill>
                  <a:srgbClr val="FFFF00"/>
                </a:solidFill>
                <a:latin typeface="Comic Sans MS"/>
                <a:cs typeface="Comic Sans MS"/>
                <a:sym typeface="Wingdings"/>
              </a:rPr>
              <a:t></a:t>
            </a:r>
            <a:r>
              <a:rPr lang="en-US" sz="4400" dirty="0" smtClean="0">
                <a:latin typeface="Comic Sans MS"/>
                <a:cs typeface="Comic Sans MS"/>
                <a:sym typeface="Wingdings"/>
              </a:rPr>
              <a:t> </a:t>
            </a:r>
            <a:r>
              <a:rPr lang="en-US" sz="4400" dirty="0" smtClean="0">
                <a:latin typeface="Comic Sans MS"/>
                <a:cs typeface="Comic Sans MS"/>
              </a:rPr>
              <a:t>)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2825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760">
        <p:fade/>
      </p:transition>
    </mc:Choice>
    <mc:Fallback xmlns="">
      <p:transition xmlns:p14="http://schemas.microsoft.com/office/powerpoint/2010/main" spd="med" advTm="5076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631950"/>
            <a:ext cx="8686800" cy="3657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4800" dirty="0"/>
              <a:t>How likely is</a:t>
            </a:r>
            <a:r>
              <a:rPr lang="en-US" sz="4800" dirty="0" smtClean="0"/>
              <a:t> P </a:t>
            </a:r>
            <a:r>
              <a:rPr lang="en-US" sz="4800" dirty="0"/>
              <a:t>near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57.8</a:t>
            </a:r>
            <a:r>
              <a:rPr lang="en-US" sz="4800" dirty="0" smtClean="0"/>
              <a:t>?</a:t>
            </a:r>
            <a:endParaRPr lang="en-US" sz="48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4800" dirty="0" err="1">
                <a:solidFill>
                  <a:srgbClr val="0000FF"/>
                </a:solidFill>
              </a:rPr>
              <a:t>Pr</a:t>
            </a:r>
            <a:r>
              <a:rPr lang="en-US" sz="4800" dirty="0" smtClean="0">
                <a:solidFill>
                  <a:srgbClr val="0000FF"/>
                </a:solidFill>
              </a:rPr>
              <a:t>{|P –</a:t>
            </a:r>
            <a:r>
              <a:rPr lang="en-US" sz="4800" i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57.8| </a:t>
            </a:r>
            <a:r>
              <a:rPr lang="en-US" sz="4800" dirty="0" smtClean="0">
                <a:solidFill>
                  <a:srgbClr val="0000FF"/>
                </a:solidFill>
                <a:latin typeface="cmsy10" charset="0"/>
              </a:rPr>
              <a:t>&gt; </a:t>
            </a:r>
            <a:r>
              <a:rPr lang="en-US" sz="4800" dirty="0">
                <a:solidFill>
                  <a:srgbClr val="0000FF"/>
                </a:solidFill>
              </a:rPr>
              <a:t>k}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4800" dirty="0">
                <a:solidFill>
                  <a:schemeClr val="accent2"/>
                </a:solidFill>
              </a:rPr>
              <a:t>hard to calculate!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800" dirty="0">
                <a:solidFill>
                  <a:srgbClr val="008000"/>
                </a:solidFill>
              </a:rPr>
              <a:t>Variance easy to calculate!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269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3576">
        <p:fade/>
      </p:transition>
    </mc:Choice>
    <mc:Fallback xmlns="">
      <p:transition xmlns:p14="http://schemas.microsoft.com/office/powerpoint/2010/main" spd="med" advTm="33576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12700"/>
            <a:ext cx="6172200" cy="1219200"/>
          </a:xfrm>
        </p:spPr>
        <p:txBody>
          <a:bodyPr/>
          <a:lstStyle/>
          <a:p>
            <a:r>
              <a:rPr lang="en-US" b="0"/>
              <a:t>Pairwise Independence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726" y="886560"/>
            <a:ext cx="8213874" cy="553964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[Albert and </a:t>
            </a:r>
            <a:r>
              <a:rPr lang="en-US" sz="3600" dirty="0" smtClean="0">
                <a:solidFill>
                  <a:srgbClr val="0000CC"/>
                </a:solidFill>
              </a:rPr>
              <a:t>Drew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is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  <a:r>
              <a:rPr lang="en-US" sz="3600" dirty="0"/>
              <a:t> of</a:t>
            </a:r>
          </a:p>
          <a:p>
            <a:pPr algn="ctr">
              <a:buFontTx/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[David </a:t>
            </a:r>
            <a:r>
              <a:rPr lang="en-US" sz="3600" dirty="0">
                <a:solidFill>
                  <a:srgbClr val="0000CC"/>
                </a:solidFill>
              </a:rPr>
              <a:t>and </a:t>
            </a:r>
            <a:r>
              <a:rPr lang="en-US" sz="3600" dirty="0" smtClean="0">
                <a:solidFill>
                  <a:srgbClr val="0000CC"/>
                </a:solidFill>
              </a:rPr>
              <a:t>Mike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that is,</a:t>
            </a:r>
            <a:r>
              <a:rPr lang="en-US" sz="3600" i="1" dirty="0">
                <a:solidFill>
                  <a:srgbClr val="0000CC"/>
                </a:solidFill>
              </a:rPr>
              <a:t> 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>
                <a:solidFill>
                  <a:srgbClr val="0000CC"/>
                </a:solidFill>
              </a:rPr>
              <a:t>A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lbert,Drew</a:t>
            </a:r>
            <a:r>
              <a:rPr lang="en-US" sz="4400" baseline="-25000" dirty="0" smtClean="0"/>
              <a:t> </a:t>
            </a:r>
            <a:r>
              <a:rPr lang="en-US" sz="4400" dirty="0"/>
              <a:t>&amp;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David,Mike</a:t>
            </a:r>
            <a:endParaRPr lang="en-US" sz="4400" baseline="-25000" dirty="0" smtClean="0">
              <a:solidFill>
                <a:srgbClr val="0000CC"/>
              </a:solidFill>
            </a:endParaRPr>
          </a:p>
          <a:p>
            <a:pPr algn="ctr">
              <a:buFontTx/>
              <a:buNone/>
            </a:pPr>
            <a:r>
              <a:rPr lang="en-US" sz="3600" dirty="0"/>
              <a:t> are </a:t>
            </a:r>
            <a:r>
              <a:rPr lang="en-US" sz="3600" dirty="0" smtClean="0">
                <a:solidFill>
                  <a:srgbClr val="FF00FF"/>
                </a:solidFill>
              </a:rPr>
              <a:t>independent</a:t>
            </a:r>
          </a:p>
          <a:p>
            <a:pPr>
              <a:buFontTx/>
              <a:buNone/>
            </a:pPr>
            <a:r>
              <a:rPr lang="en-US" sz="3600" dirty="0" smtClean="0">
                <a:solidFill>
                  <a:srgbClr val="660066"/>
                </a:solidFill>
              </a:rPr>
              <a:t>Obviously, </a:t>
            </a:r>
            <a:r>
              <a:rPr lang="en-US" sz="3600" dirty="0" smtClean="0">
                <a:solidFill>
                  <a:schemeClr val="tx2"/>
                </a:solidFill>
              </a:rPr>
              <a:t>since the </a:t>
            </a:r>
            <a:r>
              <a:rPr lang="en-US" sz="3600" dirty="0" err="1" smtClean="0">
                <a:solidFill>
                  <a:schemeClr val="tx2"/>
                </a:solidFill>
              </a:rPr>
              <a:t>b’days</a:t>
            </a:r>
            <a:r>
              <a:rPr lang="en-US" sz="3600" dirty="0" smtClean="0">
                <a:solidFill>
                  <a:schemeClr val="tx2"/>
                </a:solidFill>
              </a:rPr>
              <a:t> of </a:t>
            </a:r>
          </a:p>
          <a:p>
            <a:pPr>
              <a:buFontTx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Albert, Drew, David &amp; Mike are</a:t>
            </a:r>
          </a:p>
          <a:p>
            <a:pPr>
              <a:buFontTx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mutually independent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937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422">
        <p:fade/>
      </p:transition>
    </mc:Choice>
    <mc:Fallback xmlns="">
      <p:transition xmlns:p14="http://schemas.microsoft.com/office/powerpoint/2010/main" spd="med" advTm="80422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12700"/>
            <a:ext cx="6172200" cy="1219200"/>
          </a:xfrm>
        </p:spPr>
        <p:txBody>
          <a:bodyPr/>
          <a:lstStyle/>
          <a:p>
            <a:r>
              <a:rPr lang="en-US" b="0"/>
              <a:t>Pairwise Independence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726" y="886560"/>
            <a:ext cx="8153400" cy="51943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[Albert and </a:t>
            </a:r>
            <a:r>
              <a:rPr lang="en-US" sz="3600" dirty="0" smtClean="0">
                <a:solidFill>
                  <a:srgbClr val="0000CC"/>
                </a:solidFill>
              </a:rPr>
              <a:t>Drew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is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  <a:r>
              <a:rPr lang="en-US" sz="3600" dirty="0"/>
              <a:t> of</a:t>
            </a:r>
          </a:p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[Albert and </a:t>
            </a:r>
            <a:r>
              <a:rPr lang="en-US" sz="3600" dirty="0" smtClean="0">
                <a:solidFill>
                  <a:srgbClr val="0000CC"/>
                </a:solidFill>
              </a:rPr>
              <a:t>Mike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that is,</a:t>
            </a:r>
            <a:r>
              <a:rPr lang="en-US" sz="3600" i="1" dirty="0">
                <a:solidFill>
                  <a:srgbClr val="0000CC"/>
                </a:solidFill>
              </a:rPr>
              <a:t> 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>
                <a:solidFill>
                  <a:srgbClr val="0000CC"/>
                </a:solidFill>
              </a:rPr>
              <a:t>A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lbert,Drew</a:t>
            </a:r>
            <a:r>
              <a:rPr lang="en-US" sz="4400" baseline="-25000" dirty="0" smtClean="0"/>
              <a:t> </a:t>
            </a:r>
            <a:r>
              <a:rPr lang="en-US" sz="4400" dirty="0"/>
              <a:t>&amp;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>
                <a:solidFill>
                  <a:srgbClr val="0000CC"/>
                </a:solidFill>
              </a:rPr>
              <a:t>A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lbert,Mike</a:t>
            </a:r>
            <a:endParaRPr lang="en-US" sz="4400" baseline="-25000" dirty="0" smtClean="0">
              <a:solidFill>
                <a:srgbClr val="0000CC"/>
              </a:solidFill>
            </a:endParaRPr>
          </a:p>
          <a:p>
            <a:pPr algn="ctr">
              <a:buFontTx/>
              <a:buNone/>
            </a:pPr>
            <a:r>
              <a:rPr lang="en-US" sz="3600" dirty="0"/>
              <a:t> are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</a:p>
          <a:p>
            <a:pPr>
              <a:buFontTx/>
              <a:buNone/>
            </a:pPr>
            <a:r>
              <a:rPr lang="en-US" sz="3600" dirty="0"/>
              <a:t>(</a:t>
            </a:r>
            <a:r>
              <a:rPr lang="en-US" sz="3600" dirty="0" err="1"/>
              <a:t>pairwise</a:t>
            </a:r>
            <a:r>
              <a:rPr lang="en-US" sz="3600" dirty="0"/>
              <a:t>, but </a:t>
            </a:r>
            <a:r>
              <a:rPr lang="en-US" sz="3600" dirty="0">
                <a:solidFill>
                  <a:schemeClr val="accent2"/>
                </a:solidFill>
              </a:rPr>
              <a:t>not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2"/>
                </a:solidFill>
              </a:rPr>
              <a:t>3-way</a:t>
            </a:r>
            <a:r>
              <a:rPr lang="en-US" sz="3600" dirty="0"/>
              <a:t>:</a:t>
            </a:r>
          </a:p>
          <a:p>
            <a:pPr>
              <a:buFontTx/>
              <a:buNone/>
            </a:pPr>
            <a:r>
              <a:rPr lang="en-US" sz="3600" i="1" dirty="0"/>
              <a:t>   </a:t>
            </a:r>
            <a:r>
              <a:rPr lang="en-US" sz="3600" i="1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Drew,Mike</a:t>
            </a:r>
            <a:r>
              <a:rPr lang="en-US" sz="4000" baseline="-25000" dirty="0" smtClean="0"/>
              <a:t> </a:t>
            </a:r>
            <a:r>
              <a:rPr lang="en-US" sz="3600" baseline="-25000" dirty="0" smtClean="0"/>
              <a:t> </a:t>
            </a:r>
            <a:r>
              <a:rPr lang="en-US" sz="3600" dirty="0"/>
              <a:t>depends on other two)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14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4493">
        <p:fade/>
      </p:transition>
    </mc:Choice>
    <mc:Fallback xmlns="">
      <p:transition xmlns:p14="http://schemas.microsoft.com/office/powerpoint/2010/main" spd="med" advTm="84493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600" y="1765300"/>
            <a:ext cx="8255000" cy="1054100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4400" dirty="0"/>
              <a:t>so by </a:t>
            </a:r>
            <a:r>
              <a:rPr lang="en-US" sz="4400" dirty="0" err="1"/>
              <a:t>prwise</a:t>
            </a:r>
            <a:r>
              <a:rPr lang="en-US" sz="4400" dirty="0"/>
              <a:t> linearity of </a:t>
            </a:r>
            <a:r>
              <a:rPr lang="en-US" sz="4400" dirty="0" err="1"/>
              <a:t>Var</a:t>
            </a:r>
            <a:r>
              <a:rPr lang="en-US" sz="4400" dirty="0"/>
              <a:t>[]</a:t>
            </a:r>
          </a:p>
        </p:txBody>
      </p:sp>
      <p:sp>
        <p:nvSpPr>
          <p:cNvPr id="339973" name="Rectangle 5"/>
          <p:cNvSpPr>
            <a:spLocks noChangeArrowheads="1"/>
          </p:cNvSpPr>
          <p:nvPr/>
        </p:nvSpPr>
        <p:spPr bwMode="auto">
          <a:xfrm>
            <a:off x="608013" y="965200"/>
            <a:ext cx="791368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 err="1">
                <a:solidFill>
                  <a:srgbClr val="0000FF"/>
                </a:solidFill>
                <a:latin typeface="Comic Sans MS" charset="0"/>
              </a:rPr>
              <a:t>Var</a:t>
            </a:r>
            <a:r>
              <a:rPr lang="en-US" sz="4400" dirty="0" err="1" smtClean="0">
                <a:solidFill>
                  <a:srgbClr val="0000FF"/>
                </a:solidFill>
                <a:latin typeface="Comic Sans MS" charset="0"/>
              </a:rPr>
              <a:t>[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M</a:t>
            </a:r>
            <a:r>
              <a:rPr lang="en-US" sz="44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ij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</a:rPr>
              <a:t>] = (1/365</a:t>
            </a:r>
            <a:r>
              <a:rPr lang="en-US" sz="4400" i="1" dirty="0">
                <a:solidFill>
                  <a:srgbClr val="0000FF"/>
                </a:solidFill>
                <a:latin typeface="Comic Sans MS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</a:rPr>
              <a:t>)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  <a:sym typeface="Euclid Symbol" charset="2"/>
              </a:rPr>
              <a:t>(1- 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1/365</a:t>
            </a:r>
            <a:r>
              <a:rPr lang="en-US" sz="4400" i="1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)</a:t>
            </a:r>
            <a:endParaRPr lang="en-US" sz="4400" baseline="30000" dirty="0">
              <a:solidFill>
                <a:srgbClr val="0000FF"/>
              </a:solidFill>
              <a:latin typeface="Comic Sans MS" charset="0"/>
              <a:sym typeface="Euclid Symbol" charset="2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873377"/>
              </p:ext>
            </p:extLst>
          </p:nvPr>
        </p:nvGraphicFramePr>
        <p:xfrm>
          <a:off x="822827" y="4108450"/>
          <a:ext cx="7507872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87" name="Equation" r:id="rId5" imgW="2273300" imgH="482600" progId="Equation.DSMT4">
                  <p:embed/>
                </p:oleObj>
              </mc:Choice>
              <mc:Fallback>
                <p:oleObj name="Equation" r:id="rId5" imgW="22733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2827" y="4108450"/>
                        <a:ext cx="7507872" cy="159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472374"/>
              </p:ext>
            </p:extLst>
          </p:nvPr>
        </p:nvGraphicFramePr>
        <p:xfrm>
          <a:off x="3289300" y="5449888"/>
          <a:ext cx="2574925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88" name="Equation" r:id="rId7" imgW="571500" imgH="241300" progId="Equation.DSMT4">
                  <p:embed/>
                </p:oleObj>
              </mc:Choice>
              <mc:Fallback>
                <p:oleObj name="Equation" r:id="rId7" imgW="571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5449888"/>
                        <a:ext cx="2574925" cy="10874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283082"/>
              </p:ext>
            </p:extLst>
          </p:nvPr>
        </p:nvGraphicFramePr>
        <p:xfrm>
          <a:off x="431299" y="2509838"/>
          <a:ext cx="8235989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89" name="Equation" r:id="rId9" imgW="2476500" imgH="482600" progId="Equation.DSMT4">
                  <p:embed/>
                </p:oleObj>
              </mc:Choice>
              <mc:Fallback>
                <p:oleObj name="Equation" r:id="rId9" imgW="2476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1299" y="2509838"/>
                        <a:ext cx="8235989" cy="160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57199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8935">
        <p:fade/>
      </p:transition>
    </mc:Choice>
    <mc:Fallback xmlns="">
      <p:transition xmlns:p14="http://schemas.microsoft.com/office/powerpoint/2010/main" spd="med" advTm="68935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Predictions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104900"/>
            <a:ext cx="8204200" cy="46990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err="1">
                <a:solidFill>
                  <a:srgbClr val="0000CC"/>
                </a:solidFill>
              </a:rPr>
              <a:t>Chebyshev</a:t>
            </a:r>
            <a:r>
              <a:rPr lang="en-US" sz="4000" dirty="0">
                <a:solidFill>
                  <a:srgbClr val="0000CC"/>
                </a:solidFill>
              </a:rPr>
              <a:t>: </a:t>
            </a:r>
          </a:p>
          <a:p>
            <a:pPr>
              <a:buFontTx/>
              <a:buNone/>
            </a:pPr>
            <a:r>
              <a:rPr lang="en-US" altLang="zh-CN" sz="4000" dirty="0">
                <a:ea typeface="SimSun" pitchFamily="2" charset="-122"/>
                <a:cs typeface="SimSun" pitchFamily="2" charset="-122"/>
              </a:rPr>
              <a:t> </a:t>
            </a:r>
            <a:r>
              <a:rPr lang="en-US" altLang="zh-CN" sz="4000" dirty="0" err="1">
                <a:ea typeface="SimSun" pitchFamily="2" charset="-122"/>
                <a:cs typeface="SimSun" pitchFamily="2" charset="-122"/>
              </a:rPr>
              <a:t>Pr</a:t>
            </a:r>
            <a:r>
              <a:rPr lang="en-US" altLang="zh-CN" sz="4000" dirty="0" smtClean="0">
                <a:ea typeface="SimSun" pitchFamily="2" charset="-122"/>
                <a:cs typeface="SimSun" pitchFamily="2" charset="-122"/>
              </a:rPr>
              <a:t>{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  <a:sym typeface="Greek Symbols" pitchFamily="18" charset="2"/>
              </a:rPr>
              <a:t>57.8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 </a:t>
            </a:r>
            <a:r>
              <a:rPr lang="en-US" sz="4000" dirty="0">
                <a:solidFill>
                  <a:srgbClr val="0000FF"/>
                </a:solidFill>
                <a:ea typeface="Times New Roman" charset="0"/>
                <a:cs typeface="Times New Roman" charset="0"/>
              </a:rPr>
              <a:t>± </a:t>
            </a:r>
            <a:r>
              <a:rPr lang="en-US" dirty="0">
                <a:solidFill>
                  <a:srgbClr val="0000FF"/>
                </a:solidFill>
                <a:ea typeface="Times New Roman" charset="0"/>
                <a:cs typeface="Times New Roman" charset="0"/>
              </a:rPr>
              <a:t>2</a:t>
            </a:r>
            <a:r>
              <a:rPr lang="en-US" sz="4000" dirty="0" smtClean="0">
                <a:solidFill>
                  <a:srgbClr val="0000FF"/>
                </a:solidFill>
                <a:ea typeface="Times New Roman" charset="0"/>
                <a:cs typeface="Times New Roman" charset="0"/>
                <a:sym typeface="Greek Symbols" pitchFamily="18" charset="2"/>
              </a:rPr>
              <a:t>σ</a:t>
            </a:r>
            <a:r>
              <a:rPr lang="en-US" sz="4000" dirty="0" smtClean="0">
                <a:ea typeface="Times New Roman" charset="0"/>
                <a:cs typeface="Times New Roman" charset="0"/>
              </a:rPr>
              <a:t> </a:t>
            </a:r>
            <a:r>
              <a:rPr lang="en-US" sz="4000" dirty="0"/>
              <a:t>pairs} </a:t>
            </a:r>
            <a:r>
              <a:rPr lang="en-US" sz="4000" dirty="0">
                <a:latin typeface="Times New Roman" charset="0"/>
              </a:rPr>
              <a:t> </a:t>
            </a:r>
            <a:r>
              <a:rPr lang="en-US" sz="4000" b="1" dirty="0">
                <a:latin typeface="Times New Roman" charset="0"/>
              </a:rPr>
              <a:t>&gt;</a:t>
            </a:r>
            <a:r>
              <a:rPr lang="en-US" sz="4000" dirty="0">
                <a:latin typeface="Times New Roman" charset="0"/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Symbol" charset="2"/>
              </a:rPr>
              <a:t>- </a:t>
            </a:r>
            <a:r>
              <a:rPr lang="en-US" sz="4000" dirty="0">
                <a:solidFill>
                  <a:srgbClr val="0000FF"/>
                </a:solidFill>
              </a:rPr>
              <a:t>(1/2)</a:t>
            </a:r>
            <a:r>
              <a:rPr lang="en-US" sz="4000" baseline="30000" dirty="0">
                <a:solidFill>
                  <a:srgbClr val="0000FF"/>
                </a:solidFill>
              </a:rPr>
              <a:t>2 </a:t>
            </a:r>
          </a:p>
          <a:p>
            <a:pPr>
              <a:buFontTx/>
              <a:buNone/>
            </a:pPr>
            <a:r>
              <a:rPr lang="en-US" sz="4000" dirty="0"/>
              <a:t>                         </a:t>
            </a:r>
            <a:r>
              <a:rPr lang="en-US" sz="4000" dirty="0" smtClean="0"/>
              <a:t>      </a:t>
            </a:r>
            <a:r>
              <a:rPr lang="en-US" sz="4000" dirty="0"/>
              <a:t>=</a:t>
            </a:r>
            <a:r>
              <a:rPr lang="en-US" sz="4000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3/4</a:t>
            </a:r>
            <a:endParaRPr lang="en-US" sz="4000" dirty="0" smtClean="0">
              <a:solidFill>
                <a:srgbClr val="0000FF"/>
              </a:solidFill>
            </a:endParaRPr>
          </a:p>
          <a:p>
            <a:pPr algn="ctr">
              <a:buFontTx/>
              <a:buNone/>
            </a:pPr>
            <a:r>
              <a:rPr lang="en-US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42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to </a:t>
            </a:r>
            <a:r>
              <a:rPr lang="en-US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73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pairs 75% of the time</a:t>
            </a:r>
          </a:p>
          <a:p>
            <a:pPr algn="ctr">
              <a:buFontTx/>
              <a:buNone/>
            </a:pPr>
            <a:r>
              <a:rPr lang="en-US" sz="4000" dirty="0"/>
              <a:t>We actually found</a:t>
            </a: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FF00FF"/>
                </a:solidFill>
              </a:rPr>
              <a:t>64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/>
              <a:t>pairs</a:t>
            </a:r>
          </a:p>
          <a:p>
            <a:pPr algn="ctr">
              <a:buFontTx/>
              <a:buNone/>
            </a:pP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(40 pairs &amp; 8 </a:t>
            </a:r>
            <a:r>
              <a:rPr lang="en-US" sz="4000" dirty="0"/>
              <a:t>triples)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78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3433">
        <p:fade/>
      </p:transition>
    </mc:Choice>
    <mc:Fallback xmlns="">
      <p:transition xmlns:p14="http://schemas.microsoft.com/office/powerpoint/2010/main" spd="med" advTm="63433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6200"/>
            <a:ext cx="7086600" cy="914400"/>
          </a:xfrm>
        </p:spPr>
        <p:txBody>
          <a:bodyPr/>
          <a:lstStyle/>
          <a:p>
            <a:r>
              <a:rPr lang="en-US" dirty="0" smtClean="0"/>
              <a:t>Spring ’11 Matching Birthdays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1524000"/>
            <a:ext cx="6553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 smtClean="0">
                <a:latin typeface="Courier"/>
                <a:cs typeface="Courier"/>
              </a:rPr>
              <a:t>Jan </a:t>
            </a:r>
            <a:r>
              <a:rPr lang="en-US" sz="2000" dirty="0">
                <a:latin typeface="Courier"/>
                <a:cs typeface="Courier"/>
              </a:rPr>
              <a:t>01     Apr 05     Jul 14      Oct 05     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Jan 13     Apr 10     Jul 15      Oct 08     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Jan 15 *   Apr 12     Jul 19 *    Oct 09     </a:t>
            </a:r>
          </a:p>
          <a:p>
            <a:pPr algn="l"/>
            <a:r>
              <a:rPr lang="en-US" sz="2000" dirty="0" smtClean="0">
                <a:latin typeface="Courier"/>
                <a:cs typeface="Courier"/>
              </a:rPr>
              <a:t>Jan </a:t>
            </a:r>
            <a:r>
              <a:rPr lang="en-US" sz="2000" dirty="0">
                <a:latin typeface="Courier"/>
                <a:cs typeface="Courier"/>
              </a:rPr>
              <a:t>22     Apr 17     Jul 24      Oct 10 *   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Jan 25 *   Apr 20     Jul 31      Oct 16     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Jan 29                            Oct 17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           May 02     Aug 02      Oct </a:t>
            </a:r>
            <a:r>
              <a:rPr lang="en-US" sz="2000" dirty="0" smtClean="0">
                <a:latin typeface="Courier"/>
                <a:cs typeface="Courier"/>
              </a:rPr>
              <a:t>22</a:t>
            </a:r>
          </a:p>
          <a:p>
            <a:pPr algn="l"/>
            <a:r>
              <a:rPr lang="en-US" sz="2000" dirty="0" smtClean="0">
                <a:latin typeface="Courier"/>
                <a:cs typeface="Courier"/>
              </a:rPr>
              <a:t>Feb </a:t>
            </a:r>
            <a:r>
              <a:rPr lang="en-US" sz="2000" dirty="0">
                <a:latin typeface="Courier"/>
                <a:cs typeface="Courier"/>
              </a:rPr>
              <a:t>09     May 15 *   Aug 21 *    Oct </a:t>
            </a:r>
            <a:r>
              <a:rPr lang="en-US" sz="2000" dirty="0" smtClean="0">
                <a:latin typeface="Courier"/>
                <a:cs typeface="Courier"/>
              </a:rPr>
              <a:t>3</a:t>
            </a:r>
          </a:p>
          <a:p>
            <a:pPr algn="l"/>
            <a:endParaRPr lang="en-US" sz="2000" dirty="0" smtClean="0">
              <a:latin typeface="Courier"/>
              <a:cs typeface="Courier"/>
            </a:endParaRPr>
          </a:p>
          <a:p>
            <a:pPr algn="l"/>
            <a:r>
              <a:rPr lang="en-US" sz="2000" dirty="0" smtClean="0">
                <a:latin typeface="Courier"/>
                <a:cs typeface="Courier"/>
              </a:rPr>
              <a:t>Feb </a:t>
            </a:r>
            <a:r>
              <a:rPr lang="en-US" sz="2000" dirty="0">
                <a:latin typeface="Courier"/>
                <a:cs typeface="Courier"/>
              </a:rPr>
              <a:t>29     May 17     Aug 28 *          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           May 22                 Nov 08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Mar 12     May 28     Sep 16      Nov 19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Mar 19                Sep 17      Nov 23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Mar 30 *   Jun 27     Sep 20      Nov 27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                      Sep 26            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                                  Dec </a:t>
            </a:r>
            <a:r>
              <a:rPr lang="en-US" sz="2000" dirty="0" smtClean="0">
                <a:latin typeface="Courier"/>
                <a:cs typeface="Courier"/>
              </a:rPr>
              <a:t>31</a:t>
            </a:r>
            <a:endParaRPr lang="cs-CZ" sz="20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032" y="1076980"/>
            <a:ext cx="8409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mic Sans MS"/>
                <a:cs typeface="Comic Sans MS"/>
              </a:rPr>
              <a:t>206 Fall '11 </a:t>
            </a:r>
            <a:r>
              <a:rPr lang="en-US" sz="2800" b="1" dirty="0" smtClean="0">
                <a:latin typeface="Comic Sans MS"/>
                <a:cs typeface="Comic Sans MS"/>
              </a:rPr>
              <a:t>students: 40 </a:t>
            </a:r>
            <a:r>
              <a:rPr lang="en-US" sz="2800" b="1" dirty="0">
                <a:latin typeface="Comic Sans MS"/>
                <a:cs typeface="Comic Sans MS"/>
              </a:rPr>
              <a:t>Pairs &amp; 8 </a:t>
            </a:r>
            <a:r>
              <a:rPr lang="en-US" sz="2800" b="1" dirty="0" smtClean="0">
                <a:latin typeface="Comic Sans MS"/>
                <a:cs typeface="Comic Sans MS"/>
              </a:rPr>
              <a:t>Triples*</a:t>
            </a:r>
            <a:endParaRPr lang="en-US" sz="28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92346669"/>
      </p:ext>
    </p:extLst>
  </p:cSld>
  <p:clrMapOvr>
    <a:masterClrMapping/>
  </p:clrMapOvr>
  <p:transition xmlns:p14="http://schemas.microsoft.com/office/powerpoint/2010/main" spd="slow" advTm="2542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Team Problems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676400"/>
            <a:ext cx="8229600" cy="34290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sz="10600" dirty="0" smtClean="0"/>
              <a:t>Problems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600"/>
              <a:t>2,3,4, 1</a:t>
            </a:r>
            <a:endParaRPr lang="en-US" sz="10600" dirty="0" smtClean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A714B8FE-0580-4ED6-8597-F3A3D6623F8A}" type="slidenum">
              <a:rPr lang="en-US" smtClean="0"/>
              <a:pPr>
                <a:defRPr/>
              </a:pPr>
              <a:t>29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C54485E2-983F-4808-AAAD-1595DDE4A77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9067800" cy="4495800"/>
          </a:xfrm>
        </p:spPr>
        <p:txBody>
          <a:bodyPr/>
          <a:lstStyle/>
          <a:p>
            <a:pPr eaLnBrk="1" hangingPunct="1"/>
            <a:r>
              <a:rPr lang="en-US" sz="4800" dirty="0">
                <a:solidFill>
                  <a:srgbClr val="DA0000"/>
                </a:solidFill>
              </a:rPr>
              <a:t>coliform count </a:t>
            </a:r>
            <a:r>
              <a:rPr lang="en-US" sz="4800" dirty="0"/>
              <a:t>in Charles River</a:t>
            </a:r>
          </a:p>
          <a:p>
            <a:pPr eaLnBrk="1" hangingPunct="1"/>
            <a:r>
              <a:rPr lang="en-US" sz="4800" dirty="0" smtClean="0"/>
              <a:t>for swimming</a:t>
            </a:r>
          </a:p>
          <a:p>
            <a:pPr eaLnBrk="1" hangingPunct="1"/>
            <a:r>
              <a:rPr lang="en-US" sz="4800" dirty="0" smtClean="0"/>
              <a:t>EPA requires</a:t>
            </a:r>
          </a:p>
          <a:p>
            <a:pPr algn="ctr" eaLnBrk="1" hangingPunct="1"/>
            <a:r>
              <a:rPr lang="en-US" sz="4800" dirty="0" smtClean="0"/>
              <a:t>average </a:t>
            </a:r>
            <a:r>
              <a:rPr lang="en-US" sz="4800" dirty="0"/>
              <a:t>CMD </a:t>
            </a:r>
            <a:r>
              <a:rPr lang="en-US" sz="4800" b="1" dirty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>
                <a:solidFill>
                  <a:srgbClr val="006600"/>
                </a:solidFill>
              </a:rPr>
              <a:t> </a:t>
            </a:r>
            <a:r>
              <a:rPr lang="en-US" sz="4800" dirty="0" smtClean="0">
                <a:solidFill>
                  <a:srgbClr val="006600"/>
                </a:solidFill>
              </a:rPr>
              <a:t>200</a:t>
            </a:r>
          </a:p>
          <a:p>
            <a:pPr algn="ctr" eaLnBrk="1" hangingPunct="1"/>
            <a:r>
              <a:rPr lang="en-US" sz="4800" dirty="0" smtClean="0"/>
              <a:t>(</a:t>
            </a:r>
            <a:r>
              <a:rPr lang="en-US" sz="4800" dirty="0"/>
              <a:t>Coliform Microbial Density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4648200" cy="1219200"/>
          </a:xfrm>
        </p:spPr>
        <p:txBody>
          <a:bodyPr/>
          <a:lstStyle/>
          <a:p>
            <a:pPr eaLnBrk="1" hangingPunct="1"/>
            <a:r>
              <a:rPr lang="en-US" sz="6000" dirty="0" smtClean="0"/>
              <a:t>Sampling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152400"/>
            <a:ext cx="1587500" cy="1193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438400"/>
            <a:ext cx="1193800" cy="1193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7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7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46D21BB0-6D03-4034-A4DE-775A83495C7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32004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Choose </a:t>
            </a:r>
            <a:r>
              <a:rPr lang="en-US" sz="5400" dirty="0" smtClean="0">
                <a:solidFill>
                  <a:srgbClr val="0000FF"/>
                </a:solidFill>
              </a:rPr>
              <a:t>32</a:t>
            </a:r>
            <a:r>
              <a:rPr lang="en-US" sz="5400" dirty="0" smtClean="0"/>
              <a:t> random test </a:t>
            </a:r>
          </a:p>
          <a:p>
            <a:pPr eaLnBrk="1" hangingPunct="1"/>
            <a:r>
              <a:rPr lang="en-US" sz="5400" dirty="0" smtClean="0"/>
              <a:t>stations and measure</a:t>
            </a:r>
          </a:p>
          <a:p>
            <a:pPr eaLnBrk="1" hangingPunct="1"/>
            <a:r>
              <a:rPr lang="en-US" sz="5400" dirty="0" smtClean="0">
                <a:solidFill>
                  <a:srgbClr val="000000"/>
                </a:solidFill>
              </a:rPr>
              <a:t>CMD at each.</a:t>
            </a:r>
            <a:endParaRPr lang="en-US" sz="7200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46D21BB0-6D03-4034-A4DE-775A83495C7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0292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A few of the </a:t>
            </a:r>
            <a:r>
              <a:rPr lang="en-US" sz="5400" dirty="0" smtClean="0">
                <a:solidFill>
                  <a:srgbClr val="0000CC"/>
                </a:solidFill>
              </a:rPr>
              <a:t>32 </a:t>
            </a:r>
            <a:r>
              <a:rPr lang="en-US" sz="5400" dirty="0" smtClean="0"/>
              <a:t>counts </a:t>
            </a:r>
          </a:p>
          <a:p>
            <a:pPr eaLnBrk="1" hangingPunct="1"/>
            <a:r>
              <a:rPr lang="en-US" sz="5400" dirty="0" smtClean="0"/>
              <a:t>turn out to be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&gt;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200 </a:t>
            </a:r>
            <a:r>
              <a:rPr lang="en-US" sz="5400" dirty="0" smtClean="0"/>
              <a:t>but </a:t>
            </a:r>
            <a:endParaRPr lang="en-US" sz="5400" dirty="0"/>
          </a:p>
          <a:p>
            <a:pPr eaLnBrk="1" hangingPunct="1"/>
            <a:r>
              <a:rPr lang="en-US" sz="5400" dirty="0" smtClean="0"/>
              <a:t>their average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is</a:t>
            </a:r>
            <a:r>
              <a:rPr lang="en-US" sz="5400" dirty="0" smtClean="0">
                <a:solidFill>
                  <a:srgbClr val="0000CC"/>
                </a:solidFill>
              </a:rPr>
              <a:t> 180</a:t>
            </a:r>
            <a:r>
              <a:rPr lang="en-US" sz="5400" dirty="0" smtClean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sz="5400" dirty="0" smtClean="0">
                <a:solidFill>
                  <a:srgbClr val="000000"/>
                </a:solidFill>
              </a:rPr>
              <a:t>Convince the EPA that </a:t>
            </a:r>
            <a:r>
              <a:rPr lang="en-US" sz="5400" dirty="0" err="1" smtClean="0">
                <a:solidFill>
                  <a:srgbClr val="000000"/>
                </a:solidFill>
              </a:rPr>
              <a:t>avg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</a:p>
          <a:p>
            <a:pPr eaLnBrk="1" hangingPunct="1"/>
            <a:r>
              <a:rPr lang="en-US" sz="5400" dirty="0" smtClean="0">
                <a:solidFill>
                  <a:srgbClr val="FF4519"/>
                </a:solidFill>
              </a:rPr>
              <a:t>in whole river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is </a:t>
            </a:r>
            <a:r>
              <a:rPr lang="en-US" sz="54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dirty="0" smtClean="0">
                <a:solidFill>
                  <a:srgbClr val="006600"/>
                </a:solidFill>
              </a:rPr>
              <a:t> 200</a:t>
            </a:r>
            <a:r>
              <a:rPr lang="en-US" sz="5400" dirty="0" smtClean="0"/>
              <a:t>?</a:t>
            </a:r>
            <a:endParaRPr lang="en-US" sz="5400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5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46D21BB0-6D03-4034-A4DE-775A83495C7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86800" cy="36576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That is, convince EPA that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the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660066"/>
                </a:solidFill>
              </a:rPr>
              <a:t>estimate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based on </a:t>
            </a:r>
            <a:r>
              <a:rPr lang="en-US" sz="5400" dirty="0" smtClean="0">
                <a:solidFill>
                  <a:srgbClr val="0006FE"/>
                </a:solidFill>
              </a:rPr>
              <a:t>32</a:t>
            </a:r>
            <a:r>
              <a:rPr lang="en-US" sz="5400" dirty="0" smtClean="0">
                <a:solidFill>
                  <a:srgbClr val="000000"/>
                </a:solidFill>
              </a:rPr>
              <a:t> samples is within</a:t>
            </a:r>
            <a:r>
              <a:rPr lang="en-US" sz="5400" dirty="0" smtClean="0">
                <a:solidFill>
                  <a:srgbClr val="006600"/>
                </a:solidFill>
              </a:rPr>
              <a:t> </a:t>
            </a:r>
            <a:r>
              <a:rPr lang="en-US" sz="5400" dirty="0" smtClean="0">
                <a:solidFill>
                  <a:srgbClr val="0006FE"/>
                </a:solidFill>
              </a:rPr>
              <a:t>20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of the </a:t>
            </a:r>
            <a:r>
              <a:rPr lang="en-US" sz="5400" dirty="0" smtClean="0">
                <a:solidFill>
                  <a:srgbClr val="FF4519"/>
                </a:solidFill>
              </a:rPr>
              <a:t>actual</a:t>
            </a:r>
            <a:r>
              <a:rPr lang="en-US" sz="5400" dirty="0" smtClean="0"/>
              <a:t> </a:t>
            </a:r>
            <a:r>
              <a:rPr lang="en-US" sz="5400" dirty="0" smtClean="0"/>
              <a:t>average?</a:t>
            </a:r>
            <a:endParaRPr lang="en-US" sz="7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51054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Sampling parameters</a:t>
            </a:r>
          </a:p>
        </p:txBody>
      </p:sp>
      <p:sp>
        <p:nvSpPr>
          <p:cNvPr id="2560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23578D71-BE5D-4BBF-9B59-FB73E190AF0C}" type="slidenum">
              <a:rPr lang="en-US" smtClean="0"/>
              <a:pPr>
                <a:defRPr/>
              </a:pPr>
              <a:t>7</a:t>
            </a:fld>
            <a:endParaRPr lang="en-US" dirty="0" smtClean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371600"/>
            <a:ext cx="8991600" cy="4343400"/>
          </a:xfrm>
        </p:spPr>
        <p:txBody>
          <a:bodyPr/>
          <a:lstStyle/>
          <a:p>
            <a:pPr marL="0" indent="0" eaLnBrk="1" hangingPunct="1"/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>
                <a:solidFill>
                  <a:srgbClr val="FF4519"/>
                </a:solidFill>
              </a:rPr>
              <a:t>c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::= </a:t>
            </a:r>
            <a:r>
              <a:rPr lang="en-US" sz="4000" dirty="0" smtClean="0"/>
              <a:t>actual average </a:t>
            </a:r>
            <a:r>
              <a:rPr lang="en-US" sz="4000" dirty="0" smtClean="0"/>
              <a:t>CMD </a:t>
            </a:r>
            <a:r>
              <a:rPr lang="en-US" sz="4000" dirty="0" smtClean="0"/>
              <a:t>in river</a:t>
            </a:r>
            <a:endParaRPr lang="en-US" sz="4000" dirty="0" smtClean="0"/>
          </a:p>
          <a:p>
            <a:pPr marL="0" indent="0" eaLnBrk="1" hangingPunct="1"/>
            <a:r>
              <a:rPr lang="en-US" sz="4400" dirty="0" smtClean="0"/>
              <a:t>CMD sample </a:t>
            </a:r>
            <a:r>
              <a:rPr lang="en-US" sz="4400" b="1" dirty="0" smtClean="0">
                <a:solidFill>
                  <a:srgbClr val="00B050"/>
                </a:solidFill>
                <a:latin typeface="Times New Roman"/>
                <a:cs typeface="Times New Roman"/>
                <a:sym typeface="Euclid Symbol" pitchFamily="18" charset="2"/>
              </a:rPr>
              <a:t>↔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/>
              <a:t>ran </a:t>
            </a:r>
            <a:r>
              <a:rPr lang="en-US" sz="4400" dirty="0" err="1" smtClean="0"/>
              <a:t>var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with</a:t>
            </a:r>
            <a:r>
              <a:rPr lang="en-US" sz="4400" dirty="0" smtClean="0">
                <a:solidFill>
                  <a:schemeClr val="accent2"/>
                </a:solidFill>
              </a:rPr>
              <a:t> μ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FF4519"/>
                </a:solidFill>
              </a:rPr>
              <a:t>c</a:t>
            </a:r>
          </a:p>
          <a:p>
            <a:pPr marL="0" indent="0" eaLnBrk="1" hangingPunct="1"/>
            <a:r>
              <a:rPr lang="en-US" sz="4400" dirty="0" smtClean="0">
                <a:solidFill>
                  <a:schemeClr val="accent2"/>
                </a:solidFill>
              </a:rPr>
              <a:t> n</a:t>
            </a:r>
            <a:r>
              <a:rPr lang="en-US" sz="4400" dirty="0" smtClean="0"/>
              <a:t> stations </a:t>
            </a:r>
            <a:r>
              <a:rPr lang="en-US" sz="4400" b="1" dirty="0" smtClean="0">
                <a:solidFill>
                  <a:srgbClr val="00B050"/>
                </a:solidFill>
                <a:latin typeface="Times New Roman"/>
                <a:cs typeface="Times New Roman"/>
                <a:sym typeface="Euclid Symbol" pitchFamily="18" charset="2"/>
              </a:rPr>
              <a:t>↔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chemeClr val="accent2"/>
                </a:solidFill>
              </a:rPr>
              <a:t>n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800F6F"/>
                </a:solidFill>
              </a:rPr>
              <a:t>mutually </a:t>
            </a:r>
            <a:r>
              <a:rPr lang="en-US" sz="4400" dirty="0" err="1" smtClean="0">
                <a:solidFill>
                  <a:srgbClr val="800F6F"/>
                </a:solidFill>
              </a:rPr>
              <a:t>indep</a:t>
            </a:r>
            <a:endParaRPr lang="en-US" sz="4400" dirty="0" smtClean="0">
              <a:solidFill>
                <a:srgbClr val="800F6F"/>
              </a:solidFill>
            </a:endParaRPr>
          </a:p>
          <a:p>
            <a:pPr marL="0" indent="0" eaLnBrk="1" hangingPunct="1"/>
            <a:r>
              <a:rPr lang="en-US" sz="4400" dirty="0" smtClean="0"/>
              <a:t>                      ran </a:t>
            </a:r>
            <a:r>
              <a:rPr lang="en-US" sz="4400" dirty="0" err="1" smtClean="0"/>
              <a:t>vars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with</a:t>
            </a:r>
            <a:r>
              <a:rPr lang="en-US" sz="4400" dirty="0" smtClean="0">
                <a:solidFill>
                  <a:schemeClr val="accent2"/>
                </a:solidFill>
              </a:rPr>
              <a:t>  μ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FF4519"/>
                </a:solidFill>
              </a:rPr>
              <a:t>c</a:t>
            </a:r>
          </a:p>
          <a:p>
            <a:pPr marL="0" indent="0" eaLnBrk="1" hangingPunct="1"/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baseline="-25000" dirty="0" smtClean="0">
                <a:solidFill>
                  <a:schemeClr val="accent2"/>
                </a:solidFill>
              </a:rPr>
              <a:t>n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" pitchFamily="18" charset="0"/>
              </a:rPr>
              <a:t>::=</a:t>
            </a:r>
            <a:r>
              <a:rPr lang="en-US" sz="4400" dirty="0" smtClean="0"/>
              <a:t> </a:t>
            </a:r>
            <a:r>
              <a:rPr lang="en-US" sz="4400" dirty="0" err="1" smtClean="0"/>
              <a:t>avg</a:t>
            </a:r>
            <a:r>
              <a:rPr lang="en-US" sz="4400" dirty="0" smtClean="0"/>
              <a:t> CMD at the </a:t>
            </a:r>
            <a:r>
              <a:rPr lang="en-US" sz="4400" dirty="0" err="1" smtClean="0">
                <a:solidFill>
                  <a:srgbClr val="0006FE"/>
                </a:solidFill>
              </a:rPr>
              <a:t>n</a:t>
            </a:r>
            <a:r>
              <a:rPr lang="en-US" sz="4400" dirty="0" smtClean="0">
                <a:solidFill>
                  <a:srgbClr val="0006FE"/>
                </a:solidFill>
              </a:rPr>
              <a:t> </a:t>
            </a:r>
            <a:r>
              <a:rPr lang="en-US" sz="4400" dirty="0" smtClean="0"/>
              <a:t>stations</a:t>
            </a:r>
            <a:endParaRPr lang="en-US" sz="4400" dirty="0" smtClean="0">
              <a:solidFill>
                <a:srgbClr val="0006F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106406"/>
              </p:ext>
            </p:extLst>
          </p:nvPr>
        </p:nvGraphicFramePr>
        <p:xfrm>
          <a:off x="1295400" y="1219200"/>
          <a:ext cx="6051550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80" name="Equation" r:id="rId4" imgW="1854200" imgH="596900" progId="Equation.DSMT4">
                  <p:embed/>
                </p:oleObj>
              </mc:Choice>
              <mc:Fallback>
                <p:oleObj name="Equation" r:id="rId4" imgW="1854200" imgH="596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219200"/>
                        <a:ext cx="6051550" cy="194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384280"/>
              </p:ext>
            </p:extLst>
          </p:nvPr>
        </p:nvGraphicFramePr>
        <p:xfrm>
          <a:off x="1185863" y="1177925"/>
          <a:ext cx="663257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81" name="Equation" r:id="rId6" imgW="2032000" imgH="596900" progId="Equation.DSMT4">
                  <p:embed/>
                </p:oleObj>
              </mc:Choice>
              <mc:Fallback>
                <p:oleObj name="Equation" r:id="rId6" imgW="2032000" imgH="596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1177925"/>
                        <a:ext cx="6632575" cy="1946275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847725" y="3048000"/>
          <a:ext cx="72961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82" name="Equation" r:id="rId8" imgW="1879600" imgH="215900" progId="Equation.DSMT4">
                  <p:embed/>
                </p:oleObj>
              </mc:Choice>
              <mc:Fallback>
                <p:oleObj name="Equation" r:id="rId8" imgW="1879600" imgH="215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048000"/>
                        <a:ext cx="72961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AB032E80-4924-4C32-A61E-EE294C645BF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20259" y="4114800"/>
            <a:ext cx="65375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+mj-lt"/>
              </a:rPr>
              <a:t>?? don’t know </a:t>
            </a:r>
            <a:r>
              <a:rPr lang="en-US" sz="6600" dirty="0" err="1" smtClean="0">
                <a:solidFill>
                  <a:srgbClr val="0006FE"/>
                </a:solidFill>
                <a:latin typeface="Euclid"/>
                <a:cs typeface="Euclid"/>
              </a:rPr>
              <a:t>σ</a:t>
            </a:r>
            <a:endParaRPr lang="en-US" sz="6600" dirty="0" smtClean="0">
              <a:solidFill>
                <a:srgbClr val="0006FE"/>
              </a:solidFill>
              <a:latin typeface="Euclid"/>
              <a:cs typeface="Euclid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AB032E80-4924-4C32-A61E-EE294C645BF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49549" y="3581400"/>
            <a:ext cx="1618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 = </a:t>
            </a:r>
            <a:r>
              <a:rPr lang="en-US" sz="4800" dirty="0" smtClean="0">
                <a:solidFill>
                  <a:srgbClr val="FF4519"/>
                </a:solidFill>
                <a:latin typeface="+mj-lt"/>
              </a:rPr>
              <a:t>50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27574" y="5106650"/>
            <a:ext cx="63686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where </a:t>
            </a:r>
            <a:r>
              <a:rPr lang="en-US" sz="4400" dirty="0" smtClean="0">
                <a:solidFill>
                  <a:srgbClr val="FF0000"/>
                </a:solidFill>
                <a:latin typeface="+mj-lt"/>
              </a:rPr>
              <a:t>L</a:t>
            </a:r>
            <a:r>
              <a:rPr lang="en-US" sz="4400" dirty="0" smtClean="0">
                <a:latin typeface="+mj-lt"/>
              </a:rPr>
              <a:t> is max possible</a:t>
            </a:r>
          </a:p>
          <a:p>
            <a:pPr algn="l"/>
            <a:r>
              <a:rPr lang="en-US" sz="4400" dirty="0" smtClean="0">
                <a:latin typeface="+mj-lt"/>
              </a:rPr>
              <a:t>difference of samples</a:t>
            </a: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1144588" y="1177925"/>
          <a:ext cx="671512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83" name="Equation" r:id="rId4" imgW="2057400" imgH="596900" progId="Equation.DSMT4">
                  <p:embed/>
                </p:oleObj>
              </mc:Choice>
              <mc:Fallback>
                <p:oleObj name="Equation" r:id="rId4" imgW="20574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1177925"/>
                        <a:ext cx="6715125" cy="194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888796"/>
              </p:ext>
            </p:extLst>
          </p:nvPr>
        </p:nvGraphicFramePr>
        <p:xfrm>
          <a:off x="2574925" y="3498850"/>
          <a:ext cx="3470275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84" name="Equation" r:id="rId6" imgW="889000" imgH="469900" progId="Equation.DSMT4">
                  <p:embed/>
                </p:oleObj>
              </mc:Choice>
              <mc:Fallback>
                <p:oleObj name="Equation" r:id="rId6" imgW="8890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3498850"/>
                        <a:ext cx="3470275" cy="183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847725" y="3048000"/>
          <a:ext cx="72961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85" name="Equation" r:id="rId8" imgW="1879600" imgH="215900" progId="Equation.DSMT4">
                  <p:embed/>
                </p:oleObj>
              </mc:Choice>
              <mc:Fallback>
                <p:oleObj name="Equation" r:id="rId8" imgW="1879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048000"/>
                        <a:ext cx="72961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{#1}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1"/>
  <p:tag name="EMBEDFONTS" val="0"/>
  <p:tag name="USEBOLDAMS" val="0"/>
  <p:tag name="DEFAULTDISPLAYSOURCE" val="\documentclass{slides}\pagestyle{empty}&#10;\input{C:/latex-macros/texpoint.sty}&#10;\begin{document}&#10;$  $&#10;\end{document}"/>
  <p:tag name="TEX2PS" val="latex $(base).tex; dvips -D $(res) -E -o $(base).ps $(base).dvi"/>
  <p:tag name="EXTERNALEDITCOMMAND" val="notepad %"/>
  <p:tag name="GHOSTSCRIPTCOMMAND" val="gswin32c"/>
  <p:tag name="DEFAULTBITMAP" val="emf"/>
  <p:tag name="DEFAULTBLEND" val="0"/>
  <p:tag name="DEFAULTTRANSPARENT" val="1"/>
  <p:tag name="DEFAULTWORKAROUNDTRANSPARENCYBUG" val="0"/>
  <p:tag name="DEFAULTRESOLUTION" val="300"/>
  <p:tag name="DEFAULTMAGNIFICATION" val="0"/>
  <p:tag name="DEFAULTHEIGHT" val="250"/>
  <p:tag name="DEFAULTWIDTH" val="348"/>
  <p:tag name="DEFAULTWORDWRAP" val="0"/>
  <p:tag name="DEFAULTFONTSIZE" val="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8.9|6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1|12.4|25.7|1.7|2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24.5|28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5|1.9|16|12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24.2|2.9|18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15.6|3.8|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54.6|4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9|1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23.8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1"/>
          </a:solidFill>
          <a:prstDash val="sysDash"/>
          <a:round/>
          <a:headEnd type="none" w="med" len="med"/>
          <a:tailEnd type="stealth" w="lg" len="lg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4288</TotalTime>
  <Words>945</Words>
  <Application>Microsoft Macintosh PowerPoint</Application>
  <PresentationFormat>On-screen Show (4:3)</PresentationFormat>
  <Paragraphs>221</Paragraphs>
  <Slides>29</Slides>
  <Notes>28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1_Default Design</vt:lpstr>
      <vt:lpstr>Equation</vt:lpstr>
      <vt:lpstr>MathType 6.0 Equation</vt:lpstr>
      <vt:lpstr>PowerPoint Presentation</vt:lpstr>
      <vt:lpstr>Pairwise Independent Sampling</vt:lpstr>
      <vt:lpstr>Sampling</vt:lpstr>
      <vt:lpstr>Sampling Questions</vt:lpstr>
      <vt:lpstr>Sampling Questions</vt:lpstr>
      <vt:lpstr>Sampling Questions</vt:lpstr>
      <vt:lpstr>Sampling parameters</vt:lpstr>
      <vt:lpstr>Pairwise Independent Sampling</vt:lpstr>
      <vt:lpstr>Pairwise Independent Sampling</vt:lpstr>
      <vt:lpstr>Pairwise Independent Sampling</vt:lpstr>
      <vt:lpstr>Confidence</vt:lpstr>
      <vt:lpstr>Confidence</vt:lpstr>
      <vt:lpstr>Confidence</vt:lpstr>
      <vt:lpstr>Confidence</vt:lpstr>
      <vt:lpstr>Confidence</vt:lpstr>
      <vt:lpstr>Confidence</vt:lpstr>
      <vt:lpstr>Confidence</vt:lpstr>
      <vt:lpstr>PowerPoint Presentation</vt:lpstr>
      <vt:lpstr>Birthday Pairs</vt:lpstr>
      <vt:lpstr>Birthday Pairs</vt:lpstr>
      <vt:lpstr>Actual Distribution by Month</vt:lpstr>
      <vt:lpstr>Birthday Pairs</vt:lpstr>
      <vt:lpstr>Birthday Pairs</vt:lpstr>
      <vt:lpstr>Pairwise Independence</vt:lpstr>
      <vt:lpstr>Pairwise Independence</vt:lpstr>
      <vt:lpstr>Birthday Pairs</vt:lpstr>
      <vt:lpstr>Birthday Predictions</vt:lpstr>
      <vt:lpstr>Spring ’11 Matching Birthdays </vt:lpstr>
      <vt:lpstr>Team Problems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345</cp:revision>
  <cp:lastPrinted>2011-12-12T15:37:43Z</cp:lastPrinted>
  <dcterms:created xsi:type="dcterms:W3CDTF">2011-05-04T20:44:08Z</dcterms:created>
  <dcterms:modified xsi:type="dcterms:W3CDTF">2011-12-12T17:31:26Z</dcterms:modified>
</cp:coreProperties>
</file>