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462" r:id="rId2"/>
    <p:sldId id="569" r:id="rId3"/>
    <p:sldId id="570" r:id="rId4"/>
    <p:sldId id="571" r:id="rId5"/>
    <p:sldId id="572" r:id="rId6"/>
    <p:sldId id="541" r:id="rId7"/>
    <p:sldId id="540" r:id="rId8"/>
    <p:sldId id="559" r:id="rId9"/>
    <p:sldId id="562" r:id="rId10"/>
    <p:sldId id="568" r:id="rId11"/>
    <p:sldId id="561" r:id="rId12"/>
    <p:sldId id="560" r:id="rId13"/>
    <p:sldId id="565" r:id="rId14"/>
    <p:sldId id="546" r:id="rId15"/>
    <p:sldId id="566" r:id="rId16"/>
    <p:sldId id="573" r:id="rId17"/>
    <p:sldId id="574" r:id="rId18"/>
  </p:sldIdLst>
  <p:sldSz cx="9144000" cy="6858000" type="letter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30" d="100"/>
          <a:sy n="130" d="100"/>
        </p:scale>
        <p:origin x="-5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15,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Proof (e not in M)</a:t>
            </a:r>
            <a:endParaRPr lang="en-US" sz="4000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e has a white endpoint w and a black one b. Since e was not in M, now </a:t>
            </a:r>
            <a:r>
              <a:rPr lang="en-US" dirty="0" err="1" smtClean="0"/>
              <a:t>M+e</a:t>
            </a:r>
            <a:r>
              <a:rPr lang="en-US" dirty="0" smtClean="0"/>
              <a:t> has a cycle composed of some path p plus the edge </a:t>
            </a:r>
            <a:r>
              <a:rPr lang="en-US" dirty="0" err="1" smtClean="0"/>
              <a:t>e.Since</a:t>
            </a:r>
            <a:r>
              <a:rPr lang="en-US" dirty="0" smtClean="0"/>
              <a:t> p ends on w and b, it must have a gray edge, call it 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3662"/>
            <a:ext cx="8305800" cy="9906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24400" y="152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20921640">
            <a:off x="5289844" y="3110381"/>
            <a:ext cx="45719" cy="188613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" name="Curved Connector 2"/>
          <p:cNvCxnSpPr>
            <a:stCxn id="9" idx="1"/>
            <a:endCxn id="5" idx="2"/>
          </p:cNvCxnSpPr>
          <p:nvPr/>
        </p:nvCxnSpPr>
        <p:spPr bwMode="auto">
          <a:xfrm rot="16200000" flipH="1">
            <a:off x="4213318" y="3832318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Rectangle 24"/>
          <p:cNvSpPr/>
          <p:nvPr/>
        </p:nvSpPr>
        <p:spPr bwMode="auto">
          <a:xfrm rot="2726405">
            <a:off x="5701155" y="1595297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0868294" flipH="1">
            <a:off x="4929572" y="1642923"/>
            <a:ext cx="45719" cy="13692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13990827" flipH="1">
            <a:off x="4784734" y="4707579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0551375" flipH="1">
            <a:off x="5523295" y="5105715"/>
            <a:ext cx="45719" cy="1022844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2098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27432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4800600"/>
            <a:ext cx="68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9718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M…</a:t>
            </a:r>
            <a:endParaRPr lang="en-US" sz="9600" dirty="0"/>
          </a:p>
        </p:txBody>
      </p:sp>
      <p:cxnSp>
        <p:nvCxnSpPr>
          <p:cNvPr id="35" name="Curved Connector 34"/>
          <p:cNvCxnSpPr/>
          <p:nvPr/>
        </p:nvCxnSpPr>
        <p:spPr bwMode="auto">
          <a:xfrm rot="16200000" flipH="1">
            <a:off x="4191000" y="3810000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63500" cap="flat" cmpd="sng" algn="ctr">
            <a:gradFill flip="none" rotWithShape="1">
              <a:gsLst>
                <a:gs pos="0">
                  <a:prstClr val="white"/>
                </a:gs>
                <a:gs pos="100000">
                  <a:schemeClr val="tx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38100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 rot="17182474" flipH="1">
            <a:off x="3464486" y="5051574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4532338">
            <a:off x="3845657" y="994011"/>
            <a:ext cx="61276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5" grpId="0" animBg="1"/>
      <p:bldP spid="26" grpId="0" animBg="1"/>
      <p:bldP spid="27" grpId="0" animBg="1"/>
      <p:bldP spid="29" grpId="0" animBg="1"/>
      <p:bldP spid="24" grpId="0"/>
      <p:bldP spid="30" grpId="0"/>
      <p:bldP spid="31" grpId="0"/>
      <p:bldP spid="32" grpId="0"/>
      <p:bldP spid="36" grpId="0"/>
      <p:bldP spid="37" grpId="1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7239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M* = </a:t>
            </a:r>
            <a:r>
              <a:rPr lang="en-US" dirty="0" err="1" smtClean="0"/>
              <a:t>M+e-g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 is a gray edge, so its not in F, so </a:t>
            </a:r>
          </a:p>
          <a:p>
            <a:r>
              <a:rPr lang="en-US" dirty="0" err="1" smtClean="0"/>
              <a:t>F+e</a:t>
            </a:r>
            <a:r>
              <a:rPr lang="en-US" dirty="0" smtClean="0"/>
              <a:t> is in M*.  </a:t>
            </a:r>
          </a:p>
          <a:p>
            <a:endParaRPr lang="en-US" dirty="0"/>
          </a:p>
          <a:p>
            <a:r>
              <a:rPr lang="en-US" dirty="0" smtClean="0"/>
              <a:t>Therefore, if M* is a MST, then </a:t>
            </a:r>
            <a:r>
              <a:rPr lang="en-US" dirty="0" err="1" smtClean="0"/>
              <a:t>F+e</a:t>
            </a:r>
            <a:r>
              <a:rPr lang="en-US" dirty="0" smtClean="0"/>
              <a:t> is a pre-MST, and the lemma holds.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7772400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 dirty="0"/>
              <a:t>Since g was on a cycle containing e, </a:t>
            </a:r>
            <a:r>
              <a:rPr lang="en-US" sz="3600" dirty="0" smtClean="0"/>
              <a:t> </a:t>
            </a:r>
            <a:r>
              <a:rPr lang="en-US" sz="3600" dirty="0"/>
              <a:t>removing g doesn’t disconnect anything, so </a:t>
            </a:r>
            <a:r>
              <a:rPr lang="en-US" sz="3600" dirty="0" smtClean="0"/>
              <a:t>M* is </a:t>
            </a:r>
            <a:r>
              <a:rPr lang="en-US" sz="3600" dirty="0"/>
              <a:t>still connected.</a:t>
            </a:r>
          </a:p>
          <a:p>
            <a:pPr>
              <a:lnSpc>
                <a:spcPct val="14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600200"/>
            <a:ext cx="8555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M* has the same number of edges as M. </a:t>
            </a:r>
          </a:p>
          <a:p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Lastly, since e and g are both gray and e was a min weight among gray edges, w(M*) = w(M)-w(g)+w(</a:t>
            </a:r>
            <a:r>
              <a:rPr lang="en-US" sz="3600" dirty="0">
                <a:solidFill>
                  <a:srgbClr val="000000"/>
                </a:solidFill>
                <a:latin typeface="Comic Sans MS"/>
                <a:cs typeface="Comic Sans MS"/>
              </a:rPr>
              <a:t>e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)≤w(M) since w(e) must be at least as small as w(g)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6161" y="6583363"/>
            <a:ext cx="111783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9812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M* is also an MST and it contains </a:t>
            </a:r>
            <a:r>
              <a:rPr lang="en-US" dirty="0" err="1" smtClean="0"/>
              <a:t>F+e</a:t>
            </a:r>
            <a:r>
              <a:rPr lang="en-US" dirty="0" smtClean="0"/>
              <a:t>, then </a:t>
            </a:r>
            <a:r>
              <a:rPr lang="en-US" dirty="0" err="1" smtClean="0"/>
              <a:t>F+e</a:t>
            </a:r>
            <a:r>
              <a:rPr lang="en-US" dirty="0" smtClean="0"/>
              <a:t> is a pre-MST and therefore e extends 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7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9372600" cy="1371600"/>
          </a:xfrm>
        </p:spPr>
        <p:txBody>
          <a:bodyPr/>
          <a:lstStyle/>
          <a:p>
            <a:r>
              <a:rPr lang="en-US" dirty="0" smtClean="0"/>
              <a:t>If all weights are distinct, then G has a unique MST.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5814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Why? Observe: </a:t>
            </a:r>
          </a:p>
          <a:p>
            <a:r>
              <a:rPr lang="en-US" sz="4000" dirty="0">
                <a:solidFill>
                  <a:srgbClr val="000000"/>
                </a:solidFill>
                <a:cs typeface="Comic Sans MS"/>
              </a:rPr>
              <a:t>w(M*) = w(M)-w(g)+w(e)≤w(M</a:t>
            </a:r>
            <a:r>
              <a:rPr lang="en-US" sz="4000" dirty="0" smtClean="0">
                <a:solidFill>
                  <a:srgbClr val="000000"/>
                </a:solidFill>
                <a:cs typeface="Comic Sans MS"/>
              </a:rPr>
              <a:t>)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411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8382000" cy="990600"/>
          </a:xfrm>
        </p:spPr>
        <p:txBody>
          <a:bodyPr/>
          <a:lstStyle/>
          <a:p>
            <a:r>
              <a:rPr lang="en-US" sz="3600" b="0" dirty="0">
                <a:solidFill>
                  <a:srgbClr val="000000"/>
                </a:solidFill>
                <a:cs typeface="Comic Sans MS"/>
              </a:rPr>
              <a:t>w(M*) = w(M)-w(g)+w(e)≤w(M)</a:t>
            </a:r>
            <a:br>
              <a:rPr lang="en-US" sz="3600" b="0" dirty="0">
                <a:solidFill>
                  <a:srgbClr val="000000"/>
                </a:solidFill>
                <a:cs typeface="Comic Sans MS"/>
              </a:rPr>
            </a:br>
            <a:endParaRPr lang="en-US" sz="36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8839200" cy="1524000"/>
          </a:xfrm>
        </p:spPr>
        <p:txBody>
          <a:bodyPr/>
          <a:lstStyle/>
          <a:p>
            <a:r>
              <a:rPr lang="en-US" dirty="0" smtClean="0"/>
              <a:t>If all edge weights are distinct, then either w(e)&gt;w(g) or w(g)&lt;w(e).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6576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the first case, M* is not a MST.</a:t>
            </a: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4958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the second case, M was not a MST.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244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104900"/>
            <a:ext cx="7696200" cy="4648200"/>
          </a:xfrm>
        </p:spPr>
        <p:txBody>
          <a:bodyPr/>
          <a:lstStyle/>
          <a:p>
            <a:pPr algn="l"/>
            <a:r>
              <a:rPr lang="en-US" sz="32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</a:t>
            </a:r>
            <a:r>
              <a:rPr lang="en-US" b="0" dirty="0" smtClean="0"/>
              <a:t>Adding a single edge to a spanning tree creates a unique cycle.</a:t>
            </a:r>
            <a:br>
              <a:rPr lang="en-US" b="0" dirty="0" smtClean="0"/>
            </a:br>
            <a:r>
              <a:rPr lang="en-US" b="0" dirty="0" smtClean="0"/>
              <a:t>Removing </a:t>
            </a:r>
            <a:r>
              <a:rPr lang="en-US" b="0" dirty="0" smtClean="0"/>
              <a:t>any edge on that cycle yields another spanning tree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5686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urved Connector 27"/>
          <p:cNvCxnSpPr/>
          <p:nvPr/>
        </p:nvCxnSpPr>
        <p:spPr bwMode="auto">
          <a:xfrm rot="16200000" flipH="1">
            <a:off x="4251418" y="3901983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24400" y="15240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2726405">
            <a:off x="5701155" y="1595297"/>
            <a:ext cx="54295" cy="1694987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20868294" flipH="1">
            <a:off x="4929572" y="1642923"/>
            <a:ext cx="45719" cy="1369277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13990827" flipH="1">
            <a:off x="4784734" y="4707579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0551375" flipH="1">
            <a:off x="5523295" y="5105715"/>
            <a:ext cx="45719" cy="1022844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29718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564254">
            <a:off x="3080908" y="4587130"/>
            <a:ext cx="45719" cy="2071917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4532338">
            <a:off x="3845657" y="994011"/>
            <a:ext cx="61276" cy="1694987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600200" y="32004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895600" y="1981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2726405">
            <a:off x="2272155" y="1823898"/>
            <a:ext cx="54295" cy="1694987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996336" y="5128256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20868294" flipH="1">
            <a:off x="1850851" y="3288642"/>
            <a:ext cx="45719" cy="1883984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2" name="Curved Connector 41"/>
          <p:cNvCxnSpPr/>
          <p:nvPr/>
        </p:nvCxnSpPr>
        <p:spPr bwMode="auto">
          <a:xfrm rot="16200000" flipH="1">
            <a:off x="4251418" y="3901982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8" name="Rectangle 47"/>
          <p:cNvSpPr/>
          <p:nvPr/>
        </p:nvSpPr>
        <p:spPr bwMode="auto">
          <a:xfrm rot="20868294" flipH="1">
            <a:off x="5289416" y="3075117"/>
            <a:ext cx="45719" cy="1942366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9" name="Curved Connector 48"/>
          <p:cNvCxnSpPr/>
          <p:nvPr/>
        </p:nvCxnSpPr>
        <p:spPr bwMode="auto">
          <a:xfrm rot="16200000" flipH="1">
            <a:off x="4251418" y="3901982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438400" y="2971800"/>
            <a:ext cx="533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62600" y="34290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200" y="47244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dirty="0" err="1" smtClean="0"/>
              <a:t>+</a:t>
            </a:r>
            <a:r>
              <a:rPr lang="en-US" sz="4400" dirty="0" err="1" smtClean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868294" flipH="1">
            <a:off x="5310039" y="3183314"/>
            <a:ext cx="45719" cy="1942366"/>
          </a:xfrm>
          <a:prstGeom prst="rect">
            <a:avLst/>
          </a:prstGeom>
          <a:solidFill>
            <a:srgbClr val="FF00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6" name="Curved Connector 35"/>
          <p:cNvCxnSpPr/>
          <p:nvPr/>
        </p:nvCxnSpPr>
        <p:spPr bwMode="auto">
          <a:xfrm rot="16200000" flipH="1">
            <a:off x="4175218" y="3901983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7084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48" grpId="0" animBg="1"/>
      <p:bldP spid="50" grpId="0"/>
      <p:bldP spid="51" grpId="0"/>
      <p:bldP spid="52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is a pre-MST of weighted graph G if F is a spanning sub graph of a MST of 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429000" y="3124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743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17525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286400">
            <a:off x="2908512" y="17077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718729">
            <a:off x="2468179" y="2017660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1949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49" y="3124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38949" y="213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4149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286400">
            <a:off x="4961461" y="20887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3990827" flipH="1">
            <a:off x="4856484" y="32597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718729">
            <a:off x="4521128" y="23986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30851" y="24007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87851" y="1029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9286400">
            <a:off x="6510363" y="9843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990827" flipH="1">
            <a:off x="6299372" y="2077534"/>
            <a:ext cx="61001" cy="185683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199387">
            <a:off x="3810841" y="3157565"/>
            <a:ext cx="45719" cy="14817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8293950">
            <a:off x="2713478" y="2172761"/>
            <a:ext cx="45719" cy="311026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5561711">
            <a:off x="4162072" y="-296079"/>
            <a:ext cx="45719" cy="35365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3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6</a:t>
            </a:fld>
            <a:endParaRPr lang="en-US" sz="12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rgbClr val="0033CC"/>
                </a:solidFill>
                <a:latin typeface="+mn-lt"/>
              </a:rPr>
              <a:t>Definition: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srgbClr val="0033CC"/>
                </a:solidFill>
                <a:latin typeface="+mn-lt"/>
              </a:rPr>
              <a:t>A solid coloring is one in which all the vertices in a connected component are the same color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Solid Coloring</a:t>
            </a:r>
            <a:endParaRPr lang="en-US" sz="4800" dirty="0"/>
          </a:p>
        </p:txBody>
      </p:sp>
      <p:sp>
        <p:nvSpPr>
          <p:cNvPr id="42" name="Oval 41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chemeClr val="accent4"/>
                </a:solidFill>
              </a:rPr>
              <a:t>Definition: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33CC"/>
                </a:solidFill>
              </a:rPr>
              <a:t>A gray edge of a solid coloring is an edge with different-colored endpoints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What is a gray edge?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5230770">
            <a:off x="4112257" y="3747203"/>
            <a:ext cx="152217" cy="241185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8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1066800"/>
            <a:ext cx="716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An edge extends a pre-minimum spanning tree F if it is a minimum weight gray edge in some solid coloring of F</a:t>
            </a:r>
          </a:p>
        </p:txBody>
      </p:sp>
    </p:spTree>
    <p:extLst>
      <p:ext uri="{BB962C8B-B14F-4D97-AF65-F5344CB8AC3E}">
        <p14:creationId xmlns:p14="http://schemas.microsoft.com/office/powerpoint/2010/main" val="92773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Proof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1548348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Start with a pre-MST F which is a sub graph of a MST M. 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e is a gray edge in a coloring of F.  </a:t>
            </a:r>
            <a:endParaRPr lang="en-US" sz="3600" dirty="0"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We want to show that </a:t>
            </a:r>
            <a:r>
              <a:rPr lang="en-US" sz="3600" dirty="0" err="1" smtClean="0">
                <a:latin typeface="Comic Sans MS"/>
                <a:cs typeface="Comic Sans MS"/>
              </a:rPr>
              <a:t>F+e</a:t>
            </a:r>
            <a:r>
              <a:rPr lang="en-US" sz="3600" dirty="0" smtClean="0">
                <a:latin typeface="Comic Sans MS"/>
                <a:cs typeface="Comic Sans MS"/>
              </a:rPr>
              <a:t> is also a pre-MST and a sub graph of 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4800600"/>
            <a:ext cx="754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 is in M, we are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6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619</Words>
  <Application>Microsoft Macintosh PowerPoint</Application>
  <PresentationFormat>Letter Paper (8.5x11 in)</PresentationFormat>
  <Paragraphs>81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6.042 Lecture Template</vt:lpstr>
      <vt:lpstr>Mathematics for Computer Science MIT 6.042J/18.062J</vt:lpstr>
      <vt:lpstr>Lemma: Adding a single edge to a spanning tree creates a unique cycle. Removing any edge on that cycle yields another spanning tree</vt:lpstr>
      <vt:lpstr>Proof (by picture)</vt:lpstr>
      <vt:lpstr>Definition</vt:lpstr>
      <vt:lpstr>PowerPoint Presentation</vt:lpstr>
      <vt:lpstr>Solid Coloring</vt:lpstr>
      <vt:lpstr>What is a gray edge?</vt:lpstr>
      <vt:lpstr>Lemma 11.11.11</vt:lpstr>
      <vt:lpstr>Proof</vt:lpstr>
      <vt:lpstr>Proof (e not in M)</vt:lpstr>
      <vt:lpstr>Visualization</vt:lpstr>
      <vt:lpstr>Proof (cont.)</vt:lpstr>
      <vt:lpstr>PowerPoint Presentation</vt:lpstr>
      <vt:lpstr>PowerPoint Presentation</vt:lpstr>
      <vt:lpstr>Conclusion</vt:lpstr>
      <vt:lpstr>Corollary</vt:lpstr>
      <vt:lpstr>w(M*) = w(M)-w(g)+w(e)≤w(M)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2013-04-12T17:33:38Z</dcterms:modified>
</cp:coreProperties>
</file>