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60"/>
  </p:notesMasterIdLst>
  <p:handoutMasterIdLst>
    <p:handoutMasterId r:id="rId61"/>
  </p:handoutMasterIdLst>
  <p:sldIdLst>
    <p:sldId id="786" r:id="rId2"/>
    <p:sldId id="787" r:id="rId3"/>
    <p:sldId id="788" r:id="rId4"/>
    <p:sldId id="789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3" r:id="rId17"/>
    <p:sldId id="804" r:id="rId18"/>
    <p:sldId id="805" r:id="rId19"/>
    <p:sldId id="806" r:id="rId20"/>
    <p:sldId id="834" r:id="rId21"/>
    <p:sldId id="835" r:id="rId22"/>
    <p:sldId id="836" r:id="rId23"/>
    <p:sldId id="837" r:id="rId24"/>
    <p:sldId id="838" r:id="rId25"/>
    <p:sldId id="839" r:id="rId26"/>
    <p:sldId id="840" r:id="rId27"/>
    <p:sldId id="841" r:id="rId28"/>
    <p:sldId id="842" r:id="rId29"/>
    <p:sldId id="843" r:id="rId30"/>
    <p:sldId id="844" r:id="rId31"/>
    <p:sldId id="845" r:id="rId32"/>
    <p:sldId id="846" r:id="rId33"/>
    <p:sldId id="847" r:id="rId34"/>
    <p:sldId id="848" r:id="rId35"/>
    <p:sldId id="849" r:id="rId36"/>
    <p:sldId id="850" r:id="rId37"/>
    <p:sldId id="851" r:id="rId38"/>
    <p:sldId id="852" r:id="rId39"/>
    <p:sldId id="853" r:id="rId40"/>
    <p:sldId id="854" r:id="rId41"/>
    <p:sldId id="855" r:id="rId42"/>
    <p:sldId id="856" r:id="rId43"/>
    <p:sldId id="857" r:id="rId44"/>
    <p:sldId id="858" r:id="rId45"/>
    <p:sldId id="859" r:id="rId46"/>
    <p:sldId id="860" r:id="rId47"/>
    <p:sldId id="861" r:id="rId48"/>
    <p:sldId id="862" r:id="rId49"/>
    <p:sldId id="863" r:id="rId50"/>
    <p:sldId id="864" r:id="rId51"/>
    <p:sldId id="865" r:id="rId52"/>
    <p:sldId id="866" r:id="rId53"/>
    <p:sldId id="867" r:id="rId54"/>
    <p:sldId id="868" r:id="rId55"/>
    <p:sldId id="869" r:id="rId56"/>
    <p:sldId id="870" r:id="rId57"/>
    <p:sldId id="871" r:id="rId58"/>
    <p:sldId id="872" r:id="rId59"/>
  </p:sldIdLst>
  <p:sldSz cx="9144000" cy="6858000" type="screen4x3"/>
  <p:notesSz cx="7315200" cy="9601200"/>
  <p:custDataLst>
    <p:tags r:id="rId6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115" autoAdjust="0"/>
    <p:restoredTop sz="92496" autoAdjust="0"/>
  </p:normalViewPr>
  <p:slideViewPr>
    <p:cSldViewPr snapToGrid="0" showGuides="1">
      <p:cViewPr varScale="1">
        <p:scale>
          <a:sx n="92" d="100"/>
          <a:sy n="92" d="100"/>
        </p:scale>
        <p:origin x="-1520" y="-112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gs" Target="tags/tag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F620-D4F0-4A50-B64A-CFA5CEC6197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83AA-7D44-404C-8C75-2B192AADC84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70877-DF25-4170-830B-1A676786250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7B4D-D49A-486A-AE90-2F39BE6407E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04FF-4AB4-48D1-A52F-EAD3413C465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17087-4984-4957-AFF5-69DB5D8999A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87C22-5EBA-455C-8E4A-B63DAEACF5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D9E7-0B01-4118-A84A-3A314184871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E3D70-E115-49FB-81D8-1A0C4DF3075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E0E44-3D0E-41A4-BDF6-B1F59B1BBAC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06DF7-D656-49B1-940D-6AB21F2646E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F3FE1-1A5A-43AE-B480-0134F706445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904BC-D0CB-41C3-B027-990ADBF3833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5A36D-D1AC-420E-BBD1-E887FB70BB9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2E3A5-122A-4763-9574-C8109C99184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23467-CBA7-4AE9-9490-F741D3578B6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5764B-E534-442D-9798-38654F0CC4A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58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FE73-0FB9-4051-8BFD-9E7058DDEEC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45401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18, 2011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7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7" Type="http://schemas.openxmlformats.org/officeDocument/2006/relationships/image" Target="../media/image31.wmf"/><Relationship Id="rId8" Type="http://schemas.openxmlformats.org/officeDocument/2006/relationships/image" Target="../media/image4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7" Type="http://schemas.openxmlformats.org/officeDocument/2006/relationships/image" Target="../media/image31.wmf"/><Relationship Id="rId8" Type="http://schemas.openxmlformats.org/officeDocument/2006/relationships/image" Target="../media/image4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7" Type="http://schemas.openxmlformats.org/officeDocument/2006/relationships/image" Target="../media/image31.wmf"/><Relationship Id="rId8" Type="http://schemas.openxmlformats.org/officeDocument/2006/relationships/image" Target="../media/image4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2.emf"/><Relationship Id="rId12" Type="http://schemas.openxmlformats.org/officeDocument/2006/relationships/image" Target="../media/image53.emf"/><Relationship Id="rId13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w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6" Type="http://schemas.openxmlformats.org/officeDocument/2006/relationships/image" Target="../media/image47.emf"/><Relationship Id="rId7" Type="http://schemas.openxmlformats.org/officeDocument/2006/relationships/image" Target="../media/image48.emf"/><Relationship Id="rId8" Type="http://schemas.openxmlformats.org/officeDocument/2006/relationships/image" Target="../media/image49.emf"/><Relationship Id="rId9" Type="http://schemas.openxmlformats.org/officeDocument/2006/relationships/image" Target="../media/image50.emf"/><Relationship Id="rId10" Type="http://schemas.openxmlformats.org/officeDocument/2006/relationships/image" Target="../media/image51.e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1.emf"/><Relationship Id="rId12" Type="http://schemas.openxmlformats.org/officeDocument/2006/relationships/image" Target="../media/image62.emf"/><Relationship Id="rId13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wmf"/><Relationship Id="rId4" Type="http://schemas.openxmlformats.org/officeDocument/2006/relationships/image" Target="../media/image54.emf"/><Relationship Id="rId5" Type="http://schemas.openxmlformats.org/officeDocument/2006/relationships/image" Target="../media/image55.emf"/><Relationship Id="rId6" Type="http://schemas.openxmlformats.org/officeDocument/2006/relationships/image" Target="../media/image56.emf"/><Relationship Id="rId7" Type="http://schemas.openxmlformats.org/officeDocument/2006/relationships/image" Target="../media/image57.emf"/><Relationship Id="rId8" Type="http://schemas.openxmlformats.org/officeDocument/2006/relationships/image" Target="../media/image58.emf"/><Relationship Id="rId9" Type="http://schemas.openxmlformats.org/officeDocument/2006/relationships/image" Target="../media/image59.emf"/><Relationship Id="rId10" Type="http://schemas.openxmlformats.org/officeDocument/2006/relationships/image" Target="../media/image6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3.jpe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4" Type="http://schemas.openxmlformats.org/officeDocument/2006/relationships/image" Target="../media/image65.emf"/><Relationship Id="rId5" Type="http://schemas.openxmlformats.org/officeDocument/2006/relationships/image" Target="../media/image66.emf"/><Relationship Id="rId6" Type="http://schemas.openxmlformats.org/officeDocument/2006/relationships/image" Target="../media/image6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4" Type="http://schemas.openxmlformats.org/officeDocument/2006/relationships/image" Target="../media/image69.emf"/><Relationship Id="rId5" Type="http://schemas.openxmlformats.org/officeDocument/2006/relationships/image" Target="../media/image67.wmf"/><Relationship Id="rId6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4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0" Type="http://schemas.openxmlformats.org/officeDocument/2006/relationships/image" Target="../media/image19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8" Type="http://schemas.openxmlformats.org/officeDocument/2006/relationships/image" Target="../media/image30.emf"/><Relationship Id="rId9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.wmf"/><Relationship Id="rId8" Type="http://schemas.openxmlformats.org/officeDocument/2006/relationships/image" Target="../media/image30.emf"/><Relationship Id="rId9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emf"/><Relationship Id="rId12" Type="http://schemas.openxmlformats.org/officeDocument/2006/relationships/image" Target="../media/image40.emf"/><Relationship Id="rId13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7" Type="http://schemas.openxmlformats.org/officeDocument/2006/relationships/image" Target="../media/image35.emf"/><Relationship Id="rId8" Type="http://schemas.openxmlformats.org/officeDocument/2006/relationships/image" Target="../media/image36.emf"/><Relationship Id="rId9" Type="http://schemas.openxmlformats.org/officeDocument/2006/relationships/image" Target="../media/image37.emf"/><Relationship Id="rId10" Type="http://schemas.openxmlformats.org/officeDocument/2006/relationships/image" Target="../media/image3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552485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9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5113" y="839788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Trouble!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3388" y="1002536"/>
            <a:ext cx="8604173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Boy 4 likes Girl C 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better than his wife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9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81213" y="839788"/>
            <a:ext cx="50038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>
                <a:latin typeface="Comic Sans MS" pitchFamily="66" charset="0"/>
              </a:rPr>
              <a:t>and</a:t>
            </a:r>
            <a:r>
              <a:rPr lang="en-US" sz="4800" dirty="0">
                <a:solidFill>
                  <a:schemeClr val="hlink"/>
                </a:solidFill>
                <a:latin typeface="Comic Sans MS" pitchFamily="66" charset="0"/>
              </a:rPr>
              <a:t> vice-versa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CA113C7-4A69-4D0A-8924-84FEF30BA8F2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6985" y="2699134"/>
            <a:ext cx="678922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800" dirty="0">
                <a:latin typeface="Comic Sans MS" pitchFamily="66" charset="0"/>
              </a:rPr>
              <a:t>Let’s try it!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41154B0-5C1C-432B-A485-A8409E795085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Stable Marriage 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0800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A</a:t>
            </a:r>
          </a:p>
        </p:txBody>
      </p:sp>
      <p:pic>
        <p:nvPicPr>
          <p:cNvPr id="27652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54500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B</a:t>
            </a:r>
          </a:p>
        </p:txBody>
      </p:sp>
      <p:pic>
        <p:nvPicPr>
          <p:cNvPr id="2765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42150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7658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763838" y="4222750"/>
            <a:ext cx="85472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D</a:t>
            </a:r>
          </a:p>
        </p:txBody>
      </p:sp>
      <p:pic>
        <p:nvPicPr>
          <p:cNvPr id="27661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0194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0432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19775" y="4195763"/>
            <a:ext cx="74892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E</a:t>
            </a:r>
          </a:p>
        </p:txBody>
      </p:sp>
      <p:pic>
        <p:nvPicPr>
          <p:cNvPr id="27664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041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0400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33464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33940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935329" y="4971322"/>
            <a:ext cx="534954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“boy optimal”</a:t>
            </a:r>
            <a:endParaRPr lang="en-US" sz="6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76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D4785E0-7537-4287-B2C9-291C761FDE08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57" y="87920"/>
            <a:ext cx="5427785" cy="949572"/>
          </a:xfrm>
        </p:spPr>
        <p:txBody>
          <a:bodyPr/>
          <a:lstStyle/>
          <a:p>
            <a:pPr eaLnBrk="1" hangingPunct="1"/>
            <a:r>
              <a:rPr lang="en-US" smtClean="0"/>
              <a:t>Stable Marriage II.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7749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A</a:t>
            </a:r>
          </a:p>
        </p:txBody>
      </p:sp>
      <p:pic>
        <p:nvPicPr>
          <p:cNvPr id="2867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87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299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21449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B</a:t>
            </a:r>
          </a:p>
        </p:txBody>
      </p:sp>
      <p:pic>
        <p:nvPicPr>
          <p:cNvPr id="28679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9837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1037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09099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8682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49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4237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730787" y="4641850"/>
            <a:ext cx="7826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D</a:t>
            </a:r>
          </a:p>
        </p:txBody>
      </p:sp>
      <p:pic>
        <p:nvPicPr>
          <p:cNvPr id="28685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4262" y="33496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45137" y="33734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86724" y="4614863"/>
            <a:ext cx="81464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E</a:t>
            </a:r>
          </a:p>
        </p:txBody>
      </p:sp>
      <p:pic>
        <p:nvPicPr>
          <p:cNvPr id="28688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6849" y="33718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51862" y="33702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8712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29399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53562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87949" y="36766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1337" y="37242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1271660" y="5508625"/>
            <a:ext cx="64812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all girls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get 1st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choice</a:t>
            </a:r>
            <a:endParaRPr lang="en-US" sz="4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869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72662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03EEE6-9396-413A-81EB-3D943BD7359C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Dance Partners.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30723" name="Picture 3" descr="ifair99-m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1165225"/>
            <a:ext cx="7113588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F8712C4-DC69-4BDF-A3AC-8A5CC2E744F0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84300" y="1112838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000" dirty="0">
                <a:latin typeface="Comic Sans MS" pitchFamily="66" charset="0"/>
              </a:rPr>
              <a:t>A Marriage Problem</a:t>
            </a:r>
          </a:p>
        </p:txBody>
      </p:sp>
      <p:pic>
        <p:nvPicPr>
          <p:cNvPr id="11268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38400" y="2152650"/>
            <a:ext cx="5156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1      </a:t>
            </a:r>
            <a:r>
              <a:rPr lang="en-US" sz="3200" dirty="0" smtClean="0">
                <a:latin typeface="Comic Sans MS" pitchFamily="66" charset="0"/>
              </a:rPr>
              <a:t>2      </a:t>
            </a:r>
            <a:r>
              <a:rPr lang="en-US" sz="3200" dirty="0">
                <a:latin typeface="Comic Sans MS" pitchFamily="66" charset="0"/>
              </a:rPr>
              <a:t>3     </a:t>
            </a:r>
            <a:r>
              <a:rPr lang="en-US" sz="3200" dirty="0" smtClean="0">
                <a:latin typeface="Comic Sans MS" pitchFamily="66" charset="0"/>
              </a:rPr>
              <a:t>4     5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1273" name="Picture 9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2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8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486025" y="5202238"/>
            <a:ext cx="5461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A	</a:t>
            </a:r>
            <a:r>
              <a:rPr lang="en-US" sz="3200" dirty="0" smtClean="0">
                <a:latin typeface="Comic Sans MS" pitchFamily="66" charset="0"/>
              </a:rPr>
              <a:t>B</a:t>
            </a:r>
            <a:r>
              <a:rPr lang="en-US" sz="3200" dirty="0">
                <a:latin typeface="Comic Sans MS" pitchFamily="66" charset="0"/>
              </a:rPr>
              <a:t>	 C     </a:t>
            </a:r>
            <a:r>
              <a:rPr lang="en-US" sz="3200" dirty="0" smtClean="0">
                <a:latin typeface="Comic Sans MS" pitchFamily="66" charset="0"/>
              </a:rPr>
              <a:t>D</a:t>
            </a:r>
            <a:r>
              <a:rPr lang="en-US" sz="3200" dirty="0">
                <a:latin typeface="Comic Sans MS" pitchFamily="66" charset="0"/>
              </a:rPr>
              <a:t>	E</a:t>
            </a:r>
          </a:p>
        </p:txBody>
      </p:sp>
      <p:pic>
        <p:nvPicPr>
          <p:cNvPr id="11278" name="Picture 14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943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9" name="Picture 15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019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76325" y="2867025"/>
            <a:ext cx="12955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Boys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5525" y="4238625"/>
            <a:ext cx="131638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Girls</a:t>
            </a:r>
          </a:p>
        </p:txBody>
      </p:sp>
      <p:sp>
        <p:nvSpPr>
          <p:cNvPr id="11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3C04413-F31C-46EF-A14A-12FA29716134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lec</a:t>
            </a:r>
            <a:r>
              <a:rPr lang="en-US" dirty="0" smtClean="0">
                <a:latin typeface="Comic Sans MS" pitchFamily="66" charset="0"/>
              </a:rPr>
              <a:t> 8M.</a:t>
            </a:r>
            <a:fld id="{1F51D20D-19EA-42B0-A38A-1632244BF005}" type="slidenum">
              <a:rPr lang="en-US" smtClean="0">
                <a:latin typeface="Comic Sans MS" pitchFamily="66" charset="0"/>
              </a:rPr>
              <a:pPr/>
              <a:t>20</a:t>
            </a:fld>
            <a:endParaRPr lang="en-US" dirty="0" smtClean="0">
              <a:latin typeface="Comic Sans MS" pitchFamily="66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94676" y="1724344"/>
            <a:ext cx="8834604" cy="34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The Mating Ritual</a:t>
            </a:r>
          </a:p>
          <a:p>
            <a:pPr algn="ctr">
              <a:buNone/>
            </a:pPr>
            <a:r>
              <a:rPr lang="en-US" sz="7200" dirty="0" smtClean="0">
                <a:solidFill>
                  <a:srgbClr val="0000CC"/>
                </a:solidFill>
                <a:latin typeface="Comic Sans MS" pitchFamily="66" charset="0"/>
              </a:rPr>
              <a:t>(day by day)</a:t>
            </a:r>
          </a:p>
        </p:txBody>
      </p:sp>
    </p:spTree>
    <p:extLst>
      <p:ext uri="{BB962C8B-B14F-4D97-AF65-F5344CB8AC3E}">
        <p14:creationId xmlns:p14="http://schemas.microsoft.com/office/powerpoint/2010/main" val="299910784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</a:t>
            </a:r>
            <a:r>
              <a:rPr lang="en-US" sz="3600" smtClean="0">
                <a:solidFill>
                  <a:schemeClr val="tx1"/>
                </a:solidFill>
              </a:rPr>
              <a:t>Ritual</a:t>
            </a:r>
          </a:p>
        </p:txBody>
      </p:sp>
      <p:pic>
        <p:nvPicPr>
          <p:cNvPr id="32771" name="Picture 4" descr="j0232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2913" y="37084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 descr="j013503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50408" y="4806950"/>
            <a:ext cx="6808788" cy="1447800"/>
            <a:chOff x="718" y="3028"/>
            <a:chExt cx="4289" cy="912"/>
          </a:xfrm>
        </p:grpSpPr>
        <p:sp>
          <p:nvSpPr>
            <p:cNvPr id="32779" name="Text Box 6"/>
            <p:cNvSpPr txBox="1">
              <a:spLocks noChangeArrowheads="1"/>
            </p:cNvSpPr>
            <p:nvPr/>
          </p:nvSpPr>
          <p:spPr bwMode="auto">
            <a:xfrm>
              <a:off x="718" y="3202"/>
              <a:ext cx="115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  <p:sp>
          <p:nvSpPr>
            <p:cNvPr id="32780" name="Text Box 7"/>
            <p:cNvSpPr txBox="1">
              <a:spLocks noChangeArrowheads="1"/>
            </p:cNvSpPr>
            <p:nvPr/>
          </p:nvSpPr>
          <p:spPr bwMode="auto">
            <a:xfrm>
              <a:off x="2566" y="3572"/>
              <a:ext cx="6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Brad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3877" y="3028"/>
              <a:ext cx="11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Angelina</a:t>
              </a:r>
            </a:p>
          </p:txBody>
        </p:sp>
      </p:grpSp>
      <p:pic>
        <p:nvPicPr>
          <p:cNvPr id="32775" name="Picture 15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17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1713" y="31353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</p:txBody>
      </p:sp>
      <p:sp>
        <p:nvSpPr>
          <p:cNvPr id="32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D3E4F8F-AF81-4EA5-A2B2-7885C090B741}" type="slidenum">
              <a:rPr lang="en-US" smtClean="0"/>
              <a:pPr/>
              <a:t>21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88803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0" descr="j0135033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6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</a:t>
            </a:r>
            <a:r>
              <a:rPr lang="en-US" sz="3200" dirty="0">
                <a:solidFill>
                  <a:schemeClr val="hlink"/>
                </a:solidFill>
                <a:latin typeface="Comic Sans MS" pitchFamily="66" charset="0"/>
              </a:rPr>
              <a:t>rejects</a:t>
            </a:r>
            <a:r>
              <a:rPr lang="en-US" sz="3200" dirty="0">
                <a:latin typeface="Comic Sans MS" pitchFamily="66" charset="0"/>
              </a:rPr>
              <a:t> all but favorite</a:t>
            </a:r>
          </a:p>
        </p:txBody>
      </p:sp>
      <p:pic>
        <p:nvPicPr>
          <p:cNvPr id="33796" name="Picture 27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9" descr="EN00388_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/>
          <p:nvPr/>
        </p:nvGrpSpPr>
        <p:grpSpPr>
          <a:xfrm>
            <a:off x="1139825" y="3708400"/>
            <a:ext cx="1837362" cy="1959551"/>
            <a:chOff x="1139825" y="3708400"/>
            <a:chExt cx="1837362" cy="1959551"/>
          </a:xfrm>
        </p:grpSpPr>
        <p:pic>
          <p:nvPicPr>
            <p:cNvPr id="33805" name="Picture 17" descr="j023289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4" name="Text Box 35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3799" name="Text Box 36"/>
          <p:cNvSpPr txBox="1">
            <a:spLocks noChangeArrowheads="1"/>
          </p:cNvSpPr>
          <p:nvPr/>
        </p:nvSpPr>
        <p:spPr bwMode="auto">
          <a:xfrm>
            <a:off x="4073525" y="5670550"/>
            <a:ext cx="109156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Brad</a:t>
            </a:r>
          </a:p>
        </p:txBody>
      </p:sp>
      <p:sp>
        <p:nvSpPr>
          <p:cNvPr id="33800" name="Text Box 37"/>
          <p:cNvSpPr txBox="1">
            <a:spLocks noChangeArrowheads="1"/>
          </p:cNvSpPr>
          <p:nvPr/>
        </p:nvSpPr>
        <p:spPr bwMode="auto">
          <a:xfrm>
            <a:off x="6154738" y="4806950"/>
            <a:ext cx="179448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Angelina</a:t>
            </a:r>
          </a:p>
        </p:txBody>
      </p:sp>
      <p:sp>
        <p:nvSpPr>
          <p:cNvPr id="33801" name="Rectangle 4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38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A7B380C-F93D-44F2-B7B5-D6607D442191}" type="slidenum">
              <a:rPr lang="en-US" smtClean="0"/>
              <a:pPr/>
              <a:t>22</a:t>
            </a:fld>
            <a:endParaRPr lang="en-US" dirty="0" smtClean="0"/>
          </a:p>
        </p:txBody>
      </p:sp>
      <p:grpSp>
        <p:nvGrpSpPr>
          <p:cNvPr id="3" name="Group 22"/>
          <p:cNvGrpSpPr/>
          <p:nvPr/>
        </p:nvGrpSpPr>
        <p:grpSpPr>
          <a:xfrm>
            <a:off x="4968607" y="2291508"/>
            <a:ext cx="3777956" cy="1416891"/>
            <a:chOff x="4968607" y="2291508"/>
            <a:chExt cx="3777956" cy="14168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4968607" y="2291508"/>
              <a:ext cx="3756752" cy="11343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None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9793" y="2348607"/>
              <a:ext cx="3656770" cy="1175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I</a:t>
              </a:r>
              <a:r>
                <a:rPr lang="en-US" sz="3200" dirty="0" smtClean="0">
                  <a:latin typeface="Comic Sans MS" pitchFamily="66" charset="0"/>
                </a:rPr>
                <a:t>f you’re not Brad</a:t>
              </a:r>
            </a:p>
            <a:p>
              <a:pPr>
                <a:buNone/>
              </a:pPr>
              <a:r>
                <a:rPr lang="en-US" sz="3200" dirty="0" smtClean="0">
                  <a:latin typeface="Comic Sans MS" pitchFamily="66" charset="0"/>
                </a:rPr>
                <a:t>take a hike!</a:t>
              </a:r>
              <a:endParaRPr lang="en-US" sz="3200" dirty="0"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18" idx="2"/>
              <a:endCxn id="33794" idx="0"/>
            </p:cNvCxnSpPr>
            <p:nvPr/>
          </p:nvCxnSpPr>
          <p:spPr bwMode="auto">
            <a:xfrm rot="16200000" flipH="1">
              <a:off x="6796533" y="3476275"/>
              <a:ext cx="282575" cy="18167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17624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502416" y="1092199"/>
            <a:ext cx="8215412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his</a:t>
            </a:r>
            <a:r>
              <a:rPr lang="en-US" sz="3200" dirty="0" smtClean="0">
                <a:latin typeface="Comic Sans MS" pitchFamily="66" charset="0"/>
              </a:rPr>
              <a:t> favorite </a:t>
            </a:r>
            <a:r>
              <a:rPr lang="en-US" sz="3200" dirty="0">
                <a:latin typeface="Comic Sans MS" pitchFamily="66" charset="0"/>
              </a:rPr>
              <a:t>girl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rejects all </a:t>
            </a:r>
            <a:r>
              <a:rPr lang="en-US" sz="3200" dirty="0" smtClean="0">
                <a:latin typeface="Comic Sans MS" pitchFamily="66" charset="0"/>
              </a:rPr>
              <a:t>but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her</a:t>
            </a:r>
            <a:r>
              <a:rPr lang="en-US" sz="3200" dirty="0" smtClean="0">
                <a:latin typeface="Comic Sans MS" pitchFamily="66" charset="0"/>
              </a:rPr>
              <a:t>    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dirty="0" smtClean="0"/>
              <a:t>    </a:t>
            </a:r>
            <a:r>
              <a:rPr lang="en-US" sz="3200" dirty="0" smtClean="0">
                <a:latin typeface="Comic Sans MS" pitchFamily="66" charset="0"/>
              </a:rPr>
              <a:t>favorite boy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Evening</a:t>
            </a:r>
            <a:r>
              <a:rPr lang="en-US" sz="3200" dirty="0">
                <a:latin typeface="Comic Sans MS" pitchFamily="66" charset="0"/>
              </a:rPr>
              <a:t>: rejected boy writes off girl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1905840" y="3870135"/>
            <a:ext cx="1758950" cy="2062162"/>
            <a:chOff x="1905840" y="3870135"/>
            <a:chExt cx="1758950" cy="2062162"/>
          </a:xfrm>
        </p:grpSpPr>
        <p:pic>
          <p:nvPicPr>
            <p:cNvPr id="34819" name="Picture 3" descr="j0255871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840" y="3870135"/>
              <a:ext cx="1758950" cy="206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2087653" y="3881299"/>
              <a:ext cx="1190801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  <a:p>
              <a:pPr>
                <a:buNone/>
              </a:pPr>
              <a:r>
                <a:rPr lang="en-US" sz="2000" dirty="0">
                  <a:latin typeface="Comic Sans MS" pitchFamily="66" charset="0"/>
                </a:rPr>
                <a:t>Angelina</a:t>
              </a:r>
            </a:p>
            <a:p>
              <a:endParaRPr lang="en-US" sz="4000" dirty="0">
                <a:latin typeface="Comic Sans MS" pitchFamily="66" charset="0"/>
              </a:endParaRPr>
            </a:p>
          </p:txBody>
        </p:sp>
        <p:sp>
          <p:nvSpPr>
            <p:cNvPr id="34822" name="Text Box 8"/>
            <p:cNvSpPr txBox="1">
              <a:spLocks noChangeArrowheads="1"/>
            </p:cNvSpPr>
            <p:nvPr/>
          </p:nvSpPr>
          <p:spPr bwMode="auto">
            <a:xfrm>
              <a:off x="2409482" y="4595230"/>
              <a:ext cx="5309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</p:txBody>
        </p:sp>
      </p:grpSp>
      <p:sp>
        <p:nvSpPr>
          <p:cNvPr id="358409" name="Line 9"/>
          <p:cNvSpPr>
            <a:spLocks noChangeShapeType="1"/>
          </p:cNvSpPr>
          <p:nvPr/>
        </p:nvSpPr>
        <p:spPr bwMode="auto">
          <a:xfrm flipV="1">
            <a:off x="2176783" y="4660565"/>
            <a:ext cx="1041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6890630" y="3598232"/>
            <a:ext cx="1837362" cy="1959551"/>
            <a:chOff x="1139825" y="3708400"/>
            <a:chExt cx="1837362" cy="1959551"/>
          </a:xfrm>
        </p:grpSpPr>
        <p:pic>
          <p:nvPicPr>
            <p:cNvPr id="34828" name="Picture 17" descr="j023289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48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458F57A3-D5E9-4C0D-8B53-D5CCF6F8BBAC}" type="slidenum">
              <a:rPr lang="en-US" smtClean="0"/>
              <a:pPr/>
              <a:t>23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7266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7014" y="1805548"/>
            <a:ext cx="8729700" cy="32401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Stop </a:t>
            </a:r>
            <a:r>
              <a:rPr lang="en-US" sz="5400" dirty="0" smtClean="0"/>
              <a:t>when no girl rejects.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Each girl marries her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favorite suitor (if any).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16A7BE4-5A84-4D5D-AF98-C18DC8FD704E}" type="slidenum">
              <a:rPr lang="en-US" smtClean="0"/>
              <a:pPr/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3681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Mating Ritual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5" y="1047789"/>
            <a:ext cx="8386233" cy="20954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3366FF"/>
                </a:solidFill>
              </a:rPr>
              <a:t>Termination</a:t>
            </a:r>
            <a:r>
              <a:rPr lang="en-US" sz="4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There exists a Wedding Day.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04834" y="2762281"/>
            <a:ext cx="6890028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rgbClr val="3366FF"/>
                </a:solidFill>
                <a:latin typeface="Comic Sans MS"/>
                <a:cs typeface="Comic Sans MS"/>
              </a:rPr>
              <a:t>Partial Correctness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Everyone is married.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Marriages are stable.</a:t>
            </a:r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AC784AFF-BB15-4810-8501-384A0A77827F}" type="slidenum">
              <a:rPr lang="en-US" smtClean="0"/>
              <a:pPr/>
              <a:t>25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02118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  <p:bldP spid="3686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598" y="167048"/>
            <a:ext cx="6894946" cy="1066841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Stable Marriage: termination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49295" y="1047251"/>
            <a:ext cx="8876148" cy="563231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total # remaining names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on boys’ lists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7200" b="1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strictly decreasing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&amp; </a:t>
            </a:r>
            <a:r>
              <a:rPr lang="en-US" sz="6000" dirty="0" smtClean="0">
                <a:solidFill>
                  <a:srgbClr val="006600"/>
                </a:solidFill>
                <a:ea typeface="Cambria Math"/>
                <a:sym typeface="Euclid Math Two" pitchFamily="18" charset="2"/>
              </a:rPr>
              <a:t>ℕ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-valued</a:t>
            </a:r>
            <a:endParaRPr lang="en-US" sz="54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US" sz="6600" dirty="0" smtClean="0">
                <a:latin typeface="Comic Sans MS" pitchFamily="66" charset="0"/>
              </a:rPr>
              <a:t>So </a:t>
            </a:r>
            <a:r>
              <a:rPr lang="en-US" sz="7600" dirty="0" smtClean="0">
                <a:latin typeface="Cambria Math"/>
                <a:ea typeface="Cambria Math"/>
              </a:rPr>
              <a:t>∃</a:t>
            </a:r>
            <a:r>
              <a:rPr lang="en-US" sz="7000" dirty="0" smtClean="0">
                <a:latin typeface="Cambria Math"/>
                <a:ea typeface="Cambria Math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Wedding Day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D09AADC-C2B0-4E22-8643-E1056EDA4218}" type="slidenum">
              <a:rPr lang="en-US" smtClean="0"/>
              <a:pPr/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0251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171224" y="2116400"/>
            <a:ext cx="8874244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Different girls have different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favorites, because boys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serenade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one girl at a time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0727D7A-B689-4A7B-AD23-AF912CFD69C5}" type="slidenum">
              <a:rPr lang="en-US" smtClean="0"/>
              <a:pPr/>
              <a:t>27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95514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76382" y="909721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her 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576948" y="4112839"/>
            <a:ext cx="8026484" cy="2259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…because today’s favorite will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stay until she rejects him for someone better.</a:t>
            </a: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491606F5-E697-48BD-AA86-CE9A70A39F20}" type="slidenum">
              <a:rPr lang="en-US" smtClean="0"/>
              <a:pPr/>
              <a:t>28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42446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382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90056" y="4175108"/>
            <a:ext cx="767397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…because boys work straight down their lists. 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B3711D7-2607-4210-AFC7-E476BC64029E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boy’s favorite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him 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boys</a:t>
            </a:r>
            <a:r>
              <a:rPr lang="en-US" sz="3600" dirty="0" smtClean="0"/>
              <a:t> get </a:t>
            </a:r>
            <a:r>
              <a:rPr lang="en-US" sz="3600" dirty="0" smtClean="0">
                <a:solidFill>
                  <a:srgbClr val="FF0000"/>
                </a:solidFill>
              </a:rPr>
              <a:t>worse</a:t>
            </a:r>
          </a:p>
        </p:txBody>
      </p:sp>
    </p:spTree>
    <p:extLst>
      <p:ext uri="{BB962C8B-B14F-4D97-AF65-F5344CB8AC3E}">
        <p14:creationId xmlns:p14="http://schemas.microsoft.com/office/powerpoint/2010/main" val="20916385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BF01FB-F263-430F-8EA4-534DA2179AEB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8"/>
            <a:ext cx="6421221" cy="104480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800" dirty="0" smtClean="0">
                <a:solidFill>
                  <a:srgbClr val="0000CC"/>
                </a:solidFill>
              </a:rPr>
              <a:t>invariant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85759" y="1532149"/>
            <a:ext cx="8377237" cy="45366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If G is not on B’s list, then 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she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has a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better current favorite.</a:t>
            </a:r>
          </a:p>
          <a:p>
            <a:pPr>
              <a:buNone/>
            </a:pPr>
            <a:r>
              <a:rPr lang="en-US" sz="4000" i="1" dirty="0">
                <a:latin typeface="Comic Sans MS" pitchFamily="66" charset="0"/>
              </a:rPr>
              <a:t>Proof: </a:t>
            </a:r>
            <a:r>
              <a:rPr lang="en-US" sz="4000" dirty="0">
                <a:latin typeface="Comic Sans MS" pitchFamily="66" charset="0"/>
              </a:rPr>
              <a:t>When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G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rejected B she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had </a:t>
            </a:r>
            <a:r>
              <a:rPr lang="en-US" sz="4000" dirty="0">
                <a:latin typeface="Comic Sans MS" pitchFamily="66" charset="0"/>
              </a:rPr>
              <a:t>a better </a:t>
            </a:r>
            <a:r>
              <a:rPr lang="en-US" sz="4000" dirty="0" smtClean="0">
                <a:latin typeface="Comic Sans MS" pitchFamily="66" charset="0"/>
              </a:rPr>
              <a:t>suitor (her favorite 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dirty="0" smtClean="0">
                <a:latin typeface="Comic Sans MS" pitchFamily="66" charset="0"/>
              </a:rPr>
              <a:t>that day), and her </a:t>
            </a:r>
            <a:r>
              <a:rPr lang="en-US" sz="4000" dirty="0" smtClean="0"/>
              <a:t>favorites</a:t>
            </a:r>
          </a:p>
          <a:p>
            <a:pPr>
              <a:buNone/>
            </a:pPr>
            <a:r>
              <a:rPr lang="en-US" sz="4000" dirty="0" smtClean="0"/>
              <a:t> never get worse.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6A26FEC-5BC0-4439-ADB6-C85CAB790131}" type="slidenum">
              <a:rPr lang="en-US" smtClean="0"/>
              <a:pPr/>
              <a:t>30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82950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643686" y="1595753"/>
            <a:ext cx="7932828" cy="36379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Each girl has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sym typeface="Euclid Symbol"/>
              </a:rPr>
              <a:t>≤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1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suitor.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lnSpc>
                <a:spcPct val="110000"/>
              </a:lnSpc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 (by def of wedding day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)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Each boy is married, or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has no girls on his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list.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A975C45-CE44-40F2-B02D-A9036E7F2B87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CC"/>
                </a:solidFill>
              </a:rPr>
              <a:t>On Wedding Day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7542073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76" y="0"/>
            <a:ext cx="7502486" cy="125592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everyone </a:t>
            </a:r>
            <a:r>
              <a:rPr lang="en-US" dirty="0" smtClean="0"/>
              <a:t>m</a:t>
            </a:r>
            <a:r>
              <a:rPr lang="en-US" sz="3600" dirty="0" smtClean="0"/>
              <a:t>arries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03199" y="1106488"/>
            <a:ext cx="875351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Everyone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is m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arried on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w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edding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d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ay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243620" y="1873543"/>
            <a:ext cx="8327508" cy="31947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By 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contradiction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If B is not married, his list is empty.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By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invariant</a:t>
            </a:r>
            <a:r>
              <a:rPr lang="en-US" sz="3600" dirty="0">
                <a:latin typeface="Comic Sans MS" pitchFamily="66" charset="0"/>
              </a:rPr>
              <a:t>, all girls have favorites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better than B -- so they do have a favorite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71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5B7F1F7-2008-4F73-B249-C81B8CADF558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8549" y="4385172"/>
            <a:ext cx="8565416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                That is, all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girls</a:t>
            </a:r>
            <a:r>
              <a:rPr lang="en-US" sz="3600" dirty="0" smtClean="0">
                <a:latin typeface="Comic Sans MS" pitchFamily="66" charset="0"/>
              </a:rPr>
              <a:t> are married,</a:t>
            </a:r>
          </a:p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so all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boys</a:t>
            </a:r>
            <a:r>
              <a:rPr lang="en-US" sz="3600" dirty="0" smtClean="0">
                <a:latin typeface="Comic Sans MS" pitchFamily="66" charset="0"/>
              </a:rPr>
              <a:t> are married.</a:t>
            </a:r>
          </a:p>
        </p:txBody>
      </p:sp>
    </p:spTree>
    <p:extLst>
      <p:ext uri="{BB962C8B-B14F-4D97-AF65-F5344CB8AC3E}">
        <p14:creationId xmlns:p14="http://schemas.microsoft.com/office/powerpoint/2010/main" val="168130407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486367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9F009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: a girl G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>
                <a:latin typeface="Comic Sans MS" pitchFamily="66" charset="0"/>
              </a:rPr>
              <a:t> his final list, 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he’s already married to the best of them.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0918BD1-2960-4B7F-BAB0-7A783B309F79}" type="slidenum">
              <a:rPr lang="en-US" smtClean="0"/>
              <a:pPr/>
              <a:t>33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81289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509251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2:</a:t>
            </a:r>
            <a:r>
              <a:rPr lang="en-US" sz="4400" dirty="0" smtClean="0">
                <a:latin typeface="Comic Sans MS" pitchFamily="66" charset="0"/>
              </a:rPr>
              <a:t> a girl G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his list,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by invariant, G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 likes her spouse better than Bob.</a:t>
            </a:r>
            <a:endParaRPr lang="en-US" sz="44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0918BD1-2960-4B7F-BAB0-7A783B309F79}" type="slidenum">
              <a:rPr lang="en-US" smtClean="0"/>
              <a:pPr/>
              <a:t>34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8782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66684"/>
            <a:ext cx="7904163" cy="22875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Girls’ suitors get better, and </a:t>
            </a:r>
            <a:r>
              <a:rPr lang="en-US" sz="4800" dirty="0" smtClean="0">
                <a:latin typeface="Comic Sans MS" pitchFamily="66" charset="0"/>
              </a:rPr>
              <a:t>boys’ </a:t>
            </a:r>
            <a:r>
              <a:rPr lang="en-US" sz="4800" dirty="0">
                <a:latin typeface="Comic Sans MS" pitchFamily="66" charset="0"/>
              </a:rPr>
              <a:t>sweethearts get worse,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87D09381-529C-4565-93CC-F0F84618B121}" type="slidenum">
              <a:rPr lang="en-US" smtClean="0"/>
              <a:pPr/>
              <a:t>35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55872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42599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9703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66" charset="0"/>
              </a:rPr>
              <a:t>Mating Ritual is 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boys </a:t>
            </a:r>
            <a:r>
              <a:rPr lang="en-US" sz="6000" dirty="0">
                <a:latin typeface="Comic Sans MS" pitchFamily="66" charset="0"/>
              </a:rPr>
              <a:t>at once.</a:t>
            </a:r>
          </a:p>
          <a:p>
            <a:pPr>
              <a:buNone/>
            </a:pPr>
            <a:r>
              <a:rPr lang="en-US" sz="6000" dirty="0" err="1">
                <a:solidFill>
                  <a:schemeClr val="hlink"/>
                </a:solidFill>
                <a:latin typeface="Comic Sans MS" pitchFamily="66" charset="0"/>
              </a:rPr>
              <a:t>Pessimal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girls.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8E15869-363D-4A6A-9DE4-BB4AE5BA2C11}" type="slidenum">
              <a:rPr lang="en-US" smtClean="0"/>
              <a:pPr/>
              <a:t>36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436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249261" y="1084791"/>
            <a:ext cx="8712245" cy="467225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000" dirty="0" smtClean="0"/>
              <a:t>Suppose some boy does not get his </a:t>
            </a:r>
          </a:p>
          <a:p>
            <a:pPr>
              <a:buFontTx/>
              <a:buNone/>
            </a:pPr>
            <a:r>
              <a:rPr lang="en-US" sz="4000" dirty="0" smtClean="0"/>
              <a:t>optimal girl.  So he must have </a:t>
            </a:r>
          </a:p>
          <a:p>
            <a:pPr>
              <a:buFontTx/>
              <a:buNone/>
            </a:pPr>
            <a:r>
              <a:rPr lang="en-US" sz="4000" dirty="0" smtClean="0"/>
              <a:t>crossed off his optimal on some </a:t>
            </a:r>
          </a:p>
          <a:p>
            <a:pPr>
              <a:buFontTx/>
              <a:buNone/>
            </a:pPr>
            <a:r>
              <a:rPr lang="en-US" sz="4000" dirty="0" smtClean="0"/>
              <a:t>earlier  “bad” day.  Consider the 1st </a:t>
            </a:r>
          </a:p>
          <a:p>
            <a:pPr>
              <a:buFontTx/>
              <a:buNone/>
            </a:pPr>
            <a:r>
              <a:rPr lang="en-US" sz="4000" dirty="0" smtClean="0"/>
              <a:t>bad day.</a:t>
            </a:r>
            <a:endParaRPr lang="en-US" sz="36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1421597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506" y="1777753"/>
            <a:ext cx="832040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hangingPunct="0">
              <a:spcBef>
                <a:spcPct val="20000"/>
              </a:spcBef>
              <a:buNone/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        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         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Happens </a:t>
            </a:r>
          </a:p>
          <a:p>
            <a:pPr lvl="0" eaLnBrk="0" hangingPunct="0">
              <a:spcBef>
                <a:spcPct val="20000"/>
              </a:spcBef>
              <a:buNone/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because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is serenading her.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is optimal for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prefers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06" y="1163292"/>
            <a:ext cx="8794788" cy="129495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On 1st bad day some boy, </a:t>
            </a:r>
            <a:r>
              <a:rPr lang="en-US" sz="3600" dirty="0" smtClean="0">
                <a:solidFill>
                  <a:srgbClr val="0000CC"/>
                </a:solidFill>
              </a:rPr>
              <a:t>Keith</a:t>
            </a:r>
            <a:r>
              <a:rPr lang="en-US" sz="3600" dirty="0" smtClean="0"/>
              <a:t>, crosses </a:t>
            </a:r>
          </a:p>
          <a:p>
            <a:pPr>
              <a:buFontTx/>
              <a:buNone/>
            </a:pPr>
            <a:r>
              <a:rPr lang="en-US" sz="3600" dirty="0" smtClean="0"/>
              <a:t>off his optimal girl, </a:t>
            </a:r>
            <a:r>
              <a:rPr lang="en-US" sz="3600" dirty="0" smtClean="0">
                <a:solidFill>
                  <a:srgbClr val="0000CC"/>
                </a:solidFill>
              </a:rPr>
              <a:t>Nicole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2718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59" y="1598882"/>
            <a:ext cx="8875003" cy="3469686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Also,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  <a:r>
              <a:rPr lang="en-US" sz="4400" dirty="0" smtClean="0"/>
              <a:t> has not crossed off </a:t>
            </a:r>
          </a:p>
          <a:p>
            <a:pPr>
              <a:buFontTx/>
              <a:buNone/>
            </a:pPr>
            <a:r>
              <a:rPr lang="en-US" sz="4400" dirty="0" smtClean="0"/>
              <a:t>his optimal girl and is serenading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, so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 i</a:t>
            </a:r>
            <a:r>
              <a:rPr lang="en-US" sz="4400" dirty="0" smtClean="0">
                <a:latin typeface="Comic Sans MS"/>
                <a:cs typeface="Comic Sans MS"/>
              </a:rPr>
              <a:t>s</a:t>
            </a:r>
            <a:r>
              <a:rPr lang="en-US" sz="4400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400" dirty="0" smtClean="0"/>
              <a:t> optimal for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3031778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3300" y="1651000"/>
            <a:ext cx="26162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1:  CBEAD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331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368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225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400" y="3759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" y="43434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0" y="4927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14800" y="2713038"/>
            <a:ext cx="4845021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>
                <a:latin typeface="Comic Sans MS" pitchFamily="66" charset="0"/>
              </a:rPr>
              <a:t>Try “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greedy</a:t>
            </a:r>
            <a:r>
              <a:rPr lang="en-US" sz="4400">
                <a:latin typeface="Comic Sans MS" pitchFamily="66" charset="0"/>
              </a:rPr>
              <a:t>” </a:t>
            </a:r>
          </a:p>
          <a:p>
            <a:pPr>
              <a:buNone/>
            </a:pPr>
            <a:r>
              <a:rPr lang="en-US" sz="4400">
                <a:latin typeface="Comic Sans MS" pitchFamily="66" charset="0"/>
              </a:rPr>
              <a:t>strategy for boys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3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19666E-7CA3-4CCC-9041-CB2FD4A6C414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46910" y="940701"/>
            <a:ext cx="889793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 </a:t>
            </a:r>
            <a:r>
              <a:rPr lang="en-US" sz="4000" dirty="0"/>
              <a:t>i</a:t>
            </a:r>
            <a:r>
              <a:rPr lang="en-US" sz="4000" dirty="0">
                <a:latin typeface="Comic Sans MS"/>
                <a:cs typeface="Comic Sans MS"/>
              </a:rPr>
              <a:t>s</a:t>
            </a:r>
            <a:r>
              <a:rPr lang="en-US" sz="4000" dirty="0"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latin typeface="Euclid Symbol" charset="2"/>
                <a:cs typeface="Euclid Symbol" charset="2"/>
              </a:rPr>
              <a:t>≥</a:t>
            </a:r>
            <a:r>
              <a:rPr lang="en-US" sz="4000" dirty="0"/>
              <a:t> optimal for </a:t>
            </a:r>
            <a:r>
              <a:rPr lang="en-US" sz="4000" dirty="0">
                <a:solidFill>
                  <a:srgbClr val="0000CC"/>
                </a:solidFill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optimal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449" y="3046743"/>
            <a:ext cx="80536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Must </a:t>
            </a:r>
            <a:r>
              <a:rPr lang="en-US" sz="4000" dirty="0">
                <a:latin typeface="Comic Sans MS" pitchFamily="66" charset="0"/>
              </a:rPr>
              <a:t>be 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another </a:t>
            </a:r>
            <a:r>
              <a:rPr lang="en-US" sz="4000" dirty="0" smtClean="0">
                <a:latin typeface="Comic Sans MS" pitchFamily="66" charset="0"/>
              </a:rPr>
              <a:t>stable marriage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 </a:t>
            </a:r>
            <a:r>
              <a:rPr lang="en-US" sz="4000" dirty="0" smtClean="0">
                <a:latin typeface="Comic Sans MS" pitchFamily="66" charset="0"/>
              </a:rPr>
              <a:t>married to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.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5847" y="4509111"/>
            <a:ext cx="84121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But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then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 &amp;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rogue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4000" dirty="0">
                <a:latin typeface="Comic Sans MS" pitchFamily="66" charset="0"/>
              </a:rPr>
              <a:t>contradicting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stability.</a:t>
            </a: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739949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C75F36C-0433-4F6B-BCAF-665E036C6B72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Girl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</a:rPr>
              <a:t>Pessimal</a:t>
            </a:r>
            <a:endParaRPr 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473731" y="2117425"/>
            <a:ext cx="826861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Similar, easier, </a:t>
            </a:r>
            <a:r>
              <a:rPr lang="en-US" sz="5400" dirty="0" smtClean="0">
                <a:latin typeface="Comic Sans MS" pitchFamily="66" charset="0"/>
              </a:rPr>
              <a:t>argument</a:t>
            </a:r>
          </a:p>
          <a:p>
            <a:r>
              <a:rPr lang="en-US" sz="5400" dirty="0" smtClean="0">
                <a:latin typeface="Comic Sans MS" pitchFamily="66" charset="0"/>
              </a:rPr>
              <a:t>implies each girl gets</a:t>
            </a:r>
          </a:p>
          <a:p>
            <a:r>
              <a:rPr lang="en-US" sz="5400" dirty="0" smtClean="0">
                <a:latin typeface="Comic Sans MS" pitchFamily="66" charset="0"/>
              </a:rPr>
              <a:t>her </a:t>
            </a:r>
            <a:r>
              <a:rPr lang="en-US" sz="5400" dirty="0">
                <a:latin typeface="Comic Sans MS" pitchFamily="66" charset="0"/>
              </a:rPr>
              <a:t>worst possible boy.</a:t>
            </a:r>
          </a:p>
        </p:txBody>
      </p:sp>
    </p:spTree>
    <p:extLst>
      <p:ext uri="{BB962C8B-B14F-4D97-AF65-F5344CB8AC3E}">
        <p14:creationId xmlns:p14="http://schemas.microsoft.com/office/powerpoint/2010/main" val="19972401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578791" y="3855752"/>
            <a:ext cx="7725192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/>
              <a:t> 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7BB76824-9F76-4ADE-AC6C-0508E1575FA2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76676" y="2891948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1264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smtClean="0"/>
              <a:t>Bipartite</a:t>
            </a:r>
          </a:p>
          <a:p>
            <a:r>
              <a:rPr lang="en-US" sz="9600" b="1" smtClean="0"/>
              <a:t>Matching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9ACC12FA-6F6F-4B19-8ECB-8859505F4A8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60689988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2438400" y="5519738"/>
            <a:ext cx="2765501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compatible</a:t>
            </a:r>
          </a:p>
        </p:txBody>
      </p:sp>
      <p:sp>
        <p:nvSpPr>
          <p:cNvPr id="43028" name="Freeform 25"/>
          <p:cNvSpPr>
            <a:spLocks/>
          </p:cNvSpPr>
          <p:nvPr/>
        </p:nvSpPr>
        <p:spPr bwMode="auto">
          <a:xfrm>
            <a:off x="5359400" y="4846638"/>
            <a:ext cx="622300" cy="1152525"/>
          </a:xfrm>
          <a:custGeom>
            <a:avLst/>
            <a:gdLst>
              <a:gd name="T0" fmla="*/ 0 w 1192"/>
              <a:gd name="T1" fmla="*/ 732 h 720"/>
              <a:gd name="T2" fmla="*/ 52 w 1192"/>
              <a:gd name="T3" fmla="*/ 536 h 720"/>
              <a:gd name="T4" fmla="*/ 67 w 1192"/>
              <a:gd name="T5" fmla="*/ 292 h 720"/>
              <a:gd name="T6" fmla="*/ 119 w 1192"/>
              <a:gd name="T7" fmla="*/ 292 h 720"/>
              <a:gd name="T8" fmla="*/ 125 w 1192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720"/>
              <a:gd name="T17" fmla="*/ 1192 w 1192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720">
                <a:moveTo>
                  <a:pt x="0" y="720"/>
                </a:moveTo>
                <a:cubicBezTo>
                  <a:pt x="188" y="660"/>
                  <a:pt x="376" y="600"/>
                  <a:pt x="480" y="528"/>
                </a:cubicBezTo>
                <a:cubicBezTo>
                  <a:pt x="584" y="456"/>
                  <a:pt x="520" y="328"/>
                  <a:pt x="624" y="288"/>
                </a:cubicBezTo>
                <a:cubicBezTo>
                  <a:pt x="728" y="248"/>
                  <a:pt x="1016" y="336"/>
                  <a:pt x="1104" y="288"/>
                </a:cubicBezTo>
                <a:cubicBezTo>
                  <a:pt x="1192" y="240"/>
                  <a:pt x="1172" y="120"/>
                  <a:pt x="1152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27095" y="1825390"/>
            <a:ext cx="5627688" cy="3994150"/>
            <a:chOff x="1837678" y="1846556"/>
            <a:chExt cx="5627688" cy="3994150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66278" y="1846556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8966" y="3285478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22756" y="2845495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37678" y="2877491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</p:cNvCxnSpPr>
            <p:nvPr/>
          </p:nvCxnSpPr>
          <p:spPr bwMode="auto">
            <a:xfrm>
              <a:off x="2028178" y="185249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22756" y="3944291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51978" y="3917303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</p:cNvCxnSpPr>
            <p:nvPr/>
          </p:nvCxnSpPr>
          <p:spPr bwMode="auto">
            <a:xfrm flipV="1">
              <a:off x="1922756" y="1960856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C77B729E-9E31-475E-9CA5-309411DA903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53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371600" y="1524000"/>
            <a:ext cx="1219200" cy="3962400"/>
            <a:chOff x="864" y="960"/>
            <a:chExt cx="768" cy="2496"/>
          </a:xfrm>
        </p:grpSpPr>
        <p:sp>
          <p:nvSpPr>
            <p:cNvPr id="44064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1045" y="1339"/>
              <a:ext cx="33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8" charset="0"/>
                </a:rPr>
                <a:t>G</a:t>
              </a:r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1828800" y="1752600"/>
            <a:ext cx="228600" cy="3352800"/>
            <a:chOff x="1152" y="1248"/>
            <a:chExt cx="144" cy="2112"/>
          </a:xfrm>
        </p:grpSpPr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2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152" y="1248"/>
              <a:ext cx="144" cy="720"/>
              <a:chOff x="1152" y="1392"/>
              <a:chExt cx="144" cy="720"/>
            </a:xfrm>
          </p:grpSpPr>
          <p:sp>
            <p:nvSpPr>
              <p:cNvPr id="44062" name="Oval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Oval 1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>
              <a:off x="12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37" name="Group 12"/>
          <p:cNvGrpSpPr>
            <a:grpSpLocks/>
          </p:cNvGrpSpPr>
          <p:nvPr/>
        </p:nvGrpSpPr>
        <p:grpSpPr bwMode="auto">
          <a:xfrm>
            <a:off x="6705600" y="1066800"/>
            <a:ext cx="1143000" cy="4953000"/>
            <a:chOff x="4224" y="720"/>
            <a:chExt cx="720" cy="3120"/>
          </a:xfrm>
        </p:grpSpPr>
        <p:sp>
          <p:nvSpPr>
            <p:cNvPr id="44057" name="Oval 13"/>
            <p:cNvSpPr>
              <a:spLocks noChangeArrowheads="1"/>
            </p:cNvSpPr>
            <p:nvPr/>
          </p:nvSpPr>
          <p:spPr bwMode="auto">
            <a:xfrm>
              <a:off x="4224" y="720"/>
              <a:ext cx="720" cy="3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4416" y="1291"/>
              <a:ext cx="31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33"/>
                  </a:solidFill>
                  <a:latin typeface="Comic Sans MS" pitchFamily="8" charset="0"/>
                </a:rPr>
                <a:t>B</a:t>
              </a:r>
            </a:p>
          </p:txBody>
        </p:sp>
      </p:grp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grpSp>
          <p:nvGrpSpPr>
            <p:cNvPr id="44051" name="Group 16"/>
            <p:cNvGrpSpPr>
              <a:grpSpLocks/>
            </p:cNvGrpSpPr>
            <p:nvPr/>
          </p:nvGrpSpPr>
          <p:grpSpPr bwMode="auto">
            <a:xfrm>
              <a:off x="4560" y="816"/>
              <a:ext cx="144" cy="2880"/>
              <a:chOff x="4560" y="816"/>
              <a:chExt cx="144" cy="2880"/>
            </a:xfrm>
          </p:grpSpPr>
          <p:sp>
            <p:nvSpPr>
              <p:cNvPr id="44053" name="Oval 17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4" name="Oval 18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5" name="Oval 19"/>
              <p:cNvSpPr>
                <a:spLocks noChangeArrowheads="1"/>
              </p:cNvSpPr>
              <p:nvPr/>
            </p:nvSpPr>
            <p:spPr bwMode="auto">
              <a:xfrm>
                <a:off x="4656" y="1200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6" name="Oval 20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4560" y="24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4039" name="AutoShape 22"/>
          <p:cNvCxnSpPr>
            <a:cxnSpLocks noChangeShapeType="1"/>
          </p:cNvCxnSpPr>
          <p:nvPr/>
        </p:nvCxnSpPr>
        <p:spPr bwMode="auto">
          <a:xfrm>
            <a:off x="2057400" y="1828800"/>
            <a:ext cx="5219700" cy="39941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4040" name="Group 23"/>
          <p:cNvGrpSpPr>
            <a:grpSpLocks/>
          </p:cNvGrpSpPr>
          <p:nvPr/>
        </p:nvGrpSpPr>
        <p:grpSpPr bwMode="auto">
          <a:xfrm>
            <a:off x="1828800" y="1829155"/>
            <a:ext cx="5627688" cy="3227387"/>
            <a:chOff x="1152" y="1159"/>
            <a:chExt cx="3545" cy="2033"/>
          </a:xfrm>
        </p:grpSpPr>
        <p:grpSp>
          <p:nvGrpSpPr>
            <p:cNvPr id="44043" name="Group 24"/>
            <p:cNvGrpSpPr>
              <a:grpSpLocks/>
            </p:cNvGrpSpPr>
            <p:nvPr/>
          </p:nvGrpSpPr>
          <p:grpSpPr bwMode="auto">
            <a:xfrm>
              <a:off x="1152" y="1159"/>
              <a:ext cx="3545" cy="2009"/>
              <a:chOff x="1152" y="1111"/>
              <a:chExt cx="3545" cy="2009"/>
            </a:xfrm>
          </p:grpSpPr>
          <p:cxnSp>
            <p:nvCxnSpPr>
              <p:cNvPr id="4404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241" y="2016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6" name="AutoShape 26"/>
              <p:cNvCxnSpPr>
                <a:cxnSpLocks noChangeShapeType="1"/>
                <a:endCxn id="44056" idx="7"/>
              </p:cNvCxnSpPr>
              <p:nvPr/>
            </p:nvCxnSpPr>
            <p:spPr bwMode="auto">
              <a:xfrm>
                <a:off x="1200" y="1735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7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759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8" name="AutoShape 28"/>
              <p:cNvCxnSpPr>
                <a:cxnSpLocks noChangeShapeType="1"/>
                <a:endCxn id="44055" idx="7"/>
              </p:cNvCxnSpPr>
              <p:nvPr/>
            </p:nvCxnSpPr>
            <p:spPr bwMode="auto">
              <a:xfrm>
                <a:off x="1272" y="1111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9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1200" y="2431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5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1224" y="2414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44044" name="AutoShape 31"/>
            <p:cNvCxnSpPr>
              <a:cxnSpLocks noChangeShapeType="1"/>
              <a:stCxn id="44061" idx="2"/>
              <a:endCxn id="44055" idx="2"/>
            </p:cNvCxnSpPr>
            <p:nvPr/>
          </p:nvCxnSpPr>
          <p:spPr bwMode="auto">
            <a:xfrm flipV="1">
              <a:off x="1200" y="1224"/>
              <a:ext cx="3456" cy="196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4041" name="Text Box 32"/>
          <p:cNvSpPr txBox="1">
            <a:spLocks noChangeArrowheads="1"/>
          </p:cNvSpPr>
          <p:nvPr/>
        </p:nvSpPr>
        <p:spPr bwMode="auto">
          <a:xfrm>
            <a:off x="2170113" y="5160963"/>
            <a:ext cx="4837112" cy="119062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FF"/>
                </a:solidFill>
                <a:latin typeface="Comic Sans MS" pitchFamily="8" charset="0"/>
              </a:rPr>
              <a:t>match</a:t>
            </a:r>
            <a:r>
              <a:rPr lang="en-US" sz="3600">
                <a:latin typeface="Comic Sans MS" pitchFamily="8" charset="0"/>
              </a:rPr>
              <a:t> each girl to a</a:t>
            </a:r>
          </a:p>
          <a:p>
            <a:r>
              <a:rPr lang="en-US" sz="3600">
                <a:latin typeface="Comic Sans MS" pitchFamily="8" charset="0"/>
              </a:rPr>
              <a:t>unique compatible boy</a:t>
            </a: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8F9ADA46-464A-400F-B73D-910BCBB9727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2986420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5083" name="Oval 8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Oval 9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5068" name="Group 13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5079" name="Oval 14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Oval 15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Oval 16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Oval 17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0" name="AutoShape 19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1" name="AutoShape 20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3" name="AutoShape 22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4" name="AutoShape 23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5" name="AutoShape 24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6" name="AutoShape 25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7" name="AutoShape 26"/>
          <p:cNvCxnSpPr>
            <a:cxnSpLocks noChangeShapeType="1"/>
            <a:stCxn id="45065" idx="2"/>
            <a:endCxn id="45081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2803525" y="5338763"/>
            <a:ext cx="27225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Comic Sans MS" pitchFamily="8" charset="0"/>
              </a:rPr>
              <a:t>matching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79D26E35-00BC-44D4-AD4E-435B82B6597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4808914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6090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9" name="AutoShape 25"/>
          <p:cNvCxnSpPr>
            <a:cxnSpLocks noChangeShapeType="1"/>
            <a:stCxn id="46087" idx="2"/>
            <a:endCxn id="46104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39972259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</p:spTree>
    <p:extLst>
      <p:ext uri="{BB962C8B-B14F-4D97-AF65-F5344CB8AC3E}">
        <p14:creationId xmlns:p14="http://schemas.microsoft.com/office/powerpoint/2010/main" val="1010778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95242820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90749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: 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939800" y="3076046"/>
            <a:ext cx="2667000" cy="2336800"/>
            <a:chOff x="939800" y="3065463"/>
            <a:chExt cx="2667000" cy="2336800"/>
          </a:xfrm>
        </p:grpSpPr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939800" y="3065463"/>
              <a:ext cx="26670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V="1">
              <a:off x="3034536" y="50212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2678936" y="3421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2120136" y="44624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2120136" y="3929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50596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395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729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571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413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4020541" y="1769740"/>
            <a:ext cx="4775666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1</a:t>
            </a:r>
            <a:r>
              <a:rPr lang="en-US" dirty="0">
                <a:latin typeface="Comic Sans MS" pitchFamily="66" charset="0"/>
              </a:rPr>
              <a:t> 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C</a:t>
            </a: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(his 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FF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 advClick="0" advTm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108225" y="0"/>
            <a:ext cx="6282739" cy="11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Compatible Boys &amp; Girls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680" y="0"/>
            <a:ext cx="7597140" cy="105918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 enough boys for these girls!</a:t>
            </a:r>
          </a:p>
        </p:txBody>
      </p:sp>
    </p:spTree>
    <p:extLst>
      <p:ext uri="{BB962C8B-B14F-4D97-AF65-F5344CB8AC3E}">
        <p14:creationId xmlns:p14="http://schemas.microsoft.com/office/powerpoint/2010/main" val="1431840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956" y="3549112"/>
            <a:ext cx="665567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54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 useBgFill="1"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641957" y="3304223"/>
            <a:ext cx="1439818" cy="769441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 useBgFill="1"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1421608" y="5619536"/>
            <a:ext cx="2438488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|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 smtClean="0">
                <a:latin typeface="Comic Sans MS" pitchFamily="8" charset="0"/>
              </a:rPr>
              <a:t>| = 3</a:t>
            </a:r>
            <a:endParaRPr lang="en-US" sz="54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 useBgFill="1"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3945249" y="5616953"/>
            <a:ext cx="4302122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dirty="0" smtClean="0">
                <a:latin typeface="Comic Sans MS" pitchFamily="8" charset="0"/>
              </a:rPr>
              <a:t>  2 = |N(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5400" dirty="0" smtClean="0">
                <a:latin typeface="Comic Sans MS" pitchFamily="8" charset="0"/>
              </a:rPr>
              <a:t>|    </a:t>
            </a:r>
            <a:r>
              <a:rPr lang="en-US" sz="4400" dirty="0" smtClean="0">
                <a:latin typeface="Comic Sans MS" pitchFamily="8" charset="0"/>
              </a:rPr>
              <a:t>  </a:t>
            </a:r>
            <a:endParaRPr lang="en-US" sz="44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958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02080" y="152400"/>
            <a:ext cx="7597140" cy="105918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bottleneck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409700" y="2743200"/>
            <a:ext cx="76200" cy="2514600"/>
          </a:xfrm>
          <a:prstGeom prst="leftBrace">
            <a:avLst>
              <a:gd name="adj1" fmla="val 27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63199" y="3580108"/>
            <a:ext cx="611065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37" name="AutoShape 29"/>
          <p:cNvSpPr>
            <a:spLocks/>
          </p:cNvSpPr>
          <p:nvPr/>
        </p:nvSpPr>
        <p:spPr bwMode="auto">
          <a:xfrm>
            <a:off x="7543800" y="314706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564467" y="3304223"/>
            <a:ext cx="1439818" cy="76944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83795" y="5425482"/>
            <a:ext cx="4852610" cy="10156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 smtClean="0">
                <a:latin typeface="Comic Sans MS" pitchFamily="8" charset="0"/>
              </a:rPr>
              <a:t>|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latin typeface="Comic Sans MS" pitchFamily="8" charset="0"/>
              </a:rPr>
              <a:t> |N(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6000" dirty="0" smtClean="0">
                <a:latin typeface="Comic Sans MS" pitchFamily="8" charset="0"/>
              </a:rPr>
              <a:t>| </a:t>
            </a:r>
            <a:endParaRPr lang="en-US" sz="60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07770" y="5362414"/>
            <a:ext cx="4736914" cy="1162372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0260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00" y="2033197"/>
            <a:ext cx="8627638" cy="270015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If there </a:t>
            </a:r>
            <a:r>
              <a:rPr lang="en-US" sz="5400" dirty="0" smtClean="0">
                <a:solidFill>
                  <a:srgbClr val="FF0000"/>
                </a:solidFill>
              </a:rPr>
              <a:t>is 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FF0000"/>
                </a:solidFill>
              </a:rPr>
              <a:t> bottleneck</a:t>
            </a:r>
            <a:r>
              <a:rPr lang="en-US" sz="5400" dirty="0" smtClean="0"/>
              <a:t>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FF0000"/>
                </a:solidFill>
              </a:rPr>
              <a:t>no match</a:t>
            </a:r>
            <a:r>
              <a:rPr lang="en-US" sz="5400" dirty="0" smtClean="0"/>
              <a:t> is possible,</a:t>
            </a:r>
          </a:p>
          <a:p>
            <a:pPr marL="0" algn="ctr">
              <a:spcBef>
                <a:spcPct val="0"/>
              </a:spcBef>
              <a:buFontTx/>
              <a:buNone/>
            </a:pPr>
            <a:r>
              <a:rPr lang="en-US" sz="5400" dirty="0" smtClean="0"/>
              <a:t>obviously.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5FEE5B55-4292-4FA8-AE67-B2EB2C03FE54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73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74850"/>
            <a:ext cx="8310563" cy="2838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</a:t>
            </a:r>
            <a:r>
              <a:rPr lang="en-US" sz="5400" dirty="0" smtClean="0"/>
              <a:t> if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no bottlenecks</a:t>
            </a:r>
            <a:r>
              <a:rPr lang="en-US" sz="5400" dirty="0" smtClean="0"/>
              <a:t>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EE815EBE-A80C-4F04-9B8C-61CDAF6F5EB4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009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0824" y="1668359"/>
            <a:ext cx="7797245" cy="309281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|N(S)| </a:t>
            </a:r>
            <a:r>
              <a:rPr lang="en-US" sz="5400" dirty="0" smtClean="0"/>
              <a:t>for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all</a:t>
            </a:r>
          </a:p>
          <a:p>
            <a:pPr marL="0">
              <a:spcBef>
                <a:spcPts val="2400"/>
              </a:spcBef>
              <a:buFontTx/>
              <a:buNone/>
              <a:defRPr/>
            </a:pPr>
            <a:r>
              <a:rPr lang="en-US" sz="5400" dirty="0" smtClean="0"/>
              <a:t>sets of girls,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S</a:t>
            </a:r>
            <a:r>
              <a:rPr lang="en-US" sz="5400" dirty="0" smtClean="0"/>
              <a:t>, then</a:t>
            </a:r>
          </a:p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EB9B9B79-C8D9-48F2-B6B6-031FF048EA6F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3038" y="1027344"/>
            <a:ext cx="390683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33CC"/>
                </a:solidFill>
                <a:latin typeface="+mj-lt"/>
              </a:rPr>
              <a:t>Hall’s condition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9645" y="4900320"/>
            <a:ext cx="59848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+mj-lt"/>
              </a:rPr>
              <a:t>(proof in Notes)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380605" y="1660123"/>
            <a:ext cx="7029104" cy="2086253"/>
          </a:xfrm>
          <a:custGeom>
            <a:avLst/>
            <a:gdLst>
              <a:gd name="connsiteX0" fmla="*/ 938140 w 7029104"/>
              <a:gd name="connsiteY0" fmla="*/ 182880 h 1828800"/>
              <a:gd name="connsiteX1" fmla="*/ 916625 w 7029104"/>
              <a:gd name="connsiteY1" fmla="*/ 849854 h 1828800"/>
              <a:gd name="connsiteX2" fmla="*/ 884352 w 7029104"/>
              <a:gd name="connsiteY2" fmla="*/ 1000461 h 1828800"/>
              <a:gd name="connsiteX3" fmla="*/ 324954 w 7029104"/>
              <a:gd name="connsiteY3" fmla="*/ 1075764 h 1828800"/>
              <a:gd name="connsiteX4" fmla="*/ 152832 w 7029104"/>
              <a:gd name="connsiteY4" fmla="*/ 1086522 h 1828800"/>
              <a:gd name="connsiteX5" fmla="*/ 34498 w 7029104"/>
              <a:gd name="connsiteY5" fmla="*/ 1484555 h 1828800"/>
              <a:gd name="connsiteX6" fmla="*/ 77528 w 7029104"/>
              <a:gd name="connsiteY6" fmla="*/ 1742738 h 1828800"/>
              <a:gd name="connsiteX7" fmla="*/ 1411476 w 7029104"/>
              <a:gd name="connsiteY7" fmla="*/ 1828800 h 1828800"/>
              <a:gd name="connsiteX8" fmla="*/ 4810893 w 7029104"/>
              <a:gd name="connsiteY8" fmla="*/ 1785769 h 1828800"/>
              <a:gd name="connsiteX9" fmla="*/ 4972258 w 7029104"/>
              <a:gd name="connsiteY9" fmla="*/ 1495313 h 1828800"/>
              <a:gd name="connsiteX10" fmla="*/ 5176653 w 7029104"/>
              <a:gd name="connsiteY10" fmla="*/ 989703 h 1828800"/>
              <a:gd name="connsiteX11" fmla="*/ 5208926 w 7029104"/>
              <a:gd name="connsiteY11" fmla="*/ 935915 h 1828800"/>
              <a:gd name="connsiteX12" fmla="*/ 6930149 w 7029104"/>
              <a:gd name="connsiteY12" fmla="*/ 903642 h 1828800"/>
              <a:gd name="connsiteX13" fmla="*/ 6962422 w 7029104"/>
              <a:gd name="connsiteY13" fmla="*/ 860611 h 1828800"/>
              <a:gd name="connsiteX14" fmla="*/ 7026968 w 7029104"/>
              <a:gd name="connsiteY14" fmla="*/ 268941 h 1828800"/>
              <a:gd name="connsiteX15" fmla="*/ 6951665 w 7029104"/>
              <a:gd name="connsiteY15" fmla="*/ 10757 h 1828800"/>
              <a:gd name="connsiteX16" fmla="*/ 1067232 w 7029104"/>
              <a:gd name="connsiteY16" fmla="*/ 0 h 1828800"/>
              <a:gd name="connsiteX17" fmla="*/ 938140 w 7029104"/>
              <a:gd name="connsiteY17" fmla="*/ 18288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29104" h="1828800">
                <a:moveTo>
                  <a:pt x="938140" y="182880"/>
                </a:moveTo>
                <a:lnTo>
                  <a:pt x="916625" y="849854"/>
                </a:lnTo>
                <a:lnTo>
                  <a:pt x="884352" y="1000461"/>
                </a:lnTo>
                <a:lnTo>
                  <a:pt x="324954" y="1075764"/>
                </a:lnTo>
                <a:cubicBezTo>
                  <a:pt x="155589" y="1064474"/>
                  <a:pt x="187696" y="1016790"/>
                  <a:pt x="152832" y="1086522"/>
                </a:cubicBezTo>
                <a:lnTo>
                  <a:pt x="34498" y="1484555"/>
                </a:lnTo>
                <a:cubicBezTo>
                  <a:pt x="56931" y="1731324"/>
                  <a:pt x="0" y="1665210"/>
                  <a:pt x="77528" y="1742738"/>
                </a:cubicBezTo>
                <a:cubicBezTo>
                  <a:pt x="522147" y="1771894"/>
                  <a:pt x="965902" y="1828800"/>
                  <a:pt x="1411476" y="1828800"/>
                </a:cubicBezTo>
                <a:lnTo>
                  <a:pt x="4810893" y="1785769"/>
                </a:lnTo>
                <a:lnTo>
                  <a:pt x="4972258" y="1495313"/>
                </a:lnTo>
                <a:cubicBezTo>
                  <a:pt x="5040390" y="1326776"/>
                  <a:pt x="5109139" y="1158488"/>
                  <a:pt x="5176653" y="989703"/>
                </a:cubicBezTo>
                <a:cubicBezTo>
                  <a:pt x="5195273" y="943154"/>
                  <a:pt x="5175230" y="969611"/>
                  <a:pt x="5208926" y="935915"/>
                </a:cubicBezTo>
                <a:lnTo>
                  <a:pt x="6930149" y="903642"/>
                </a:lnTo>
                <a:cubicBezTo>
                  <a:pt x="6943957" y="903216"/>
                  <a:pt x="6957706" y="870044"/>
                  <a:pt x="6962422" y="860611"/>
                </a:cubicBezTo>
                <a:cubicBezTo>
                  <a:pt x="7029104" y="304927"/>
                  <a:pt x="7026968" y="503309"/>
                  <a:pt x="7026968" y="268941"/>
                </a:cubicBezTo>
                <a:lnTo>
                  <a:pt x="6951665" y="10757"/>
                </a:lnTo>
                <a:lnTo>
                  <a:pt x="1067232" y="0"/>
                </a:lnTo>
                <a:lnTo>
                  <a:pt x="938140" y="182880"/>
                </a:lnTo>
                <a:close/>
              </a:path>
            </a:pathLst>
          </a:cu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809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6" y="1104057"/>
            <a:ext cx="8428815" cy="236988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r>
              <a:rPr lang="en-US" dirty="0" smtClean="0">
                <a:latin typeface="Comic Sans MS" pitchFamily="8" charset="0"/>
              </a:rPr>
              <a:t>(explained in algorithms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BF4B27A8-4FA1-4DF7-89DB-09404700A23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425" y="3689769"/>
            <a:ext cx="8010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…but there is a </a:t>
            </a:r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special situation</a:t>
            </a:r>
            <a:r>
              <a:rPr lang="en-US" sz="5400" dirty="0" smtClean="0">
                <a:latin typeface="+mj-lt"/>
              </a:rPr>
              <a:t> that ensures a match…</a:t>
            </a:r>
          </a:p>
        </p:txBody>
      </p:sp>
    </p:spTree>
    <p:extLst>
      <p:ext uri="{BB962C8B-B14F-4D97-AF65-F5344CB8AC3E}">
        <p14:creationId xmlns:p14="http://schemas.microsoft.com/office/powerpoint/2010/main" val="408611644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7920758" cy="212365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Cambria Math" pitchFamily="18" charset="0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BF4B27A8-4FA1-4DF7-89DB-09404700A23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835572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414" y="3720663"/>
            <a:ext cx="78213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degree-constrained</a:t>
            </a:r>
          </a:p>
          <a:p>
            <a:r>
              <a:rPr lang="en-US" sz="6000" dirty="0" smtClean="0">
                <a:latin typeface="+mj-lt"/>
              </a:rPr>
              <a:t>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39641119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5022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 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 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 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40013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Click="0" advTm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781577" y="1769740"/>
            <a:ext cx="5044971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dirty="0">
              <a:solidFill>
                <a:srgbClr val="FF00FF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his remaining 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844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sz="3200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endParaRPr lang="en-US" sz="3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021158" y="112372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Next: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2004" y="3600928"/>
            <a:ext cx="2082800" cy="1854200"/>
            <a:chOff x="592" y="2303"/>
            <a:chExt cx="1312" cy="116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056" y="3231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056" y="286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440" y="2527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592" y="2303"/>
              <a:ext cx="1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38175" y="990600"/>
            <a:ext cx="7766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400">
                <a:latin typeface="Comic Sans MS" pitchFamily="66" charset="0"/>
              </a:rPr>
              <a:t>Final “boy greedy” marriages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20800" y="33528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 C</a:t>
            </a:r>
          </a:p>
        </p:txBody>
      </p:sp>
      <p:pic>
        <p:nvPicPr>
          <p:cNvPr id="18437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21494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21732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54500" y="3402013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 A</a:t>
            </a:r>
          </a:p>
        </p:txBody>
      </p:sp>
      <p:pic>
        <p:nvPicPr>
          <p:cNvPr id="18440" name="Picture 8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21986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22479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42150" y="3344863"/>
            <a:ext cx="97815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 D</a:t>
            </a:r>
          </a:p>
        </p:txBody>
      </p:sp>
      <p:pic>
        <p:nvPicPr>
          <p:cNvPr id="18443" name="Picture 11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21653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21891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763838" y="4921250"/>
            <a:ext cx="9396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 B</a:t>
            </a:r>
          </a:p>
        </p:txBody>
      </p:sp>
      <p:pic>
        <p:nvPicPr>
          <p:cNvPr id="18446" name="Picture 14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7179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7417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19775" y="4894263"/>
            <a:ext cx="93807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 E</a:t>
            </a:r>
          </a:p>
        </p:txBody>
      </p:sp>
      <p:pic>
        <p:nvPicPr>
          <p:cNvPr id="18449" name="Picture 17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7401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18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7385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24971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26003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24796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40449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23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40925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E19A0D1-44CC-4471-B4D3-7B7F4C904EC8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8002</TotalTime>
  <Words>1532</Words>
  <Application>Microsoft Macintosh PowerPoint</Application>
  <PresentationFormat>On-screen Show (4:3)</PresentationFormat>
  <Paragraphs>434</Paragraphs>
  <Slides>58</Slides>
  <Notes>53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1_6.042 Lecture Template</vt:lpstr>
      <vt:lpstr>Equation</vt:lpstr>
      <vt:lpstr>PowerPoint Presentation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 I</vt:lpstr>
      <vt:lpstr>Stable Marriage II.</vt:lpstr>
      <vt:lpstr>Stable Marriage</vt:lpstr>
      <vt:lpstr>Stable Marriage</vt:lpstr>
      <vt:lpstr>PowerPoint Presentation</vt:lpstr>
      <vt:lpstr>Mating Ritual</vt:lpstr>
      <vt:lpstr>Mating Ritual</vt:lpstr>
      <vt:lpstr>Mating Ritual</vt:lpstr>
      <vt:lpstr>Mating Ritual</vt:lpstr>
      <vt:lpstr>Mating Ritual</vt:lpstr>
      <vt:lpstr>Stable Marriage: termination</vt:lpstr>
      <vt:lpstr>Mating Ritual</vt:lpstr>
      <vt:lpstr>Mating Ritual: girls improve</vt:lpstr>
      <vt:lpstr>Mating Ritual: boys get worse</vt:lpstr>
      <vt:lpstr>Mating Ritual: invariant</vt:lpstr>
      <vt:lpstr>On Wedding Day</vt:lpstr>
      <vt:lpstr>Mating Ritual: everyone marries </vt:lpstr>
      <vt:lpstr>Mating Ritual: stable marriages</vt:lpstr>
      <vt:lpstr>Mating Ritual: stable marriages</vt:lpstr>
      <vt:lpstr>Mating Ritual</vt:lpstr>
      <vt:lpstr>Boy Optimal</vt:lpstr>
      <vt:lpstr>Boy Optimal</vt:lpstr>
      <vt:lpstr>Boy Optimal</vt:lpstr>
      <vt:lpstr>Boy Optimal</vt:lpstr>
      <vt:lpstr>Boy Optimal</vt:lpstr>
      <vt:lpstr>Girl Pessimal</vt:lpstr>
      <vt:lpstr>Stable Marriage</vt:lpstr>
      <vt:lpstr>PowerPoint Presentation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 Not enough boys for these girls!</vt:lpstr>
      <vt:lpstr> No match is possible!</vt:lpstr>
      <vt:lpstr> No match is possible!</vt:lpstr>
      <vt:lpstr>Bottleneck Lemma</vt:lpstr>
      <vt:lpstr>Hall’s Theorem</vt:lpstr>
      <vt:lpstr>Hall’s Theorem</vt:lpstr>
      <vt:lpstr>PowerPoint Presentation</vt:lpstr>
      <vt:lpstr>PowerPoint Presentation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1236</cp:revision>
  <cp:lastPrinted>2011-10-24T03:00:33Z</cp:lastPrinted>
  <dcterms:created xsi:type="dcterms:W3CDTF">2011-03-15T21:42:30Z</dcterms:created>
  <dcterms:modified xsi:type="dcterms:W3CDTF">2011-10-24T16:18:02Z</dcterms:modified>
</cp:coreProperties>
</file>