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990" r:id="rId2"/>
    <p:sldId id="776" r:id="rId3"/>
    <p:sldId id="986" r:id="rId4"/>
    <p:sldId id="777" r:id="rId5"/>
    <p:sldId id="778" r:id="rId6"/>
    <p:sldId id="783" r:id="rId7"/>
    <p:sldId id="798" r:id="rId8"/>
    <p:sldId id="800" r:id="rId9"/>
    <p:sldId id="801" r:id="rId10"/>
    <p:sldId id="799" r:id="rId11"/>
    <p:sldId id="1015" r:id="rId12"/>
    <p:sldId id="1014" r:id="rId13"/>
    <p:sldId id="988" r:id="rId14"/>
  </p:sldIdLst>
  <p:sldSz cx="9144000" cy="6858000" type="screen4x3"/>
  <p:notesSz cx="7315200" cy="96012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07" d="100"/>
          <a:sy n="107" d="100"/>
        </p:scale>
        <p:origin x="-1352" y="-104"/>
      </p:cViewPr>
      <p:guideLst>
        <p:guide orient="horz" pos="2113"/>
        <p:guide pos="29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6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12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13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FEB13-A173-478C-BF44-EE7B23503F6B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5B48D-612D-413F-95AF-D6651EB2E19B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F2809-B1AB-482D-9DCE-85994F7880D3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11B8E-86D9-41EE-A9F1-E97653A4034B}" type="slidenum">
              <a:rPr lang="zh-CN" altLang="en-US" smtClean="0">
                <a:latin typeface="Times New Roman" pitchFamily="8" charset="0"/>
              </a:rPr>
              <a:pPr/>
              <a:t>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BB1A8-89E7-4062-8AAE-1554677E8CFA}" type="slidenum">
              <a:rPr lang="zh-CN" altLang="en-US" smtClean="0">
                <a:latin typeface="Times New Roman" pitchFamily="8" charset="0"/>
              </a:rPr>
              <a:pPr/>
              <a:t>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90BE0-3654-434A-8F42-3E3CA2B45EBC}" type="slidenum">
              <a:rPr lang="zh-CN" altLang="en-US" smtClean="0">
                <a:latin typeface="Times New Roman" pitchFamily="8" charset="0"/>
              </a:rPr>
              <a:pPr/>
              <a:t>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8F.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8F.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8F.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8F.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8F</a:t>
            </a:r>
            <a:r>
              <a:rPr lang="en-US" dirty="0"/>
              <a:t>.</a:t>
            </a:r>
            <a:fld id="{A8DA7C4C-06CD-4825-9396-616D5C8757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8F.</a:t>
            </a:r>
            <a:fld id="{4F9003E0-E729-4FDF-81B9-7A17FBEA10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8F.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October 28</a:t>
            </a:r>
            <a:r>
              <a:rPr lang="en-US" sz="1200" baseline="0" dirty="0" smtClean="0">
                <a:latin typeface="Comic Sans MS" pitchFamily="66" charset="0"/>
              </a:rPr>
              <a:t>,</a:t>
            </a:r>
            <a:r>
              <a:rPr lang="en-US" sz="1200" dirty="0" smtClean="0">
                <a:latin typeface="Comic Sans MS" pitchFamily="66" charset="0"/>
              </a:rPr>
              <a:t> </a:t>
            </a:r>
            <a:r>
              <a:rPr lang="en-US" sz="1200" dirty="0" smtClean="0">
                <a:latin typeface="Comic Sans MS" pitchFamily="66" charset="0"/>
              </a:rPr>
              <a:t>2011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38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Trees</a:t>
            </a:r>
            <a:endParaRPr lang="en-US" sz="13800" b="1" dirty="0" smtClean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8F.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295400"/>
            <a:ext cx="83693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solidFill>
                  <a:srgbClr val="0033CC"/>
                </a:solidFill>
                <a:ea typeface="宋体" pitchFamily="2" charset="-122"/>
              </a:rPr>
              <a:t>Lemma:</a:t>
            </a:r>
            <a:r>
              <a:rPr lang="en-US" altLang="zh-CN" sz="4400" smtClean="0">
                <a:ea typeface="宋体" pitchFamily="2" charset="-122"/>
              </a:rPr>
              <a:t> G connected implies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G has a spanning tree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Pf:Among connected subgraphs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with all the vertices of G: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those with the fewest edges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are spanning trees.</a:t>
            </a:r>
            <a:endParaRPr lang="en-US" altLang="zh-CN" sz="4000" smtClean="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2300" y="4897438"/>
            <a:ext cx="2678113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kern="0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</a:rPr>
              <a:t>(Why?)</a:t>
            </a:r>
            <a:endParaRPr lang="en-US" sz="4800" dirty="0">
              <a:solidFill>
                <a:srgbClr val="008000"/>
              </a:solidFill>
            </a:endParaRP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8F.</a:t>
            </a:r>
            <a:fld id="{D3A2648A-3D07-4686-9397-220DF4B6A18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</a:t>
            </a:r>
            <a:r>
              <a:rPr lang="en-US" altLang="zh-CN" dirty="0" smtClean="0">
                <a:ea typeface="宋体" pitchFamily="2" charset="-122"/>
              </a:rPr>
              <a:t>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295400"/>
            <a:ext cx="83693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solidFill>
                  <a:srgbClr val="0033CC"/>
                </a:solidFill>
                <a:ea typeface="宋体" pitchFamily="2" charset="-122"/>
              </a:rPr>
              <a:t>Suppose edges </a:t>
            </a:r>
            <a:r>
              <a:rPr lang="en-US" altLang="zh-CN" sz="4000" smtClean="0">
                <a:solidFill>
                  <a:srgbClr val="0033CC"/>
                </a:solidFill>
                <a:ea typeface="宋体" pitchFamily="2" charset="-122"/>
              </a:rPr>
              <a:t>have weights:</a:t>
            </a:r>
            <a:endParaRPr lang="en-US" altLang="zh-CN" sz="4000" dirty="0" smtClean="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8F.</a:t>
            </a:r>
            <a:fld id="{D3A2648A-3D07-4686-9397-220DF4B6A18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6207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6M.</a:t>
            </a:r>
            <a:fld id="{8CB76801-ECFD-4E75-B29A-84CDB3DBBAA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922" y="984528"/>
            <a:ext cx="8575675" cy="4835338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3800" dirty="0"/>
              <a:t>Problems</a:t>
            </a:r>
          </a:p>
          <a:p>
            <a:pPr algn="ctr">
              <a:buFontTx/>
              <a:buNone/>
            </a:pPr>
            <a:r>
              <a:rPr lang="en-US" sz="13800" dirty="0" smtClean="0"/>
              <a:t>1—4</a:t>
            </a:r>
            <a:endParaRPr lang="en-US" sz="13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8F.</a:t>
            </a:r>
            <a:fld id="{8CB76801-ECFD-4E75-B29A-84CDB3DBBAA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250" y="139064"/>
            <a:ext cx="5653263" cy="1297893"/>
          </a:xfrm>
          <a:noFill/>
          <a:ln/>
        </p:spPr>
        <p:txBody>
          <a:bodyPr/>
          <a:lstStyle/>
          <a:p>
            <a:r>
              <a:rPr lang="en-US" sz="6600" dirty="0" smtClean="0"/>
              <a:t>&amp; Problem 4:</a:t>
            </a:r>
            <a:endParaRPr lang="en-US" sz="6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9560" y="1455499"/>
            <a:ext cx="8658469" cy="1705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Def. 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with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no cycles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38929" y="3226176"/>
            <a:ext cx="8564045" cy="237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Prove: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graph with</a:t>
            </a:r>
            <a:r>
              <a:rPr kumimoji="0" lang="en-US" altLang="zh-CN" sz="4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48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unique paths between every pair of vertices</a:t>
            </a:r>
            <a:r>
              <a:rPr kumimoji="0" lang="en-US" altLang="zh-CN" sz="48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.</a:t>
            </a: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Trees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743" y="1155237"/>
            <a:ext cx="8876714" cy="175678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tree</a:t>
            </a:r>
            <a:r>
              <a:rPr lang="en-US" altLang="zh-CN" sz="4800" dirty="0" smtClean="0">
                <a:ea typeface="宋体" pitchFamily="2" charset="-122"/>
              </a:rPr>
              <a:t> is a connected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ea typeface="宋体" pitchFamily="2" charset="-122"/>
              </a:rPr>
              <a:t>no cycles</a:t>
            </a:r>
            <a:r>
              <a:rPr lang="en-US" altLang="zh-CN" sz="4800" dirty="0" smtClean="0">
                <a:ea typeface="宋体" pitchFamily="2" charset="-12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8F.</a:t>
            </a:r>
            <a:fld id="{94284E41-544E-443B-BF20-3F3016A5381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54388" y="2969667"/>
            <a:ext cx="34419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equivalently: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254388" y="2969667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Trees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8F.</a:t>
            </a:r>
            <a:fld id="{94284E41-544E-443B-BF20-3F3016A5381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72291" y="2969667"/>
            <a:ext cx="2877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</a:t>
            </a:r>
          </a:p>
        </p:txBody>
      </p:sp>
      <p:sp useBgFill="1">
        <p:nvSpPr>
          <p:cNvPr id="19" name="TextBox 18"/>
          <p:cNvSpPr txBox="1"/>
          <p:nvPr/>
        </p:nvSpPr>
        <p:spPr>
          <a:xfrm>
            <a:off x="5103843" y="2955830"/>
            <a:ext cx="3716423" cy="7971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       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1743" y="1155237"/>
            <a:ext cx="8876714" cy="175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latin typeface="+mj-lt"/>
                <a:ea typeface="宋体" pitchFamily="2" charset="-122"/>
              </a:rPr>
              <a:t>every edge a cut edge</a:t>
            </a:r>
            <a:r>
              <a:rPr lang="en-US" altLang="zh-CN" sz="4800" dirty="0" smtClean="0">
                <a:latin typeface="+mj-lt"/>
                <a:ea typeface="宋体" pitchFamily="2" charset="-122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More Trees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982663" y="2286000"/>
            <a:ext cx="6408737" cy="2654300"/>
            <a:chOff x="488" y="2358"/>
            <a:chExt cx="4037" cy="1672"/>
          </a:xfrm>
        </p:grpSpPr>
        <p:sp>
          <p:nvSpPr>
            <p:cNvPr id="60421" name="Oval 4"/>
            <p:cNvSpPr>
              <a:spLocks noChangeArrowheads="1"/>
            </p:cNvSpPr>
            <p:nvPr/>
          </p:nvSpPr>
          <p:spPr bwMode="auto">
            <a:xfrm>
              <a:off x="488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2" name="Oval 5"/>
            <p:cNvSpPr>
              <a:spLocks noChangeArrowheads="1"/>
            </p:cNvSpPr>
            <p:nvPr/>
          </p:nvSpPr>
          <p:spPr bwMode="auto">
            <a:xfrm>
              <a:off x="163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3" name="Oval 6"/>
            <p:cNvSpPr>
              <a:spLocks noChangeArrowheads="1"/>
            </p:cNvSpPr>
            <p:nvPr/>
          </p:nvSpPr>
          <p:spPr bwMode="auto">
            <a:xfrm>
              <a:off x="2212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4" name="Oval 7"/>
            <p:cNvSpPr>
              <a:spLocks noChangeArrowheads="1"/>
            </p:cNvSpPr>
            <p:nvPr/>
          </p:nvSpPr>
          <p:spPr bwMode="auto">
            <a:xfrm>
              <a:off x="1063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5" name="Oval 8"/>
            <p:cNvSpPr>
              <a:spLocks noChangeArrowheads="1"/>
            </p:cNvSpPr>
            <p:nvPr/>
          </p:nvSpPr>
          <p:spPr bwMode="auto">
            <a:xfrm>
              <a:off x="279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6" name="Oval 9"/>
            <p:cNvSpPr>
              <a:spLocks noChangeArrowheads="1"/>
            </p:cNvSpPr>
            <p:nvPr/>
          </p:nvSpPr>
          <p:spPr bwMode="auto">
            <a:xfrm>
              <a:off x="3744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7" name="Oval 10"/>
            <p:cNvSpPr>
              <a:spLocks noChangeArrowheads="1"/>
            </p:cNvSpPr>
            <p:nvPr/>
          </p:nvSpPr>
          <p:spPr bwMode="auto">
            <a:xfrm>
              <a:off x="4061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8" name="Oval 11"/>
            <p:cNvSpPr>
              <a:spLocks noChangeArrowheads="1"/>
            </p:cNvSpPr>
            <p:nvPr/>
          </p:nvSpPr>
          <p:spPr bwMode="auto">
            <a:xfrm>
              <a:off x="4316" y="248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9" name="Oval 12"/>
            <p:cNvSpPr>
              <a:spLocks noChangeArrowheads="1"/>
            </p:cNvSpPr>
            <p:nvPr/>
          </p:nvSpPr>
          <p:spPr bwMode="auto">
            <a:xfrm>
              <a:off x="3807" y="30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0" name="Oval 13"/>
            <p:cNvSpPr>
              <a:spLocks noChangeArrowheads="1"/>
            </p:cNvSpPr>
            <p:nvPr/>
          </p:nvSpPr>
          <p:spPr bwMode="auto">
            <a:xfrm>
              <a:off x="4381" y="27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1" name="Oval 14"/>
            <p:cNvSpPr>
              <a:spLocks noChangeArrowheads="1"/>
            </p:cNvSpPr>
            <p:nvPr/>
          </p:nvSpPr>
          <p:spPr bwMode="auto">
            <a:xfrm>
              <a:off x="2507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2" name="Oval 15"/>
            <p:cNvSpPr>
              <a:spLocks noChangeArrowheads="1"/>
            </p:cNvSpPr>
            <p:nvPr/>
          </p:nvSpPr>
          <p:spPr bwMode="auto">
            <a:xfrm>
              <a:off x="2885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3" name="Oval 16"/>
            <p:cNvSpPr>
              <a:spLocks noChangeArrowheads="1"/>
            </p:cNvSpPr>
            <p:nvPr/>
          </p:nvSpPr>
          <p:spPr bwMode="auto">
            <a:xfrm>
              <a:off x="3252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4" name="Oval 17"/>
            <p:cNvSpPr>
              <a:spLocks noChangeArrowheads="1"/>
            </p:cNvSpPr>
            <p:nvPr/>
          </p:nvSpPr>
          <p:spPr bwMode="auto">
            <a:xfrm>
              <a:off x="2885" y="2970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5" name="Oval 18"/>
            <p:cNvSpPr>
              <a:spLocks noChangeArrowheads="1"/>
            </p:cNvSpPr>
            <p:nvPr/>
          </p:nvSpPr>
          <p:spPr bwMode="auto">
            <a:xfrm>
              <a:off x="3253" y="388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36" name="AutoShape 19"/>
            <p:cNvCxnSpPr>
              <a:cxnSpLocks noChangeShapeType="1"/>
              <a:stCxn id="60431" idx="0"/>
              <a:endCxn id="60434" idx="4"/>
            </p:cNvCxnSpPr>
            <p:nvPr/>
          </p:nvCxnSpPr>
          <p:spPr bwMode="auto">
            <a:xfrm flipV="1">
              <a:off x="2579" y="3114"/>
              <a:ext cx="378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7" name="AutoShape 20"/>
            <p:cNvCxnSpPr>
              <a:cxnSpLocks noChangeShapeType="1"/>
              <a:stCxn id="60434" idx="4"/>
              <a:endCxn id="60433" idx="0"/>
            </p:cNvCxnSpPr>
            <p:nvPr/>
          </p:nvCxnSpPr>
          <p:spPr bwMode="auto">
            <a:xfrm>
              <a:off x="2957" y="3114"/>
              <a:ext cx="367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8" name="AutoShape 21"/>
            <p:cNvCxnSpPr>
              <a:cxnSpLocks noChangeShapeType="1"/>
              <a:stCxn id="60433" idx="4"/>
              <a:endCxn id="60435" idx="0"/>
            </p:cNvCxnSpPr>
            <p:nvPr/>
          </p:nvCxnSpPr>
          <p:spPr bwMode="auto">
            <a:xfrm>
              <a:off x="3324" y="3573"/>
              <a:ext cx="1" cy="3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9" name="AutoShape 22"/>
            <p:cNvCxnSpPr>
              <a:cxnSpLocks noChangeShapeType="1"/>
              <a:stCxn id="60434" idx="4"/>
              <a:endCxn id="60432" idx="0"/>
            </p:cNvCxnSpPr>
            <p:nvPr/>
          </p:nvCxnSpPr>
          <p:spPr bwMode="auto">
            <a:xfrm>
              <a:off x="2957" y="3114"/>
              <a:ext cx="0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0" name="AutoShape 23"/>
            <p:cNvCxnSpPr>
              <a:cxnSpLocks noChangeShapeType="1"/>
              <a:stCxn id="60427" idx="3"/>
              <a:endCxn id="60429" idx="7"/>
            </p:cNvCxnSpPr>
            <p:nvPr/>
          </p:nvCxnSpPr>
          <p:spPr bwMode="auto">
            <a:xfrm flipH="1">
              <a:off x="3930" y="2894"/>
              <a:ext cx="152" cy="15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1" name="AutoShape 24"/>
            <p:cNvCxnSpPr>
              <a:cxnSpLocks noChangeShapeType="1"/>
              <a:stCxn id="60427" idx="6"/>
              <a:endCxn id="60430" idx="2"/>
            </p:cNvCxnSpPr>
            <p:nvPr/>
          </p:nvCxnSpPr>
          <p:spPr bwMode="auto">
            <a:xfrm>
              <a:off x="4205" y="2843"/>
              <a:ext cx="176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2" name="AutoShape 25"/>
            <p:cNvCxnSpPr>
              <a:cxnSpLocks noChangeShapeType="1"/>
              <a:stCxn id="60426" idx="6"/>
              <a:endCxn id="60427" idx="2"/>
            </p:cNvCxnSpPr>
            <p:nvPr/>
          </p:nvCxnSpPr>
          <p:spPr bwMode="auto">
            <a:xfrm>
              <a:off x="3888" y="2843"/>
              <a:ext cx="17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3" name="AutoShape 26"/>
            <p:cNvCxnSpPr>
              <a:cxnSpLocks noChangeShapeType="1"/>
              <a:stCxn id="60428" idx="3"/>
              <a:endCxn id="60427" idx="7"/>
            </p:cNvCxnSpPr>
            <p:nvPr/>
          </p:nvCxnSpPr>
          <p:spPr bwMode="auto">
            <a:xfrm flipH="1">
              <a:off x="4184" y="2607"/>
              <a:ext cx="153" cy="1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4" name="AutoShape 27"/>
            <p:cNvCxnSpPr>
              <a:cxnSpLocks noChangeShapeType="1"/>
              <a:stCxn id="60421" idx="6"/>
              <a:endCxn id="60424" idx="2"/>
            </p:cNvCxnSpPr>
            <p:nvPr/>
          </p:nvCxnSpPr>
          <p:spPr bwMode="auto">
            <a:xfrm>
              <a:off x="632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5" name="AutoShape 28"/>
            <p:cNvCxnSpPr>
              <a:cxnSpLocks noChangeShapeType="1"/>
              <a:stCxn id="60424" idx="6"/>
              <a:endCxn id="60422" idx="2"/>
            </p:cNvCxnSpPr>
            <p:nvPr/>
          </p:nvCxnSpPr>
          <p:spPr bwMode="auto">
            <a:xfrm>
              <a:off x="1207" y="2498"/>
              <a:ext cx="43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6" name="AutoShape 29"/>
            <p:cNvCxnSpPr>
              <a:cxnSpLocks noChangeShapeType="1"/>
              <a:stCxn id="60422" idx="6"/>
              <a:endCxn id="60423" idx="2"/>
            </p:cNvCxnSpPr>
            <p:nvPr/>
          </p:nvCxnSpPr>
          <p:spPr bwMode="auto">
            <a:xfrm>
              <a:off x="1781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7" name="AutoShape 30"/>
            <p:cNvCxnSpPr>
              <a:cxnSpLocks noChangeShapeType="1"/>
              <a:stCxn id="60423" idx="6"/>
              <a:endCxn id="60425" idx="2"/>
            </p:cNvCxnSpPr>
            <p:nvPr/>
          </p:nvCxnSpPr>
          <p:spPr bwMode="auto">
            <a:xfrm>
              <a:off x="2356" y="2498"/>
              <a:ext cx="44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48" name="Oval 31"/>
            <p:cNvSpPr>
              <a:spLocks noChangeArrowheads="1"/>
            </p:cNvSpPr>
            <p:nvPr/>
          </p:nvSpPr>
          <p:spPr bwMode="auto">
            <a:xfrm>
              <a:off x="2886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49" name="Oval 32"/>
            <p:cNvSpPr>
              <a:spLocks noChangeArrowheads="1"/>
            </p:cNvSpPr>
            <p:nvPr/>
          </p:nvSpPr>
          <p:spPr bwMode="auto">
            <a:xfrm>
              <a:off x="2506" y="385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0" name="AutoShape 33"/>
            <p:cNvCxnSpPr>
              <a:cxnSpLocks noChangeShapeType="1"/>
              <a:stCxn id="60431" idx="4"/>
              <a:endCxn id="60449" idx="0"/>
            </p:cNvCxnSpPr>
            <p:nvPr/>
          </p:nvCxnSpPr>
          <p:spPr bwMode="auto">
            <a:xfrm flipH="1">
              <a:off x="2578" y="3573"/>
              <a:ext cx="1" cy="28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51" name="Oval 34"/>
            <p:cNvSpPr>
              <a:spLocks noChangeArrowheads="1"/>
            </p:cNvSpPr>
            <p:nvPr/>
          </p:nvSpPr>
          <p:spPr bwMode="auto">
            <a:xfrm>
              <a:off x="4061" y="235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52" name="Oval 35"/>
            <p:cNvSpPr>
              <a:spLocks noChangeArrowheads="1"/>
            </p:cNvSpPr>
            <p:nvPr/>
          </p:nvSpPr>
          <p:spPr bwMode="auto">
            <a:xfrm>
              <a:off x="4061" y="311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3" name="AutoShape 36"/>
            <p:cNvCxnSpPr>
              <a:cxnSpLocks noChangeShapeType="1"/>
              <a:stCxn id="60427" idx="4"/>
              <a:endCxn id="60452" idx="0"/>
            </p:cNvCxnSpPr>
            <p:nvPr/>
          </p:nvCxnSpPr>
          <p:spPr bwMode="auto">
            <a:xfrm>
              <a:off x="4133" y="2915"/>
              <a:ext cx="0" cy="2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54" name="AutoShape 37"/>
            <p:cNvCxnSpPr>
              <a:cxnSpLocks noChangeShapeType="1"/>
              <a:stCxn id="60451" idx="4"/>
              <a:endCxn id="60427" idx="0"/>
            </p:cNvCxnSpPr>
            <p:nvPr/>
          </p:nvCxnSpPr>
          <p:spPr bwMode="auto">
            <a:xfrm>
              <a:off x="4133" y="2502"/>
              <a:ext cx="0" cy="2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042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8F.</a:t>
            </a:r>
            <a:fld id="{86EAE78E-AE76-4F1B-881B-AA2344559BF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Other Tree Definitions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822" y="1146414"/>
            <a:ext cx="8525871" cy="4394581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graph with a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unique</a:t>
            </a: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 path between </a:t>
            </a:r>
            <a:r>
              <a:rPr lang="en-US" altLang="zh-CN" sz="4400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any 2</a:t>
            </a: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 vertices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 smtClean="0">
                <a:ea typeface="宋体" pitchFamily="2" charset="-122"/>
              </a:rPr>
              <a:t>connected graph with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4400" dirty="0" smtClean="0">
                <a:ea typeface="宋体" pitchFamily="2" charset="-122"/>
              </a:rPr>
              <a:t> </a:t>
            </a:r>
          </a:p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  vertices and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n–1</a:t>
            </a:r>
            <a:r>
              <a:rPr lang="en-US" altLang="zh-CN" sz="4400" dirty="0" smtClean="0">
                <a:ea typeface="宋体" pitchFamily="2" charset="-122"/>
              </a:rPr>
              <a:t> edges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an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edge-maximal </a:t>
            </a: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acyclic graph</a:t>
            </a:r>
          </a:p>
        </p:txBody>
      </p:sp>
      <p:sp>
        <p:nvSpPr>
          <p:cNvPr id="6144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8F.</a:t>
            </a:r>
            <a:fld id="{C7424A53-C80F-4B5F-8DC5-4503ED6667F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295400"/>
            <a:ext cx="80010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A </a:t>
            </a:r>
            <a:r>
              <a:rPr lang="en-US" altLang="zh-CN" sz="4400" i="1" smtClean="0">
                <a:solidFill>
                  <a:srgbClr val="0033CC"/>
                </a:solidFill>
                <a:ea typeface="宋体" pitchFamily="2" charset="-122"/>
              </a:rPr>
              <a:t>spanning tree</a:t>
            </a:r>
            <a:r>
              <a:rPr lang="en-US" altLang="zh-CN" sz="4400" smtClean="0">
                <a:ea typeface="宋体" pitchFamily="2" charset="-122"/>
              </a:rPr>
              <a:t> of a graph G is any subgraph </a:t>
            </a:r>
            <a:r>
              <a:rPr lang="en-US" altLang="zh-CN" sz="4400" smtClean="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sz="4400" smtClean="0">
                <a:ea typeface="宋体" pitchFamily="2" charset="-122"/>
              </a:rPr>
              <a:t> that is a tree and contains all the vertices of G.</a:t>
            </a: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8F.</a:t>
            </a:r>
            <a:fld id="{3389E3BE-44FC-45BE-86CD-72A24BB15DB6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3491" name="Oval 5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2" name="Oval 6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3" name="Oval 7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6" name="Oval 10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7" name="Oval 11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8" name="Oval 12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9" name="Oval 13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3500" name="Group 30"/>
          <p:cNvGrpSpPr>
            <a:grpSpLocks/>
          </p:cNvGrpSpPr>
          <p:nvPr/>
        </p:nvGrpSpPr>
        <p:grpSpPr bwMode="auto">
          <a:xfrm>
            <a:off x="2103438" y="2271713"/>
            <a:ext cx="4913312" cy="1911350"/>
            <a:chOff x="1325" y="1431"/>
            <a:chExt cx="3095" cy="1204"/>
          </a:xfrm>
        </p:grpSpPr>
        <p:grpSp>
          <p:nvGrpSpPr>
            <p:cNvPr id="63502" name="Group 29"/>
            <p:cNvGrpSpPr>
              <a:grpSpLocks/>
            </p:cNvGrpSpPr>
            <p:nvPr/>
          </p:nvGrpSpPr>
          <p:grpSpPr bwMode="auto">
            <a:xfrm>
              <a:off x="1325" y="1431"/>
              <a:ext cx="3095" cy="1204"/>
              <a:chOff x="1325" y="1431"/>
              <a:chExt cx="3095" cy="1204"/>
            </a:xfrm>
          </p:grpSpPr>
          <p:cxnSp>
            <p:nvCxnSpPr>
              <p:cNvPr id="63504" name="AutoShape 21"/>
              <p:cNvCxnSpPr>
                <a:cxnSpLocks noChangeShapeType="1"/>
                <a:stCxn id="63497" idx="5"/>
                <a:endCxn id="63499" idx="1"/>
              </p:cNvCxnSpPr>
              <p:nvPr/>
            </p:nvCxnSpPr>
            <p:spPr bwMode="auto">
              <a:xfrm>
                <a:off x="3617" y="1493"/>
                <a:ext cx="803" cy="64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5" name="AutoShape 22"/>
              <p:cNvCxnSpPr>
                <a:cxnSpLocks noChangeShapeType="1"/>
                <a:stCxn id="63497" idx="4"/>
                <a:endCxn id="63498" idx="0"/>
              </p:cNvCxnSpPr>
              <p:nvPr/>
            </p:nvCxnSpPr>
            <p:spPr bwMode="auto">
              <a:xfrm flipH="1">
                <a:off x="3554" y="1518"/>
                <a:ext cx="1" cy="103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6" name="AutoShape 23"/>
              <p:cNvCxnSpPr>
                <a:cxnSpLocks noChangeShapeType="1"/>
                <a:stCxn id="63495" idx="6"/>
                <a:endCxn id="63499" idx="2"/>
              </p:cNvCxnSpPr>
              <p:nvPr/>
            </p:nvCxnSpPr>
            <p:spPr bwMode="auto">
              <a:xfrm>
                <a:off x="3093" y="2203"/>
                <a:ext cx="1302" cy="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grpSp>
            <p:nvGrpSpPr>
              <p:cNvPr id="63507" name="Group 28"/>
              <p:cNvGrpSpPr>
                <a:grpSpLocks/>
              </p:cNvGrpSpPr>
              <p:nvPr/>
            </p:nvGrpSpPr>
            <p:grpSpPr bwMode="auto">
              <a:xfrm>
                <a:off x="1325" y="1431"/>
                <a:ext cx="1681" cy="1204"/>
                <a:chOff x="1325" y="1431"/>
                <a:chExt cx="1681" cy="1204"/>
              </a:xfrm>
            </p:grpSpPr>
            <p:cxnSp>
              <p:nvCxnSpPr>
                <p:cNvPr id="63508" name="AutoShape 14"/>
                <p:cNvCxnSpPr>
                  <a:cxnSpLocks noChangeShapeType="1"/>
                  <a:stCxn id="63491" idx="5"/>
                  <a:endCxn id="63492" idx="1"/>
                </p:cNvCxnSpPr>
                <p:nvPr/>
              </p:nvCxnSpPr>
              <p:spPr bwMode="auto">
                <a:xfrm>
                  <a:off x="1325" y="1493"/>
                  <a:ext cx="486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09" name="AutoShape 15"/>
                <p:cNvCxnSpPr>
                  <a:cxnSpLocks noChangeShapeType="1"/>
                  <a:stCxn id="63492" idx="7"/>
                  <a:endCxn id="63493" idx="3"/>
                </p:cNvCxnSpPr>
                <p:nvPr/>
              </p:nvCxnSpPr>
              <p:spPr bwMode="auto">
                <a:xfrm flipV="1">
                  <a:off x="1935" y="1493"/>
                  <a:ext cx="573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0" name="AutoShape 16"/>
                <p:cNvCxnSpPr>
                  <a:cxnSpLocks noChangeShapeType="1"/>
                  <a:stCxn id="63493" idx="2"/>
                  <a:endCxn id="63491" idx="6"/>
                </p:cNvCxnSpPr>
                <p:nvPr/>
              </p:nvCxnSpPr>
              <p:spPr bwMode="auto">
                <a:xfrm flipH="1">
                  <a:off x="1350" y="1431"/>
                  <a:ext cx="1133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1" name="AutoShape 17"/>
                <p:cNvCxnSpPr>
                  <a:cxnSpLocks noChangeShapeType="1"/>
                  <a:stCxn id="63492" idx="4"/>
                  <a:endCxn id="63494" idx="0"/>
                </p:cNvCxnSpPr>
                <p:nvPr/>
              </p:nvCxnSpPr>
              <p:spPr bwMode="auto">
                <a:xfrm>
                  <a:off x="1873" y="2025"/>
                  <a:ext cx="0" cy="52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2" name="AutoShape 18"/>
                <p:cNvCxnSpPr>
                  <a:cxnSpLocks noChangeShapeType="1"/>
                  <a:stCxn id="63494" idx="6"/>
                  <a:endCxn id="63496" idx="2"/>
                </p:cNvCxnSpPr>
                <p:nvPr/>
              </p:nvCxnSpPr>
              <p:spPr bwMode="auto">
                <a:xfrm>
                  <a:off x="1960" y="2635"/>
                  <a:ext cx="610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3" name="AutoShape 19"/>
                <p:cNvCxnSpPr>
                  <a:cxnSpLocks noChangeShapeType="1"/>
                  <a:stCxn id="63496" idx="7"/>
                  <a:endCxn id="63495" idx="4"/>
                </p:cNvCxnSpPr>
                <p:nvPr/>
              </p:nvCxnSpPr>
              <p:spPr bwMode="auto">
                <a:xfrm flipV="1">
                  <a:off x="2719" y="2290"/>
                  <a:ext cx="287" cy="2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4" name="AutoShape 25"/>
                <p:cNvCxnSpPr>
                  <a:cxnSpLocks noChangeShapeType="1"/>
                  <a:stCxn id="63493" idx="5"/>
                  <a:endCxn id="63495" idx="1"/>
                </p:cNvCxnSpPr>
                <p:nvPr/>
              </p:nvCxnSpPr>
              <p:spPr bwMode="auto">
                <a:xfrm>
                  <a:off x="2632" y="1493"/>
                  <a:ext cx="312" cy="648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63503" name="AutoShape 20"/>
            <p:cNvCxnSpPr>
              <a:cxnSpLocks noChangeShapeType="1"/>
              <a:stCxn id="63499" idx="3"/>
              <a:endCxn id="63498" idx="7"/>
            </p:cNvCxnSpPr>
            <p:nvPr/>
          </p:nvCxnSpPr>
          <p:spPr bwMode="auto">
            <a:xfrm flipH="1">
              <a:off x="3616" y="2265"/>
              <a:ext cx="804" cy="30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3501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8F.</a:t>
            </a:r>
            <a:fld id="{81CBBCE2-D853-4305-A92E-B5A9F1BA618A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4524" name="AutoShape 14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5" name="AutoShape 15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6" name="AutoShape 16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7" name="AutoShape 18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8" name="AutoShape 19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9" name="AutoShape 20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0" name="AutoShape 21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31" name="AutoShape 22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2" name="AutoShape 23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3" name="AutoShape 24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4" name="AutoShape 25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64535" name="Text Box 26"/>
          <p:cNvSpPr txBox="1">
            <a:spLocks noChangeArrowheads="1"/>
          </p:cNvSpPr>
          <p:nvPr/>
        </p:nvSpPr>
        <p:spPr bwMode="auto">
          <a:xfrm>
            <a:off x="2578100" y="4751388"/>
            <a:ext cx="37766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latin typeface="Comic Sans MS" pitchFamily="8" charset="0"/>
                <a:ea typeface="宋体" pitchFamily="2" charset="-122"/>
              </a:rPr>
              <a:t>a spanning tree</a:t>
            </a:r>
          </a:p>
        </p:txBody>
      </p:sp>
      <p:sp>
        <p:nvSpPr>
          <p:cNvPr id="6453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8F.</a:t>
            </a:r>
            <a:fld id="{FB20FF73-0C0A-4D58-A285-F32197C96EE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5548" name="AutoShape 12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49" name="AutoShape 13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0" name="AutoShape 14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1" name="AutoShape 15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2" name="AutoShape 16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3" name="AutoShape 17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4" name="AutoShape 18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5" name="AutoShape 19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6" name="AutoShape 20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7" name="AutoShape 21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8" name="AutoShape 22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1703388" y="4729163"/>
            <a:ext cx="53641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another </a:t>
            </a:r>
            <a:r>
              <a:rPr lang="en-US" altLang="zh-CN">
                <a:solidFill>
                  <a:srgbClr val="008000"/>
                </a:solidFill>
                <a:latin typeface="Comic Sans MS" pitchFamily="8" charset="0"/>
                <a:ea typeface="宋体" pitchFamily="2" charset="-122"/>
              </a:rPr>
              <a:t>spanning tree</a:t>
            </a:r>
          </a:p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(can have many)</a:t>
            </a:r>
          </a:p>
        </p:txBody>
      </p:sp>
      <p:sp>
        <p:nvSpPr>
          <p:cNvPr id="6556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8F.</a:t>
            </a:r>
            <a:fld id="{74805E1D-9C35-44EE-9E88-65BD1991280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12485</TotalTime>
  <Words>254</Words>
  <Application>Microsoft Macintosh PowerPoint</Application>
  <PresentationFormat>On-screen Show (4:3)</PresentationFormat>
  <Paragraphs>67</Paragraphs>
  <Slides>13</Slides>
  <Notes>13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6.042 Lecture Template</vt:lpstr>
      <vt:lpstr>PowerPoint Presentation</vt:lpstr>
      <vt:lpstr>Trees</vt:lpstr>
      <vt:lpstr>Trees</vt:lpstr>
      <vt:lpstr>More Trees</vt:lpstr>
      <vt:lpstr>Other Tree Definitions</vt:lpstr>
      <vt:lpstr>Spanning Trees</vt:lpstr>
      <vt:lpstr>Spanning Trees</vt:lpstr>
      <vt:lpstr>Spanning Trees</vt:lpstr>
      <vt:lpstr>Spanning Trees</vt:lpstr>
      <vt:lpstr>Spanning Trees</vt:lpstr>
      <vt:lpstr>Minimum Spanning Trees</vt:lpstr>
      <vt:lpstr>Team Problems</vt:lpstr>
      <vt:lpstr>&amp; Problem 4: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1361</cp:revision>
  <cp:lastPrinted>2011-03-30T06:27:52Z</cp:lastPrinted>
  <dcterms:created xsi:type="dcterms:W3CDTF">2011-03-31T17:09:19Z</dcterms:created>
  <dcterms:modified xsi:type="dcterms:W3CDTF">2011-10-24T16:13:52Z</dcterms:modified>
</cp:coreProperties>
</file>