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3" r:id="rId6"/>
    <p:sldId id="264" r:id="rId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160" y="-2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/>
              <a:t>Lec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Really Great</a:t>
            </a:r>
            <a:br>
              <a:rPr lang="en-US" sz="8000" dirty="0" smtClean="0"/>
            </a:br>
            <a:r>
              <a:rPr lang="en-US" sz="8000" dirty="0" smtClean="0"/>
              <a:t>Expectations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Infinite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191000" cy="10668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419600"/>
          </a:xfrm>
        </p:spPr>
        <p:txBody>
          <a:bodyPr/>
          <a:lstStyle/>
          <a:p>
            <a:r>
              <a:rPr lang="en-US" sz="4000" dirty="0" smtClean="0"/>
              <a:t>Fair gambler’s ruin: ruin is certain, but expected to take forever.</a:t>
            </a:r>
          </a:p>
          <a:p>
            <a:r>
              <a:rPr lang="en-US" sz="4000" dirty="0" smtClean="0"/>
              <a:t>Bet doubling: win is certain, but expected initial stake is infinite.</a:t>
            </a:r>
            <a:endParaRPr lang="en-US" sz="4000" dirty="0"/>
          </a:p>
          <a:p>
            <a:r>
              <a:rPr lang="en-US" sz="4000" dirty="0" smtClean="0">
                <a:solidFill>
                  <a:srgbClr val="0000FF"/>
                </a:solidFill>
              </a:rPr>
              <a:t>E[# tries to beat 1</a:t>
            </a:r>
            <a:r>
              <a:rPr lang="en-US" sz="4000" baseline="30000" dirty="0" smtClean="0">
                <a:solidFill>
                  <a:srgbClr val="0000FF"/>
                </a:solidFill>
              </a:rPr>
              <a:t>st</a:t>
            </a:r>
            <a:r>
              <a:rPr lang="en-US" sz="4000" dirty="0" smtClean="0">
                <a:solidFill>
                  <a:srgbClr val="0000FF"/>
                </a:solidFill>
              </a:rPr>
              <a:t> try]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0000FF"/>
                </a:solidFill>
              </a:rPr>
              <a:t>E[R]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000" dirty="0" smtClean="0"/>
              <a:t>, but maybe </a:t>
            </a:r>
            <a:r>
              <a:rPr lang="en-US" sz="4000" dirty="0" err="1" smtClean="0">
                <a:solidFill>
                  <a:srgbClr val="0000FF"/>
                </a:solidFill>
              </a:rPr>
              <a:t>Var</a:t>
            </a:r>
            <a:r>
              <a:rPr lang="en-US" sz="4000" dirty="0" smtClean="0">
                <a:solidFill>
                  <a:srgbClr val="0000FF"/>
                </a:solidFill>
              </a:rPr>
              <a:t>[</a:t>
            </a:r>
            <a:r>
              <a:rPr lang="en-US" sz="4000" dirty="0">
                <a:solidFill>
                  <a:srgbClr val="0000FF"/>
                </a:solidFill>
              </a:rPr>
              <a:t>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7923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01749"/>
              </p:ext>
            </p:extLst>
          </p:nvPr>
        </p:nvGraphicFramePr>
        <p:xfrm>
          <a:off x="2682875" y="4648200"/>
          <a:ext cx="37782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2" name="Equation" r:id="rId3" imgW="876300" imgH="406400" progId="Equation.DSMT4">
                  <p:embed/>
                </p:oleObj>
              </mc:Choice>
              <mc:Fallback>
                <p:oleObj name="Equation" r:id="rId3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875" y="4648200"/>
                        <a:ext cx="377825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64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464306"/>
              </p:ext>
            </p:extLst>
          </p:nvPr>
        </p:nvGraphicFramePr>
        <p:xfrm>
          <a:off x="2457450" y="4724400"/>
          <a:ext cx="416242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Equation" r:id="rId3" imgW="965200" imgH="330200" progId="Equation.DSMT4">
                  <p:embed/>
                </p:oleObj>
              </mc:Choice>
              <mc:Fallback>
                <p:oleObj name="Equation" r:id="rId3" imgW="965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4724400"/>
                        <a:ext cx="416242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9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</a:t>
            </a:r>
          </a:p>
          <a:p>
            <a:pPr marL="0" indent="0">
              <a:buNone/>
            </a:pPr>
            <a:r>
              <a:rPr lang="en-US" sz="4800" dirty="0" smtClean="0"/>
              <a:t>analyze </a:t>
            </a:r>
            <a:r>
              <a:rPr lang="en-US" sz="4800" dirty="0"/>
              <a:t>rate of divergence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230</Words>
  <Application>Microsoft Macintosh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Blank Presentation</vt:lpstr>
      <vt:lpstr>MathType 6.0 Equation</vt:lpstr>
      <vt:lpstr>Really Great Expectations</vt:lpstr>
      <vt:lpstr>Infinite Expectation</vt:lpstr>
      <vt:lpstr>Examples</vt:lpstr>
      <vt:lpstr>Coping with ∞ Expectation</vt:lpstr>
      <vt:lpstr>Coping with ∞ Expectation</vt:lpstr>
      <vt:lpstr>Coping with ∞ Expectation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326</cp:revision>
  <cp:lastPrinted>2012-05-14T06:23:22Z</cp:lastPrinted>
  <dcterms:created xsi:type="dcterms:W3CDTF">2011-05-09T16:25:32Z</dcterms:created>
  <dcterms:modified xsi:type="dcterms:W3CDTF">2012-05-14T06:23:27Z</dcterms:modified>
</cp:coreProperties>
</file>