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85" r:id="rId13"/>
    <p:sldId id="280" r:id="rId14"/>
    <p:sldId id="281" r:id="rId15"/>
    <p:sldId id="282" r:id="rId16"/>
    <p:sldId id="284" r:id="rId17"/>
    <p:sldId id="283" r:id="rId18"/>
    <p:sldId id="286" r:id="rId19"/>
    <p:sldId id="287" r:id="rId20"/>
    <p:sldId id="288" r:id="rId21"/>
    <p:sldId id="290" r:id="rId22"/>
    <p:sldId id="289" r:id="rId23"/>
    <p:sldId id="291" r:id="rId24"/>
    <p:sldId id="294" r:id="rId25"/>
    <p:sldId id="293" r:id="rId26"/>
    <p:sldId id="295" r:id="rId27"/>
    <p:sldId id="296" r:id="rId28"/>
  </p:sldIdLst>
  <p:sldSz cx="9144000" cy="6858000" type="screen4x3"/>
  <p:notesSz cx="9601200" cy="7315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6" d="100"/>
          <a:sy n="106" d="100"/>
        </p:scale>
        <p:origin x="-784" y="-96"/>
      </p:cViewPr>
      <p:guideLst>
        <p:guide orient="horz" pos="2169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028125" y="6556290"/>
            <a:ext cx="11062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countlogic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4" Type="http://schemas.openxmlformats.org/officeDocument/2006/relationships/oleObject" Target="../embeddings/oleObject15.bin"/><Relationship Id="rId15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1698244"/>
            <a:ext cx="8728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omic Sans MS"/>
                <a:cs typeface="Comic Sans MS"/>
              </a:rPr>
              <a:t>The Logic of</a:t>
            </a:r>
          </a:p>
          <a:p>
            <a:pPr algn="ctr"/>
            <a:r>
              <a:rPr lang="en-US" sz="8000" dirty="0" smtClean="0">
                <a:latin typeface="Comic Sans MS"/>
                <a:cs typeface="Comic Sans MS"/>
              </a:rPr>
              <a:t>Counter Machines</a:t>
            </a:r>
          </a:p>
        </p:txBody>
      </p:sp>
    </p:spTree>
    <p:extLst>
      <p:ext uri="{BB962C8B-B14F-4D97-AF65-F5344CB8AC3E}">
        <p14:creationId xmlns:p14="http://schemas.microsoft.com/office/powerpoint/2010/main" val="206853683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42" y="1293854"/>
            <a:ext cx="8135100" cy="961481"/>
          </a:xfrm>
        </p:spPr>
        <p:txBody>
          <a:bodyPr/>
          <a:lstStyle/>
          <a:p>
            <a:r>
              <a:rPr lang="en-US" sz="4400" dirty="0" smtClean="0"/>
              <a:t>But we do have a “copy” 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357362"/>
              </p:ext>
            </p:extLst>
          </p:nvPr>
        </p:nvGraphicFramePr>
        <p:xfrm>
          <a:off x="7596521" y="1202385"/>
          <a:ext cx="841054" cy="84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521" y="1202385"/>
                        <a:ext cx="841054" cy="841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9125" y="2029807"/>
            <a:ext cx="547070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)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</a:p>
          <a:p>
            <a:pPr algn="ctr"/>
            <a:r>
              <a:rPr lang="en-US" sz="6000" dirty="0" smtClean="0">
                <a:latin typeface="Comic Sans MS"/>
                <a:cs typeface="Comic Sans MS"/>
              </a:rPr>
              <a:t>          ⫶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30677"/>
              </p:ext>
            </p:extLst>
          </p:nvPr>
        </p:nvGraphicFramePr>
        <p:xfrm>
          <a:off x="1697564" y="2102858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564" y="2102858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8109"/>
              </p:ext>
            </p:extLst>
          </p:nvPr>
        </p:nvGraphicFramePr>
        <p:xfrm>
          <a:off x="1746953" y="4501287"/>
          <a:ext cx="5064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7" imgW="127000" imgH="215900" progId="Equation.DSMT4">
                  <p:embed/>
                </p:oleObj>
              </mc:Choice>
              <mc:Fallback>
                <p:oleObj name="Equation" r:id="rId7" imgW="127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6953" y="4501287"/>
                        <a:ext cx="50641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22879"/>
              </p:ext>
            </p:extLst>
          </p:nvPr>
        </p:nvGraphicFramePr>
        <p:xfrm>
          <a:off x="1734303" y="2886508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9" imgW="114300" imgH="203200" progId="Equation.DSMT4">
                  <p:embed/>
                </p:oleObj>
              </mc:Choice>
              <mc:Fallback>
                <p:oleObj name="Equation" r:id="rId9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4303" y="2886508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619670"/>
              </p:ext>
            </p:extLst>
          </p:nvPr>
        </p:nvGraphicFramePr>
        <p:xfrm>
          <a:off x="1754407" y="3679246"/>
          <a:ext cx="5064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11" imgW="127000" imgH="203200" progId="Equation.DSMT4">
                  <p:embed/>
                </p:oleObj>
              </mc:Choice>
              <mc:Fallback>
                <p:oleObj name="Equation" r:id="rId11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4407" y="3679246"/>
                        <a:ext cx="506413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67560"/>
              </p:ext>
            </p:extLst>
          </p:nvPr>
        </p:nvGraphicFramePr>
        <p:xfrm>
          <a:off x="6301040" y="2884377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1040" y="2884377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63111"/>
              </p:ext>
            </p:extLst>
          </p:nvPr>
        </p:nvGraphicFramePr>
        <p:xfrm>
          <a:off x="6346017" y="4579467"/>
          <a:ext cx="5064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14" imgW="127000" imgH="203200" progId="Equation.DSMT4">
                  <p:embed/>
                </p:oleObj>
              </mc:Choice>
              <mc:Fallback>
                <p:oleObj name="Equation" r:id="rId1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6017" y="4579467"/>
                        <a:ext cx="506413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83074"/>
              </p:ext>
            </p:extLst>
          </p:nvPr>
        </p:nvGraphicFramePr>
        <p:xfrm>
          <a:off x="6397130" y="3739249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15" imgW="114300" imgH="203200" progId="Equation.DSMT4">
                  <p:embed/>
                </p:oleObj>
              </mc:Choice>
              <mc:Fallback>
                <p:oleObj name="Equation" r:id="rId15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7130" y="3739249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2980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353201"/>
            <a:ext cx="8597163" cy="4178306"/>
          </a:xfrm>
        </p:spPr>
        <p:txBody>
          <a:bodyPr/>
          <a:lstStyle/>
          <a:p>
            <a:r>
              <a:rPr lang="en-US" sz="4400" dirty="0" smtClean="0"/>
              <a:t>Now start describing counter </a:t>
            </a:r>
          </a:p>
          <a:p>
            <a:r>
              <a:rPr lang="en-US" sz="4400" dirty="0" smtClean="0"/>
              <a:t>program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  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/>
              <a:t>uppose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b="1" dirty="0"/>
              <a:t> </a:t>
            </a:r>
            <a:r>
              <a:rPr lang="en-US" sz="4400" dirty="0" smtClean="0"/>
              <a:t>has 3 </a:t>
            </a:r>
          </a:p>
          <a:p>
            <a:r>
              <a:rPr lang="en-US" sz="4400" dirty="0" smtClean="0"/>
              <a:t>counters </a:t>
            </a:r>
            <a:r>
              <a:rPr lang="en-US" sz="4400" dirty="0" smtClean="0">
                <a:solidFill>
                  <a:srgbClr val="0000FF"/>
                </a:solidFill>
              </a:rPr>
              <a:t>R,S,T</a:t>
            </a:r>
            <a:r>
              <a:rPr lang="en-US" sz="4400" dirty="0" smtClean="0"/>
              <a:t>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979145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353201"/>
            <a:ext cx="8597163" cy="4178306"/>
          </a:xfrm>
        </p:spPr>
        <p:txBody>
          <a:bodyPr/>
          <a:lstStyle/>
          <a:p>
            <a:r>
              <a:rPr lang="en-US" sz="4400" dirty="0" smtClean="0"/>
              <a:t>Now start describing counter </a:t>
            </a:r>
          </a:p>
          <a:p>
            <a:r>
              <a:rPr lang="en-US" sz="4400" dirty="0" smtClean="0"/>
              <a:t>program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  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/>
              <a:t>uppose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b="1" dirty="0"/>
              <a:t> </a:t>
            </a:r>
            <a:r>
              <a:rPr lang="en-US" sz="4400" dirty="0" smtClean="0"/>
              <a:t>has 3 </a:t>
            </a:r>
          </a:p>
          <a:p>
            <a:r>
              <a:rPr lang="en-US" sz="4400" dirty="0" smtClean="0"/>
              <a:t>counters </a:t>
            </a:r>
            <a:r>
              <a:rPr lang="en-US" sz="4400" dirty="0" smtClean="0">
                <a:solidFill>
                  <a:srgbClr val="0000FF"/>
                </a:solidFill>
              </a:rPr>
              <a:t>R,S,T</a:t>
            </a:r>
            <a:r>
              <a:rPr lang="en-US" sz="4400" dirty="0" smtClean="0"/>
              <a:t>.</a:t>
            </a:r>
            <a:r>
              <a:rPr lang="en-US" sz="4400" dirty="0"/>
              <a:t> </a:t>
            </a:r>
            <a:r>
              <a:rPr lang="en-US" sz="4400" dirty="0" smtClean="0"/>
              <a:t>Use predicate          </a:t>
            </a:r>
          </a:p>
          <a:p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       M(</a:t>
            </a:r>
            <a:r>
              <a:rPr lang="en-US" sz="4400" dirty="0" err="1" smtClean="0">
                <a:solidFill>
                  <a:srgbClr val="0000FF"/>
                </a:solidFill>
              </a:rPr>
              <a:t>x,y,z,w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400" dirty="0" smtClean="0"/>
              <a:t>and write formulas so that</a:t>
            </a:r>
            <a:endParaRPr lang="en-US" sz="4400" dirty="0" smtClean="0">
              <a:solidFill>
                <a:srgbClr val="000000"/>
              </a:solidFill>
            </a:endParaRPr>
          </a:p>
          <a:p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351537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12551"/>
            <a:ext cx="8609033" cy="506857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                 </a:t>
            </a:r>
            <a:r>
              <a:rPr lang="en-US" sz="4400" dirty="0" smtClean="0">
                <a:solidFill>
                  <a:srgbClr val="000000"/>
                </a:solidFill>
              </a:rPr>
              <a:t>means that </a:t>
            </a:r>
            <a:r>
              <a:rPr lang="en-US" sz="4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endParaRPr lang="en-US" sz="4400" b="1" dirty="0" smtClean="0">
              <a:solidFill>
                <a:srgbClr val="000000"/>
              </a:solidFill>
              <a:latin typeface="Euclid"/>
              <a:cs typeface="Euclid"/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starting with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00"/>
                </a:solidFill>
              </a:rPr>
              <a:t> in</a:t>
            </a:r>
            <a:r>
              <a:rPr lang="en-US" sz="4400" dirty="0" smtClean="0">
                <a:solidFill>
                  <a:srgbClr val="0000FF"/>
                </a:solidFill>
              </a:rPr>
              <a:t> R,S,T</a:t>
            </a:r>
            <a:r>
              <a:rPr lang="en-US" sz="4400" dirty="0" smtClean="0"/>
              <a:t>, can </a:t>
            </a:r>
          </a:p>
          <a:p>
            <a:r>
              <a:rPr lang="en-US" sz="4400" dirty="0" smtClean="0"/>
              <a:t>reach line number   </a:t>
            </a:r>
            <a:r>
              <a:rPr lang="en-US" sz="4400" dirty="0" smtClean="0">
                <a:solidFill>
                  <a:srgbClr val="0000FF"/>
                </a:solidFill>
              </a:rPr>
              <a:t>         </a:t>
            </a:r>
            <a:r>
              <a:rPr lang="en-US" sz="4400" dirty="0" smtClean="0"/>
              <a:t>with</a:t>
            </a:r>
          </a:p>
          <a:p>
            <a:r>
              <a:rPr lang="en-US" sz="4400" dirty="0">
                <a:solidFill>
                  <a:srgbClr val="0000FF"/>
                </a:solidFill>
              </a:rPr>
              <a:t>R,S,</a:t>
            </a:r>
            <a:r>
              <a:rPr lang="en-US" sz="4400" dirty="0" smtClean="0">
                <a:solidFill>
                  <a:srgbClr val="0000FF"/>
                </a:solidFill>
              </a:rPr>
              <a:t>T </a:t>
            </a:r>
            <a:r>
              <a:rPr lang="en-US" sz="4400" dirty="0" smtClean="0">
                <a:solidFill>
                  <a:srgbClr val="000000"/>
                </a:solidFill>
              </a:rPr>
              <a:t>containing</a:t>
            </a:r>
            <a:r>
              <a:rPr lang="en-US" sz="4400" dirty="0" smtClean="0">
                <a:solidFill>
                  <a:srgbClr val="0000FF"/>
                </a:solidFill>
              </a:rPr>
              <a:t>                </a:t>
            </a:r>
            <a:r>
              <a:rPr lang="en-US" sz="44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E416DE"/>
                </a:solidFill>
              </a:rPr>
              <a:t>Begin</a:t>
            </a:r>
            <a:r>
              <a:rPr lang="en-US" sz="4400" dirty="0" smtClean="0">
                <a:solidFill>
                  <a:srgbClr val="000000"/>
                </a:solidFill>
              </a:rPr>
              <a:t>:  </a:t>
            </a:r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11796"/>
              </p:ext>
            </p:extLst>
          </p:nvPr>
        </p:nvGraphicFramePr>
        <p:xfrm>
          <a:off x="5261156" y="2958338"/>
          <a:ext cx="1717687" cy="780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3" imgW="419100" imgH="190500" progId="Equation.DSMT4">
                  <p:embed/>
                </p:oleObj>
              </mc:Choice>
              <mc:Fallback>
                <p:oleObj name="Equation" r:id="rId3" imgW="419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1156" y="2958338"/>
                        <a:ext cx="1717687" cy="780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28967"/>
              </p:ext>
            </p:extLst>
          </p:nvPr>
        </p:nvGraphicFramePr>
        <p:xfrm>
          <a:off x="4860049" y="3722072"/>
          <a:ext cx="24463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049" y="3722072"/>
                        <a:ext cx="2446338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79741"/>
              </p:ext>
            </p:extLst>
          </p:nvPr>
        </p:nvGraphicFramePr>
        <p:xfrm>
          <a:off x="402074" y="1362144"/>
          <a:ext cx="2696398" cy="97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7" imgW="736600" imgH="266700" progId="Equation.DSMT4">
                  <p:embed/>
                </p:oleObj>
              </mc:Choice>
              <mc:Fallback>
                <p:oleObj name="Equation" r:id="rId7" imgW="736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074" y="1362144"/>
                        <a:ext cx="2696398" cy="97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05727"/>
              </p:ext>
            </p:extLst>
          </p:nvPr>
        </p:nvGraphicFramePr>
        <p:xfrm>
          <a:off x="2862263" y="4869457"/>
          <a:ext cx="3165663" cy="95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9" imgW="800100" imgH="241300" progId="Equation.DSMT4">
                  <p:embed/>
                </p:oleObj>
              </mc:Choice>
              <mc:Fallback>
                <p:oleObj name="Equation" r:id="rId9" imgW="800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2263" y="4869457"/>
                        <a:ext cx="3165663" cy="95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7553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5" y="1463100"/>
            <a:ext cx="8585293" cy="1946850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 is  </a:t>
            </a:r>
            <a:r>
              <a:rPr lang="en-US" sz="5400" dirty="0" smtClean="0">
                <a:solidFill>
                  <a:srgbClr val="0000FF"/>
                </a:solidFill>
              </a:rPr>
              <a:t>R+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assert</a:t>
            </a:r>
          </a:p>
          <a:p>
            <a:endParaRPr lang="en-US" sz="4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062747"/>
              </p:ext>
            </p:extLst>
          </p:nvPr>
        </p:nvGraphicFramePr>
        <p:xfrm>
          <a:off x="87023" y="3409950"/>
          <a:ext cx="8898226" cy="241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1778000" imgH="482600" progId="Equation.DSMT4">
                  <p:embed/>
                </p:oleObj>
              </mc:Choice>
              <mc:Fallback>
                <p:oleObj name="Equation" r:id="rId3" imgW="17780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23" y="3409950"/>
                        <a:ext cx="8898226" cy="2417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9470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50085"/>
              </p:ext>
            </p:extLst>
          </p:nvPr>
        </p:nvGraphicFramePr>
        <p:xfrm>
          <a:off x="306388" y="2500313"/>
          <a:ext cx="71151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3" imgW="1892300" imgH="482600" progId="Equation.DSMT4">
                  <p:embed/>
                </p:oleObj>
              </mc:Choice>
              <mc:Fallback>
                <p:oleObj name="Equation" r:id="rId3" imgW="1892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388" y="2500313"/>
                        <a:ext cx="711517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095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016187"/>
              </p:ext>
            </p:extLst>
          </p:nvPr>
        </p:nvGraphicFramePr>
        <p:xfrm>
          <a:off x="303213" y="2514600"/>
          <a:ext cx="8501062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2260600" imgH="939800" progId="Equation.DSMT4">
                  <p:embed/>
                </p:oleObj>
              </mc:Choice>
              <mc:Fallback>
                <p:oleObj name="Equation" r:id="rId3" imgW="22606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514600"/>
                        <a:ext cx="8501062" cy="353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0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606523"/>
              </p:ext>
            </p:extLst>
          </p:nvPr>
        </p:nvGraphicFramePr>
        <p:xfrm>
          <a:off x="509517" y="2372930"/>
          <a:ext cx="7002463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1930400" imgH="1168400" progId="Equation.DSMT4">
                  <p:embed/>
                </p:oleObj>
              </mc:Choice>
              <mc:Fallback>
                <p:oleObj name="Equation" r:id="rId3" imgW="19304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17" y="2372930"/>
                        <a:ext cx="7002463" cy="424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4834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[S? m n]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86007"/>
              </p:ext>
            </p:extLst>
          </p:nvPr>
        </p:nvGraphicFramePr>
        <p:xfrm>
          <a:off x="179388" y="2527300"/>
          <a:ext cx="8661400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2387600" imgH="939800" progId="Equation.DSMT4">
                  <p:embed/>
                </p:oleObj>
              </mc:Choice>
              <mc:Fallback>
                <p:oleObj name="Equation" r:id="rId3" imgW="23876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2527300"/>
                        <a:ext cx="8661400" cy="341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8561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74" y="1486841"/>
            <a:ext cx="8652897" cy="192311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5400" dirty="0" smtClean="0"/>
              <a:t>and finally we assert that</a:t>
            </a:r>
          </a:p>
          <a:p>
            <a:pPr marL="0" indent="0">
              <a:spcBef>
                <a:spcPts val="0"/>
              </a:spcBef>
            </a:pPr>
            <a:r>
              <a:rPr lang="en-US" sz="5400" b="1" dirty="0" smtClean="0">
                <a:solidFill>
                  <a:srgbClr val="0000FF"/>
                </a:solidFill>
                <a:latin typeface="Euclid"/>
                <a:cs typeface="Euclid"/>
              </a:rPr>
              <a:t>p </a:t>
            </a:r>
            <a:r>
              <a:rPr lang="en-US" sz="5400" dirty="0" smtClean="0">
                <a:solidFill>
                  <a:srgbClr val="E416DE"/>
                </a:solidFill>
              </a:rPr>
              <a:t>halts</a:t>
            </a:r>
            <a:r>
              <a:rPr lang="en-US" sz="5400" dirty="0" smtClean="0"/>
              <a:t>.</a:t>
            </a:r>
          </a:p>
          <a:p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055547"/>
              </p:ext>
            </p:extLst>
          </p:nvPr>
        </p:nvGraphicFramePr>
        <p:xfrm>
          <a:off x="755650" y="3276600"/>
          <a:ext cx="76073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485900" imgH="304800" progId="Equation.DSMT4">
                  <p:embed/>
                </p:oleObj>
              </mc:Choice>
              <mc:Fallback>
                <p:oleObj name="Equation" r:id="rId3" imgW="14859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276600"/>
                        <a:ext cx="7607300" cy="156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5379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Our first step in describing Counter Machines with predicate formulas will be to find a way to talk about 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8284"/>
              </p:ext>
            </p:extLst>
          </p:nvPr>
        </p:nvGraphicFramePr>
        <p:xfrm>
          <a:off x="2185194" y="4340443"/>
          <a:ext cx="477043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104900" imgH="330200" progId="Equation.DSMT4">
                  <p:embed/>
                </p:oleObj>
              </mc:Choice>
              <mc:Fallback>
                <p:oleObj name="Equation" r:id="rId3" imgW="1104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194" y="4340443"/>
                        <a:ext cx="4770438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9328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662" y="363538"/>
            <a:ext cx="6142808" cy="1013404"/>
          </a:xfrm>
        </p:spPr>
        <p:txBody>
          <a:bodyPr/>
          <a:lstStyle/>
          <a:p>
            <a:r>
              <a:rPr lang="en-US" sz="4800" dirty="0" smtClean="0"/>
              <a:t>The Formula </a:t>
            </a:r>
            <a:r>
              <a:rPr lang="en-US" sz="4800" dirty="0" err="1">
                <a:solidFill>
                  <a:srgbClr val="0000FF"/>
                </a:solidFill>
              </a:rPr>
              <a:t>F</a:t>
            </a:r>
            <a:r>
              <a:rPr lang="en-US" sz="48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58" y="1602475"/>
            <a:ext cx="8468699" cy="3596666"/>
          </a:xfrm>
        </p:spPr>
        <p:txBody>
          <a:bodyPr/>
          <a:lstStyle/>
          <a:p>
            <a:r>
              <a:rPr lang="en-US" sz="4400" dirty="0" smtClean="0"/>
              <a:t>Now let the </a:t>
            </a:r>
            <a:r>
              <a:rPr lang="en-US" sz="4400" dirty="0"/>
              <a:t>formula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dirty="0" smtClean="0"/>
              <a:t> be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Begin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AND </a:t>
            </a:r>
            <a:endParaRPr lang="en-US" sz="36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400" dirty="0" smtClean="0">
                <a:latin typeface="Comic Sans MS"/>
                <a:cs typeface="Comic Sans MS"/>
              </a:rPr>
              <a:t>formulas </a:t>
            </a:r>
            <a:r>
              <a:rPr lang="en-US" sz="4400" smtClean="0">
                <a:latin typeface="Comic Sans MS"/>
                <a:cs typeface="Comic Sans MS"/>
              </a:rPr>
              <a:t>for </a:t>
            </a:r>
            <a:r>
              <a:rPr lang="en-US" sz="4400" smtClean="0">
                <a:latin typeface="Comic Sans MS"/>
                <a:cs typeface="Comic Sans MS"/>
              </a:rPr>
              <a:t>lines </a:t>
            </a:r>
            <a:r>
              <a:rPr lang="en-US" sz="4400" dirty="0" smtClean="0">
                <a:latin typeface="Comic Sans MS"/>
                <a:cs typeface="Comic Sans MS"/>
              </a:rPr>
              <a:t>of </a:t>
            </a:r>
            <a:r>
              <a:rPr lang="en-US" sz="44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dirty="0" smtClean="0">
                <a:latin typeface="Comic Sans MS"/>
                <a:cs typeface="Comic Sans MS"/>
              </a:rPr>
              <a:t>}]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 IMPLIES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halts</a:t>
            </a:r>
          </a:p>
          <a:p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26657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89" y="1600200"/>
            <a:ext cx="8587393" cy="4869051"/>
          </a:xfrm>
        </p:spPr>
        <p:txBody>
          <a:bodyPr/>
          <a:lstStyle/>
          <a:p>
            <a:r>
              <a:rPr lang="en-US" sz="4000" dirty="0" smtClean="0"/>
              <a:t>As a matter of fact, if </a:t>
            </a:r>
            <a:r>
              <a:rPr lang="en-US" sz="4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a </a:t>
            </a:r>
            <a:r>
              <a:rPr lang="en-US" sz="4000" dirty="0" smtClean="0">
                <a:solidFill>
                  <a:srgbClr val="008000"/>
                </a:solidFill>
              </a:rPr>
              <a:t>simple formal proof</a:t>
            </a:r>
            <a:r>
              <a:rPr lang="en-US" sz="4000" dirty="0" smtClean="0"/>
              <a:t> that follows the steps of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/>
              <a:t> will deduce from the hypotheses of </a:t>
            </a:r>
            <a:r>
              <a:rPr lang="en-US" sz="4000" dirty="0" err="1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that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4000" dirty="0" smtClean="0"/>
              <a:t> </a:t>
            </a:r>
          </a:p>
          <a:p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for some  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</a:p>
          <a:p>
            <a:endParaRPr lang="en-US" sz="4000" dirty="0"/>
          </a:p>
          <a:p>
            <a:r>
              <a:rPr lang="en-US" sz="4000" dirty="0" smtClean="0"/>
              <a:t>                                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141382"/>
              </p:ext>
            </p:extLst>
          </p:nvPr>
        </p:nvGraphicFramePr>
        <p:xfrm>
          <a:off x="1840925" y="3988562"/>
          <a:ext cx="49403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965200" imgH="304800" progId="Equation.DSMT4">
                  <p:embed/>
                </p:oleObj>
              </mc:Choice>
              <mc:Fallback>
                <p:oleObj name="Equation" r:id="rId3" imgW="9652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0925" y="3988562"/>
                        <a:ext cx="4940300" cy="156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05132"/>
              </p:ext>
            </p:extLst>
          </p:nvPr>
        </p:nvGraphicFramePr>
        <p:xfrm>
          <a:off x="3317007" y="5597559"/>
          <a:ext cx="2131113" cy="81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7007" y="5597559"/>
                        <a:ext cx="2131113" cy="814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8554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0" y="1801990"/>
            <a:ext cx="8841110" cy="3824477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which means that it must be 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6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0" y="1801990"/>
            <a:ext cx="8468703" cy="3171617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and so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dirty="0" smtClean="0"/>
              <a:t> is surely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2753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40" y="1825730"/>
            <a:ext cx="8160095" cy="3254709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and so is surely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697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83" y="1673489"/>
            <a:ext cx="8803460" cy="351378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5147"/>
              </p:ext>
            </p:extLst>
          </p:nvPr>
        </p:nvGraphicFramePr>
        <p:xfrm>
          <a:off x="3348679" y="3121853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679" y="3121853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1708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93" y="1673488"/>
            <a:ext cx="8221854" cy="44515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535821"/>
              </p:ext>
            </p:extLst>
          </p:nvPr>
        </p:nvGraphicFramePr>
        <p:xfrm>
          <a:off x="3621689" y="3121853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1689" y="3121853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3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93" y="1673488"/>
            <a:ext cx="8221854" cy="44515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 and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5400" dirty="0" smtClean="0"/>
              <a:t>truly</a:t>
            </a:r>
          </a:p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E416DE"/>
                </a:solidFill>
              </a:rPr>
              <a:t>means</a:t>
            </a:r>
            <a:r>
              <a:rPr lang="en-US" sz="5400" dirty="0" smtClean="0"/>
              <a:t> that</a:t>
            </a:r>
            <a:r>
              <a:rPr lang="en-US" sz="54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p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halts</a:t>
            </a:r>
            <a:r>
              <a:rPr lang="en-US" sz="5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So </a:t>
            </a:r>
            <a:r>
              <a:rPr lang="en-US" sz="5400" dirty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must truly halt.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74062"/>
              </p:ext>
            </p:extLst>
          </p:nvPr>
        </p:nvGraphicFramePr>
        <p:xfrm>
          <a:off x="3621689" y="3121853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1689" y="3121853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1212" y="5365287"/>
            <a:ext cx="2920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9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56421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70" y="1339056"/>
            <a:ext cx="8162529" cy="4880922"/>
          </a:xfrm>
        </p:spPr>
        <p:txBody>
          <a:bodyPr/>
          <a:lstStyle/>
          <a:p>
            <a:r>
              <a:rPr lang="en-US" sz="4000" dirty="0" smtClean="0"/>
              <a:t>We’ll use a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constant</a:t>
            </a:r>
            <a:r>
              <a:rPr lang="en-US" sz="4000" dirty="0" smtClean="0"/>
              <a:t> symbol, </a:t>
            </a:r>
            <a:r>
              <a:rPr lang="en-US" sz="40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4000" dirty="0" smtClean="0"/>
              <a:t>and a 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function symbol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and define some formulas so</a:t>
            </a:r>
          </a:p>
          <a:p>
            <a:r>
              <a:rPr lang="en-US" sz="40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nil </a:t>
            </a:r>
            <a:r>
              <a:rPr lang="en-US" sz="4000" dirty="0" smtClean="0">
                <a:latin typeface="Comic Sans MS"/>
                <a:cs typeface="Comic Sans MS"/>
              </a:rPr>
              <a:t>acts like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000" dirty="0" smtClean="0"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0000FF"/>
                </a:solidFill>
                <a:latin typeface="Arial Unicode MS"/>
                <a:cs typeface="Arial Unicode MS"/>
              </a:rPr>
              <a:t>next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)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like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()+1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978160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78519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02799" y="2197816"/>
            <a:ext cx="6225434" cy="1826069"/>
            <a:chOff x="602799" y="2197816"/>
            <a:chExt cx="6225434" cy="182606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561506"/>
                </p:ext>
              </p:extLst>
            </p:nvPr>
          </p:nvGraphicFramePr>
          <p:xfrm>
            <a:off x="2416570" y="2268110"/>
            <a:ext cx="4411663" cy="175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Equation" r:id="rId5" imgW="1244600" imgH="457200" progId="Equation.DSMT4">
                    <p:embed/>
                  </p:oleObj>
                </mc:Choice>
                <mc:Fallback>
                  <p:oleObj name="Equation" r:id="rId5" imgW="12446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16570" y="2268110"/>
                          <a:ext cx="4411663" cy="175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141786"/>
                </p:ext>
              </p:extLst>
            </p:nvPr>
          </p:nvGraphicFramePr>
          <p:xfrm>
            <a:off x="602799" y="2197816"/>
            <a:ext cx="1771127" cy="940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Equation" r:id="rId7" imgW="406400" imgH="215900" progId="Equation.DSMT4">
                    <p:embed/>
                  </p:oleObj>
                </mc:Choice>
                <mc:Fallback>
                  <p:oleObj name="Equation" r:id="rId7" imgW="406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2799" y="2197816"/>
                          <a:ext cx="1771127" cy="9409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62697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03070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51941"/>
              </p:ext>
            </p:extLst>
          </p:nvPr>
        </p:nvGraphicFramePr>
        <p:xfrm>
          <a:off x="320675" y="2315783"/>
          <a:ext cx="85090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5" imgW="2400300" imgH="228600" progId="Equation.DSMT4">
                  <p:embed/>
                </p:oleObj>
              </mc:Choice>
              <mc:Fallback>
                <p:oleObj name="Equation" r:id="rId5" imgW="2400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675" y="2315783"/>
                        <a:ext cx="8509000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01825"/>
              </p:ext>
            </p:extLst>
          </p:nvPr>
        </p:nvGraphicFramePr>
        <p:xfrm>
          <a:off x="1793875" y="4822825"/>
          <a:ext cx="55991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7" imgW="1206500" imgH="215900" progId="Equation.DSMT4">
                  <p:embed/>
                </p:oleObj>
              </mc:Choice>
              <mc:Fallback>
                <p:oleObj name="Equation" r:id="rId7" imgW="1206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75" y="4822825"/>
                        <a:ext cx="5599113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1631" y="3912962"/>
            <a:ext cx="7512832" cy="100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  <a:r>
              <a:rPr lang="en-US" sz="4800" dirty="0" smtClean="0">
                <a:latin typeface="Comic Sans MS"/>
                <a:cs typeface="Comic Sans MS"/>
              </a:rPr>
              <a:t> is not </a:t>
            </a:r>
            <a:r>
              <a:rPr lang="en-US" sz="48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 </a:t>
            </a:r>
            <a:r>
              <a:rPr lang="en-US" sz="4800" dirty="0" smtClean="0">
                <a:latin typeface="Comic Sans MS"/>
                <a:cs typeface="Comic Sans MS"/>
              </a:rPr>
              <a:t>of anything</a:t>
            </a:r>
          </a:p>
          <a:p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69704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35469" y="3863955"/>
            <a:ext cx="8474872" cy="819674"/>
            <a:chOff x="235469" y="3863955"/>
            <a:chExt cx="8474872" cy="819674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30567"/>
                </p:ext>
              </p:extLst>
            </p:nvPr>
          </p:nvGraphicFramePr>
          <p:xfrm>
            <a:off x="5638254" y="4275102"/>
            <a:ext cx="1397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Equation" r:id="rId3" imgW="139700" imgH="215900" progId="Equation.DSMT4">
                    <p:embed/>
                  </p:oleObj>
                </mc:Choice>
                <mc:Fallback>
                  <p:oleObj name="Equation" r:id="rId3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38254" y="4275102"/>
                          <a:ext cx="1397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Oval 75"/>
            <p:cNvSpPr/>
            <p:nvPr/>
          </p:nvSpPr>
          <p:spPr>
            <a:xfrm>
              <a:off x="235469" y="387965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8701" y="3920342"/>
              <a:ext cx="412893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Arial Unicode MS"/>
                  <a:cs typeface="Arial Unicode MS"/>
                </a:rPr>
                <a:t>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006992" y="3865868"/>
              <a:ext cx="1826006" cy="807803"/>
              <a:chOff x="1543041" y="2514579"/>
              <a:chExt cx="1826006" cy="807803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>
                <a:stCxn id="76" idx="6"/>
                <a:endCxn id="73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768569" y="2860717"/>
                <a:ext cx="471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+1</a:t>
                </a:r>
                <a:endParaRPr lang="en-US" dirty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856723" y="3863955"/>
              <a:ext cx="1826006" cy="807803"/>
              <a:chOff x="4864595" y="3296099"/>
              <a:chExt cx="1826006" cy="80780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>
                <a:endCxn id="70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995163" y="364223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696529" y="3875826"/>
              <a:ext cx="1826006" cy="807803"/>
              <a:chOff x="1543041" y="2514579"/>
              <a:chExt cx="1826006" cy="80780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673609" y="286071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546260" y="3873913"/>
              <a:ext cx="1826006" cy="807803"/>
              <a:chOff x="4864595" y="3296099"/>
              <a:chExt cx="1826006" cy="8078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endCxn id="60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995163" y="364223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cxnSp>
          <p:nvCxnSpPr>
            <p:cNvPr id="57" name="Straight Arrow Connector 56"/>
            <p:cNvCxnSpPr>
              <a:stCxn id="60" idx="6"/>
            </p:cNvCxnSpPr>
            <p:nvPr/>
          </p:nvCxnSpPr>
          <p:spPr>
            <a:xfrm flipV="1">
              <a:off x="8372266" y="4247614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268448" y="3918430"/>
              <a:ext cx="36941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94454" y="3940258"/>
              <a:ext cx="4351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944197" y="3973956"/>
              <a:ext cx="4351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70203" y="3960174"/>
              <a:ext cx="44114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4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198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3550" y="4081100"/>
            <a:ext cx="338075" cy="6145"/>
          </a:xfrm>
          <a:prstGeom prst="straightConnector1">
            <a:avLst/>
          </a:prstGeom>
          <a:ln w="38100">
            <a:solidFill>
              <a:srgbClr val="E416DE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37695" y="462523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3976960" y="60952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872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09158" y="4081100"/>
            <a:ext cx="338075" cy="6145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79475" y="468458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2730657" y="608334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106439" y="4694540"/>
            <a:ext cx="3775696" cy="1828010"/>
            <a:chOff x="2437695" y="4625231"/>
            <a:chExt cx="3775696" cy="1828010"/>
          </a:xfrm>
        </p:grpSpPr>
        <p:sp>
          <p:nvSpPr>
            <p:cNvPr id="68" name="Oval 67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80" idx="0"/>
                <a:endCxn id="68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endCxn id="71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77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1104" y="499734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93180" y="61051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521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09158" y="4081100"/>
            <a:ext cx="338075" cy="6145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-316145" y="468458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1246964" y="610708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106439" y="4694540"/>
            <a:ext cx="3775696" cy="1828010"/>
            <a:chOff x="2437695" y="4625231"/>
            <a:chExt cx="3775696" cy="1828010"/>
          </a:xfrm>
        </p:grpSpPr>
        <p:sp>
          <p:nvSpPr>
            <p:cNvPr id="68" name="Oval 67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80" idx="0"/>
                <a:endCxn id="68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endCxn id="71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77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6693180" y="61051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3834500" y="5347393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stCxn id="100" idx="1"/>
            <a:endCxn id="100" idx="7"/>
          </p:cNvCxnSpPr>
          <p:nvPr/>
        </p:nvCxnSpPr>
        <p:spPr>
          <a:xfrm rot="5400000" flipH="1" flipV="1">
            <a:off x="4220261" y="5185873"/>
            <a:ext cx="12700" cy="545549"/>
          </a:xfrm>
          <a:prstGeom prst="curvedConnector3">
            <a:avLst>
              <a:gd name="adj1" fmla="val 6508126"/>
            </a:avLst>
          </a:prstGeom>
          <a:ln>
            <a:solidFill>
              <a:srgbClr val="E416DE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404159" y="465891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97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4359</TotalTime>
  <Words>642</Words>
  <Application>Microsoft Macintosh PowerPoint</Application>
  <PresentationFormat>On-screen Show (4:3)</PresentationFormat>
  <Paragraphs>159</Paragraphs>
  <Slides>27</Slides>
  <Notes>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1_Custom Design</vt:lpstr>
      <vt:lpstr>Equation</vt:lpstr>
      <vt:lpstr>PowerPoint Presentation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The Formula Fp</vt:lpstr>
      <vt:lpstr>If p halts, then Fp is valid</vt:lpstr>
      <vt:lpstr>If p halts, then Fp is valid</vt:lpstr>
      <vt:lpstr>If p halts, then Fp is valid</vt:lpstr>
      <vt:lpstr>If p halts, then Fp is valid</vt:lpstr>
      <vt:lpstr>If Fp is valid, then p halts </vt:lpstr>
      <vt:lpstr>If Fp is valid, then p halts </vt:lpstr>
      <vt:lpstr>If Fp is valid, then p halts 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563</cp:revision>
  <cp:lastPrinted>2016-02-14T07:20:14Z</cp:lastPrinted>
  <dcterms:created xsi:type="dcterms:W3CDTF">2011-02-11T16:24:00Z</dcterms:created>
  <dcterms:modified xsi:type="dcterms:W3CDTF">2016-02-15T01:59:15Z</dcterms:modified>
</cp:coreProperties>
</file>