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7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8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9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5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6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21.bin" ContentType="application/vnd.openxmlformats-officedocument.oleObject"/>
  <Override PartName="/ppt/notesSlides/notesSlide19.xml" ContentType="application/vnd.openxmlformats-officedocument.presentationml.notesSlide+xml"/>
  <Override PartName="/ppt/embeddings/oleObject22.bin" ContentType="application/vnd.openxmlformats-officedocument.oleObject"/>
  <Override PartName="/ppt/notesSlides/notesSlide20.xml" ContentType="application/vnd.openxmlformats-officedocument.presentationml.notesSlide+xml"/>
  <Override PartName="/ppt/embeddings/oleObject23.bin" ContentType="application/vnd.openxmlformats-officedocument.oleObject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4"/>
  </p:notesMasterIdLst>
  <p:handoutMasterIdLst>
    <p:handoutMasterId r:id="rId25"/>
  </p:handoutMasterIdLst>
  <p:sldIdLst>
    <p:sldId id="306" r:id="rId2"/>
    <p:sldId id="317" r:id="rId3"/>
    <p:sldId id="259" r:id="rId4"/>
    <p:sldId id="260" r:id="rId5"/>
    <p:sldId id="309" r:id="rId6"/>
    <p:sldId id="321" r:id="rId7"/>
    <p:sldId id="353" r:id="rId8"/>
    <p:sldId id="347" r:id="rId9"/>
    <p:sldId id="355" r:id="rId10"/>
    <p:sldId id="356" r:id="rId11"/>
    <p:sldId id="264" r:id="rId12"/>
    <p:sldId id="357" r:id="rId13"/>
    <p:sldId id="354" r:id="rId14"/>
    <p:sldId id="288" r:id="rId15"/>
    <p:sldId id="319" r:id="rId16"/>
    <p:sldId id="320" r:id="rId17"/>
    <p:sldId id="308" r:id="rId18"/>
    <p:sldId id="298" r:id="rId19"/>
    <p:sldId id="342" r:id="rId20"/>
    <p:sldId id="289" r:id="rId21"/>
    <p:sldId id="302" r:id="rId22"/>
    <p:sldId id="266" r:id="rId23"/>
  </p:sldIdLst>
  <p:sldSz cx="9144000" cy="6858000" type="screen4x3"/>
  <p:notesSz cx="9601200" cy="7315200"/>
  <p:custDataLst>
    <p:tags r:id="rId2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B21DD"/>
    <a:srgbClr val="0D05A7"/>
    <a:srgbClr val="077F15"/>
    <a:srgbClr val="FF5050"/>
    <a:srgbClr val="F78E03"/>
    <a:srgbClr val="09AF1D"/>
    <a:srgbClr val="CC0000"/>
    <a:srgbClr val="13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23253" autoAdjust="0"/>
    <p:restoredTop sz="94625" autoAdjust="0"/>
  </p:normalViewPr>
  <p:slideViewPr>
    <p:cSldViewPr snapToGrid="0">
      <p:cViewPr>
        <p:scale>
          <a:sx n="100" d="100"/>
          <a:sy n="100" d="100"/>
        </p:scale>
        <p:origin x="-136" y="-200"/>
      </p:cViewPr>
      <p:guideLst>
        <p:guide orient="horz" pos="215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1362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tags" Target="tags/tag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B3A475F-54D9-4A60-89F9-7A55FABE3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89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7ED332F-0EC5-441C-BA8F-1AEBCDB3F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52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363C2-3A80-4355-B6A5-052F8B41EBE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363C2-3A80-4355-B6A5-052F8B41EBE2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363C2-3A80-4355-B6A5-052F8B41EBE2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09EF7-8FD4-487F-B1F0-2E54B207886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0D827-3B30-41B3-844D-02406EF0DDDE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DFF96C-1126-4FE2-8812-2235E28F31C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AB1F72-E3CC-4931-BF03-3C0BE4D7A4E3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83728-4ACD-45AA-AE8F-C481528D9881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81550E-419E-49DD-AD89-5558CCF6CB3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D3159-B9DE-441B-A62B-B74582C5B49E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F44D78-E584-4667-AD79-A0C4664A329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C3FFD-F10D-4F3B-9F18-59B67A9B3B2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A3CA2-916B-43B8-98CE-E1396D1AE4F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68F84-63DF-41A5-B164-68108F49AA4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FFE3F3-AF62-46B7-9D2A-50E11FFE1D7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23646" y="6553200"/>
            <a:ext cx="1920355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proofintro.I</a:t>
            </a:r>
            <a:r>
              <a:rPr lang="en-US" dirty="0" smtClean="0"/>
              <a:t>.</a:t>
            </a:r>
            <a:fld id="{1A73EFA4-934B-46B6-8A35-CA4AC71579DF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418197" y="6553200"/>
            <a:ext cx="1725803" cy="30777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2B986348-2DD7-4EF4-90D6-BCF5E4E7E5E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51636" y="6553200"/>
            <a:ext cx="1692365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   </a:t>
            </a:r>
            <a:r>
              <a:rPr lang="en-US" sz="1200" dirty="0" smtClean="0"/>
              <a:t>   </a:t>
            </a:r>
            <a:r>
              <a:rPr lang="en-US" sz="1200" dirty="0" err="1" smtClean="0"/>
              <a:t>proofintro.I</a:t>
            </a:r>
            <a:r>
              <a:rPr lang="en-US" sz="1200" dirty="0" smtClean="0"/>
              <a:t>.</a:t>
            </a:r>
            <a:fld id="{9A106780-21EA-4C13-B4C5-F962BEA7B00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18198" y="6553200"/>
            <a:ext cx="1725803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B493AAD5-4A00-4B4B-A9DF-870B7BCD7495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18198" y="6553200"/>
            <a:ext cx="1725803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3CFC5EB6-4011-4A22-A63A-21822438C1B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18198" y="6553200"/>
            <a:ext cx="1725803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53E5AEDF-C5EA-43CE-BC1B-36558256E95B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66238" y="6553200"/>
            <a:ext cx="14777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z="1200" dirty="0" smtClean="0"/>
              <a:t>   </a:t>
            </a:r>
            <a:r>
              <a:rPr lang="en-US" sz="1200" dirty="0" err="1" smtClean="0"/>
              <a:t>proofintro.I</a:t>
            </a:r>
            <a:r>
              <a:rPr lang="en-US" sz="1200" dirty="0" smtClean="0"/>
              <a:t>.</a:t>
            </a:r>
            <a:fld id="{1CDF22EC-3157-477E-AA23-4E375917539F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77297" y="6553200"/>
            <a:ext cx="1866704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      </a:t>
            </a:r>
            <a:r>
              <a:rPr lang="en-US" dirty="0" err="1" smtClean="0"/>
              <a:t>proofintro.I</a:t>
            </a:r>
            <a:r>
              <a:rPr lang="en-US" dirty="0" smtClean="0"/>
              <a:t>.</a:t>
            </a:r>
            <a:fld id="{78C0C621-E49A-4FC7-9AD5-C988A78785E2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18198" y="6553200"/>
            <a:ext cx="1725803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3DFAE7C7-55EF-441D-8561-3E0DC3CC8D3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18198" y="6553200"/>
            <a:ext cx="1725803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F604A29E-F143-41B8-A984-BDC09A678AE1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82293" y="6553200"/>
            <a:ext cx="1661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err="1" smtClean="0"/>
              <a:t>proofintro.I</a:t>
            </a:r>
            <a:r>
              <a:rPr lang="en-US" sz="1200" dirty="0" smtClean="0"/>
              <a:t>.</a:t>
            </a:r>
            <a:fld id="{4F9C6CFE-90DB-471F-916B-82DD83A1914F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20485" name="Picture 12" descr="board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3891908" y="6611938"/>
            <a:ext cx="1336449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baseline="0" dirty="0" smtClean="0">
                <a:latin typeface="Comic Sans MS" pitchFamily="66" charset="0"/>
              </a:rPr>
              <a:t>September 9</a:t>
            </a:r>
            <a:r>
              <a:rPr lang="en-US" sz="1000" dirty="0" smtClean="0">
                <a:latin typeface="Comic Sans MS" pitchFamily="66" charset="0"/>
              </a:rPr>
              <a:t>  2015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 userDrawn="1"/>
        </p:nvSpPr>
        <p:spPr bwMode="auto">
          <a:xfrm>
            <a:off x="1061884" y="6552787"/>
            <a:ext cx="1519604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Albert </a:t>
            </a:r>
            <a:r>
              <a:rPr lang="en-US" sz="1000" dirty="0">
                <a:latin typeface="Comic Sans MS" pitchFamily="66" charset="0"/>
              </a:rPr>
              <a:t>R. Meyer, </a:t>
            </a:r>
            <a:r>
              <a:rPr lang="en-US" sz="1000" dirty="0" smtClean="0">
                <a:latin typeface="Comic Sans MS" pitchFamily="66" charset="0"/>
              </a:rPr>
              <a:t>2015 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9" r:id="rId10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12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4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20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5981" y="6553200"/>
            <a:ext cx="1548020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927A8356-297C-42F1-B0D2-25D25A26288A}" type="slidenum">
              <a:rPr lang="en-US" sz="1200" smtClean="0"/>
              <a:pPr/>
              <a:t>1</a:t>
            </a:fld>
            <a:endParaRPr lang="en-US" sz="1200" dirty="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4500" y="2351087"/>
            <a:ext cx="8267700" cy="2093913"/>
          </a:xfrm>
        </p:spPr>
        <p:txBody>
          <a:bodyPr/>
          <a:lstStyle/>
          <a:p>
            <a:pPr eaLnBrk="1" hangingPunct="1">
              <a:defRPr/>
            </a:pPr>
            <a:r>
              <a:rPr lang="en-US" sz="11500" b="1" dirty="0" smtClean="0">
                <a:latin typeface="Comic Sans MS"/>
                <a:cs typeface="Comic Sans MS"/>
              </a:rPr>
              <a:t>PROOFS, I</a:t>
            </a: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20800"/>
            <a:ext cx="8661400" cy="4356100"/>
          </a:xfrm>
        </p:spPr>
        <p:txBody>
          <a:bodyPr/>
          <a:lstStyle/>
          <a:p>
            <a:r>
              <a:rPr lang="en-US" sz="6000" dirty="0" smtClean="0"/>
              <a:t>elegant and correct</a:t>
            </a:r>
          </a:p>
          <a:p>
            <a:pPr marL="0" indent="0">
              <a:buNone/>
            </a:pPr>
            <a:r>
              <a:rPr lang="en-US" sz="6000" dirty="0" smtClean="0"/>
              <a:t>  --in this case</a:t>
            </a:r>
          </a:p>
          <a:p>
            <a:r>
              <a:rPr lang="en-US" sz="6000" dirty="0" smtClean="0"/>
              <a:t>worrisome in general</a:t>
            </a:r>
          </a:p>
          <a:p>
            <a:pPr marL="457200" lvl="1" indent="0">
              <a:buNone/>
            </a:pPr>
            <a:r>
              <a:rPr lang="en-US" sz="5600" dirty="0" smtClean="0"/>
              <a:t>--hidden assumptions</a:t>
            </a:r>
            <a:endParaRPr lang="en-US" sz="5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9A106780-21EA-4C13-B4C5-F962BEA7B00B}" type="slidenum">
              <a:rPr lang="en-US" sz="1200" smtClean="0"/>
              <a:pPr>
                <a:defRPr/>
              </a:pPr>
              <a:t>10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1159501"/>
      </p:ext>
    </p:extLst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26701" y="6553200"/>
            <a:ext cx="1617300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50ABE7CE-A50A-4B65-8A8D-397E169FFA68}" type="slidenum">
              <a:rPr lang="en-US" sz="1200" smtClean="0"/>
              <a:pPr/>
              <a:t>11</a:t>
            </a:fld>
            <a:endParaRPr lang="en-US" sz="1200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54000"/>
            <a:ext cx="7696200" cy="12192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FF0000"/>
                </a:solidFill>
              </a:rPr>
              <a:t>Bogus</a:t>
            </a:r>
            <a:r>
              <a:rPr lang="en-US" sz="4000" dirty="0" smtClean="0"/>
              <a:t> Proof:</a:t>
            </a:r>
            <a:br>
              <a:rPr lang="en-US" sz="4000" dirty="0" smtClean="0"/>
            </a:br>
            <a:r>
              <a:rPr lang="en-US" sz="4000" dirty="0" smtClean="0"/>
              <a:t>Getting Rich By Diagram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02055" y="6553200"/>
            <a:ext cx="164194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50ABE7CE-A50A-4B65-8A8D-397E169FFA68}" type="slidenum">
              <a:rPr lang="en-US" sz="1200" smtClean="0"/>
              <a:pPr/>
              <a:t>12</a:t>
            </a:fld>
            <a:endParaRPr lang="en-US" sz="1200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54000"/>
            <a:ext cx="7696200" cy="12192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FF0000"/>
                </a:solidFill>
              </a:rPr>
              <a:t>Bogus</a:t>
            </a:r>
            <a:r>
              <a:rPr lang="en-US" sz="4000" dirty="0" smtClean="0"/>
              <a:t> Proof:</a:t>
            </a:r>
            <a:br>
              <a:rPr lang="en-US" sz="4000" dirty="0" smtClean="0"/>
            </a:br>
            <a:r>
              <a:rPr lang="en-US" sz="4000" dirty="0" smtClean="0"/>
              <a:t>Getting Rich By Diagram</a:t>
            </a:r>
          </a:p>
        </p:txBody>
      </p:sp>
      <p:sp>
        <p:nvSpPr>
          <p:cNvPr id="15506" name="AutoShape 14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sp>
        <p:nvSpPr>
          <p:cNvPr id="15517" name="Line 157"/>
          <p:cNvSpPr>
            <a:spLocks noChangeShapeType="1"/>
          </p:cNvSpPr>
          <p:nvPr/>
        </p:nvSpPr>
        <p:spPr bwMode="auto">
          <a:xfrm>
            <a:off x="7696200" y="26670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18" name="Line 158"/>
          <p:cNvSpPr>
            <a:spLocks noChangeShapeType="1"/>
          </p:cNvSpPr>
          <p:nvPr/>
        </p:nvSpPr>
        <p:spPr bwMode="auto">
          <a:xfrm flipH="1">
            <a:off x="5638800" y="47244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5638800" y="4876800"/>
            <a:ext cx="2286000" cy="579438"/>
            <a:chOff x="3552" y="3072"/>
            <a:chExt cx="1440" cy="365"/>
          </a:xfrm>
        </p:grpSpPr>
        <p:sp>
          <p:nvSpPr>
            <p:cNvPr id="29741" name="Text Box 142"/>
            <p:cNvSpPr txBox="1">
              <a:spLocks noChangeArrowheads="1"/>
            </p:cNvSpPr>
            <p:nvPr/>
          </p:nvSpPr>
          <p:spPr bwMode="auto">
            <a:xfrm>
              <a:off x="4032" y="307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grpSp>
          <p:nvGrpSpPr>
            <p:cNvPr id="29742" name="Group 209"/>
            <p:cNvGrpSpPr>
              <a:grpSpLocks/>
            </p:cNvGrpSpPr>
            <p:nvPr/>
          </p:nvGrpSpPr>
          <p:grpSpPr bwMode="auto">
            <a:xfrm>
              <a:off x="3552" y="3216"/>
              <a:ext cx="1440" cy="96"/>
              <a:chOff x="3552" y="3216"/>
              <a:chExt cx="1440" cy="96"/>
            </a:xfrm>
          </p:grpSpPr>
          <p:sp>
            <p:nvSpPr>
              <p:cNvPr id="29743" name="Line 168"/>
              <p:cNvSpPr>
                <a:spLocks noChangeShapeType="1"/>
              </p:cNvSpPr>
              <p:nvPr/>
            </p:nvSpPr>
            <p:spPr bwMode="auto">
              <a:xfrm>
                <a:off x="4416" y="32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4" name="Line 169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5" name="Line 170"/>
              <p:cNvSpPr>
                <a:spLocks noChangeShapeType="1"/>
              </p:cNvSpPr>
              <p:nvPr/>
            </p:nvSpPr>
            <p:spPr bwMode="auto">
              <a:xfrm>
                <a:off x="499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6" name="Line 171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4" name="AutoShape 173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62000" y="2514600"/>
            <a:ext cx="2590800" cy="2865438"/>
            <a:chOff x="762000" y="2514600"/>
            <a:chExt cx="2590800" cy="2865438"/>
          </a:xfrm>
        </p:grpSpPr>
        <p:sp>
          <p:nvSpPr>
            <p:cNvPr id="29705" name="AutoShape 174"/>
            <p:cNvSpPr>
              <a:spLocks noChangeArrowheads="1"/>
            </p:cNvSpPr>
            <p:nvPr/>
          </p:nvSpPr>
          <p:spPr bwMode="auto">
            <a:xfrm rot="5400000">
              <a:off x="1181100" y="2705100"/>
              <a:ext cx="2362200" cy="1981200"/>
            </a:xfrm>
            <a:prstGeom prst="rtTriangl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Text Box 175"/>
            <p:cNvSpPr txBox="1">
              <a:spLocks noChangeArrowheads="1"/>
            </p:cNvSpPr>
            <p:nvPr/>
          </p:nvSpPr>
          <p:spPr bwMode="auto">
            <a:xfrm>
              <a:off x="2057400" y="4800600"/>
              <a:ext cx="59055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29707" name="Text Box 176"/>
            <p:cNvSpPr txBox="1">
              <a:spLocks noChangeArrowheads="1"/>
            </p:cNvSpPr>
            <p:nvPr/>
          </p:nvSpPr>
          <p:spPr bwMode="auto">
            <a:xfrm>
              <a:off x="762000" y="3200400"/>
              <a:ext cx="59055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sp>
        <p:nvSpPr>
          <p:cNvPr id="15537" name="Line 177"/>
          <p:cNvSpPr>
            <a:spLocks noChangeShapeType="1"/>
          </p:cNvSpPr>
          <p:nvPr/>
        </p:nvSpPr>
        <p:spPr bwMode="auto">
          <a:xfrm flipH="1">
            <a:off x="825500" y="2019300"/>
            <a:ext cx="723900" cy="7112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38" name="Line 178"/>
          <p:cNvSpPr>
            <a:spLocks noChangeShapeType="1"/>
          </p:cNvSpPr>
          <p:nvPr/>
        </p:nvSpPr>
        <p:spPr bwMode="auto">
          <a:xfrm flipV="1">
            <a:off x="3200400" y="4648200"/>
            <a:ext cx="609600" cy="6858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179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180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181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182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1143000" y="2514600"/>
            <a:ext cx="2444750" cy="2378075"/>
            <a:chOff x="720" y="1584"/>
            <a:chExt cx="1540" cy="1498"/>
          </a:xfrm>
        </p:grpSpPr>
        <p:sp>
          <p:nvSpPr>
            <p:cNvPr id="29732" name="Text Box 188"/>
            <p:cNvSpPr txBox="1">
              <a:spLocks noChangeArrowheads="1"/>
            </p:cNvSpPr>
            <p:nvPr/>
          </p:nvSpPr>
          <p:spPr bwMode="auto">
            <a:xfrm>
              <a:off x="720" y="2832"/>
              <a:ext cx="1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grpSp>
          <p:nvGrpSpPr>
            <p:cNvPr id="29733" name="Group 219"/>
            <p:cNvGrpSpPr>
              <a:grpSpLocks/>
            </p:cNvGrpSpPr>
            <p:nvPr/>
          </p:nvGrpSpPr>
          <p:grpSpPr bwMode="auto">
            <a:xfrm>
              <a:off x="864" y="1584"/>
              <a:ext cx="1396" cy="1488"/>
              <a:chOff x="864" y="1584"/>
              <a:chExt cx="1396" cy="1488"/>
            </a:xfrm>
          </p:grpSpPr>
          <p:sp>
            <p:nvSpPr>
              <p:cNvPr id="29734" name="Text Box 187"/>
              <p:cNvSpPr txBox="1">
                <a:spLocks noChangeArrowheads="1"/>
              </p:cNvSpPr>
              <p:nvPr/>
            </p:nvSpPr>
            <p:spPr bwMode="auto">
              <a:xfrm>
                <a:off x="864" y="268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  <p:grpSp>
            <p:nvGrpSpPr>
              <p:cNvPr id="29735" name="Group 218"/>
              <p:cNvGrpSpPr>
                <a:grpSpLocks/>
              </p:cNvGrpSpPr>
              <p:nvPr/>
            </p:nvGrpSpPr>
            <p:grpSpPr bwMode="auto">
              <a:xfrm>
                <a:off x="1920" y="1584"/>
                <a:ext cx="340" cy="394"/>
                <a:chOff x="1920" y="1584"/>
                <a:chExt cx="340" cy="394"/>
              </a:xfrm>
            </p:grpSpPr>
            <p:grpSp>
              <p:nvGrpSpPr>
                <p:cNvPr id="29737" name="Group 217"/>
                <p:cNvGrpSpPr>
                  <a:grpSpLocks/>
                </p:cNvGrpSpPr>
                <p:nvPr/>
              </p:nvGrpSpPr>
              <p:grpSpPr bwMode="auto">
                <a:xfrm>
                  <a:off x="1920" y="1584"/>
                  <a:ext cx="340" cy="394"/>
                  <a:chOff x="1920" y="1584"/>
                  <a:chExt cx="340" cy="394"/>
                </a:xfrm>
              </p:grpSpPr>
              <p:sp>
                <p:nvSpPr>
                  <p:cNvPr id="29739" name="Text 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584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  <p:sp>
                <p:nvSpPr>
                  <p:cNvPr id="29740" name="Text 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0" y="1728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</p:grpSp>
            <p:sp>
              <p:nvSpPr>
                <p:cNvPr id="29738" name="AutoShape 190"/>
                <p:cNvSpPr>
                  <a:spLocks noChangeArrowheads="1"/>
                </p:cNvSpPr>
                <p:nvPr/>
              </p:nvSpPr>
              <p:spPr bwMode="auto">
                <a:xfrm flipH="1">
                  <a:off x="1968" y="1584"/>
                  <a:ext cx="144" cy="192"/>
                </a:xfrm>
                <a:prstGeom prst="rtTriangl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36" name="AutoShape 191"/>
              <p:cNvSpPr>
                <a:spLocks noChangeArrowheads="1"/>
              </p:cNvSpPr>
              <p:nvPr/>
            </p:nvSpPr>
            <p:spPr bwMode="auto">
              <a:xfrm flipV="1">
                <a:off x="864" y="2880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221"/>
          <p:cNvGrpSpPr>
            <a:grpSpLocks/>
          </p:cNvGrpSpPr>
          <p:nvPr/>
        </p:nvGrpSpPr>
        <p:grpSpPr bwMode="auto">
          <a:xfrm>
            <a:off x="5257800" y="2362200"/>
            <a:ext cx="2667000" cy="2759075"/>
            <a:chOff x="3552" y="1296"/>
            <a:chExt cx="1680" cy="1738"/>
          </a:xfrm>
        </p:grpSpPr>
        <p:grpSp>
          <p:nvGrpSpPr>
            <p:cNvPr id="29726" name="Group 208"/>
            <p:cNvGrpSpPr>
              <a:grpSpLocks/>
            </p:cNvGrpSpPr>
            <p:nvPr/>
          </p:nvGrpSpPr>
          <p:grpSpPr bwMode="auto">
            <a:xfrm>
              <a:off x="3792" y="1296"/>
              <a:ext cx="1440" cy="1680"/>
              <a:chOff x="3552" y="1488"/>
              <a:chExt cx="1440" cy="1680"/>
            </a:xfrm>
          </p:grpSpPr>
          <p:sp>
            <p:nvSpPr>
              <p:cNvPr id="29728" name="AutoShape 140"/>
              <p:cNvSpPr>
                <a:spLocks noChangeArrowheads="1"/>
              </p:cNvSpPr>
              <p:nvPr/>
            </p:nvSpPr>
            <p:spPr bwMode="auto">
              <a:xfrm rot="-5400000">
                <a:off x="3624" y="1608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9" name="AutoShape 141"/>
              <p:cNvSpPr>
                <a:spLocks noChangeArrowheads="1"/>
              </p:cNvSpPr>
              <p:nvPr/>
            </p:nvSpPr>
            <p:spPr bwMode="auto">
              <a:xfrm rot="5400000">
                <a:off x="3432" y="1800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0" name="AutoShape 162"/>
              <p:cNvSpPr>
                <a:spLocks noChangeArrowheads="1"/>
              </p:cNvSpPr>
              <p:nvPr/>
            </p:nvSpPr>
            <p:spPr bwMode="auto">
              <a:xfrm flipV="1">
                <a:off x="3552" y="2976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1" name="AutoShape 163"/>
              <p:cNvSpPr>
                <a:spLocks noChangeArrowheads="1"/>
              </p:cNvSpPr>
              <p:nvPr/>
            </p:nvSpPr>
            <p:spPr bwMode="auto">
              <a:xfrm flipH="1">
                <a:off x="4848" y="1488"/>
                <a:ext cx="144" cy="192"/>
              </a:xfrm>
              <a:prstGeom prst="rtTriangl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27" name="Text Box 192"/>
            <p:cNvSpPr txBox="1">
              <a:spLocks noChangeArrowheads="1"/>
            </p:cNvSpPr>
            <p:nvPr/>
          </p:nvSpPr>
          <p:spPr bwMode="auto">
            <a:xfrm>
              <a:off x="3552" y="278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</p:grpSp>
      <p:sp>
        <p:nvSpPr>
          <p:cNvPr id="15553" name="Text Box 193"/>
          <p:cNvSpPr txBox="1">
            <a:spLocks noChangeArrowheads="1"/>
          </p:cNvSpPr>
          <p:nvPr/>
        </p:nvSpPr>
        <p:spPr bwMode="auto">
          <a:xfrm>
            <a:off x="5638800" y="4419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4" name="Text Box 194"/>
          <p:cNvSpPr txBox="1">
            <a:spLocks noChangeArrowheads="1"/>
          </p:cNvSpPr>
          <p:nvPr/>
        </p:nvSpPr>
        <p:spPr bwMode="auto">
          <a:xfrm>
            <a:off x="7620000" y="2590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5" name="Text Box 195"/>
          <p:cNvSpPr txBox="1">
            <a:spLocks noChangeArrowheads="1"/>
          </p:cNvSpPr>
          <p:nvPr/>
        </p:nvSpPr>
        <p:spPr bwMode="auto">
          <a:xfrm>
            <a:off x="7848600" y="2362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grpSp>
        <p:nvGrpSpPr>
          <p:cNvPr id="10" name="Group 216"/>
          <p:cNvGrpSpPr>
            <a:grpSpLocks/>
          </p:cNvGrpSpPr>
          <p:nvPr/>
        </p:nvGrpSpPr>
        <p:grpSpPr bwMode="auto">
          <a:xfrm>
            <a:off x="4876800" y="2667000"/>
            <a:ext cx="590550" cy="2057400"/>
            <a:chOff x="3072" y="1680"/>
            <a:chExt cx="372" cy="1296"/>
          </a:xfrm>
        </p:grpSpPr>
        <p:sp>
          <p:nvSpPr>
            <p:cNvPr id="29720" name="Line 204"/>
            <p:cNvSpPr>
              <a:spLocks noChangeShapeType="1"/>
            </p:cNvSpPr>
            <p:nvPr/>
          </p:nvSpPr>
          <p:spPr bwMode="auto">
            <a:xfrm>
              <a:off x="3168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21" name="Group 211"/>
            <p:cNvGrpSpPr>
              <a:grpSpLocks/>
            </p:cNvGrpSpPr>
            <p:nvPr/>
          </p:nvGrpSpPr>
          <p:grpSpPr bwMode="auto">
            <a:xfrm>
              <a:off x="3072" y="1680"/>
              <a:ext cx="372" cy="1296"/>
              <a:chOff x="3072" y="1680"/>
              <a:chExt cx="372" cy="1296"/>
            </a:xfrm>
          </p:grpSpPr>
          <p:sp>
            <p:nvSpPr>
              <p:cNvPr id="29722" name="Line 212"/>
              <p:cNvSpPr>
                <a:spLocks noChangeShapeType="1"/>
              </p:cNvSpPr>
              <p:nvPr/>
            </p:nvSpPr>
            <p:spPr bwMode="auto">
              <a:xfrm>
                <a:off x="3168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Text Box 213"/>
              <p:cNvSpPr txBox="1">
                <a:spLocks noChangeArrowheads="1"/>
              </p:cNvSpPr>
              <p:nvPr/>
            </p:nvSpPr>
            <p:spPr bwMode="auto">
              <a:xfrm>
                <a:off x="3072" y="196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29724" name="Line 214"/>
              <p:cNvSpPr>
                <a:spLocks noChangeShapeType="1"/>
              </p:cNvSpPr>
              <p:nvPr/>
            </p:nvSpPr>
            <p:spPr bwMode="auto">
              <a:xfrm>
                <a:off x="3264" y="168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Line 215"/>
              <p:cNvSpPr>
                <a:spLocks noChangeShapeType="1"/>
              </p:cNvSpPr>
              <p:nvPr/>
            </p:nvSpPr>
            <p:spPr bwMode="auto">
              <a:xfrm flipV="1">
                <a:off x="3264" y="230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762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06" grpId="0" animBg="1"/>
      <p:bldP spid="15517" grpId="0" animBg="1"/>
      <p:bldP spid="15518" grpId="0" animBg="1"/>
      <p:bldP spid="15537" grpId="0" animBg="1"/>
      <p:bldP spid="15538" grpId="0" animBg="1"/>
      <p:bldP spid="15553" grpId="0"/>
      <p:bldP spid="15554" grpId="0"/>
      <p:bldP spid="155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02055" y="6553200"/>
            <a:ext cx="164194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50ABE7CE-A50A-4B65-8A8D-397E169FFA68}" type="slidenum">
              <a:rPr lang="en-US" sz="1200" smtClean="0"/>
              <a:pPr/>
              <a:t>13</a:t>
            </a:fld>
            <a:endParaRPr lang="en-US" sz="1200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 False Proof:</a:t>
            </a:r>
            <a:br>
              <a:rPr lang="en-US" sz="4000" smtClean="0"/>
            </a:br>
            <a:r>
              <a:rPr lang="en-US" sz="4000" smtClean="0"/>
              <a:t>Getting Rich By Diagram</a:t>
            </a:r>
          </a:p>
        </p:txBody>
      </p:sp>
      <p:sp>
        <p:nvSpPr>
          <p:cNvPr id="15506" name="AutoShape 14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5638800" y="4876800"/>
            <a:ext cx="2286000" cy="579438"/>
            <a:chOff x="3552" y="3072"/>
            <a:chExt cx="1440" cy="365"/>
          </a:xfrm>
        </p:grpSpPr>
        <p:sp>
          <p:nvSpPr>
            <p:cNvPr id="29741" name="Text Box 142"/>
            <p:cNvSpPr txBox="1">
              <a:spLocks noChangeArrowheads="1"/>
            </p:cNvSpPr>
            <p:nvPr/>
          </p:nvSpPr>
          <p:spPr bwMode="auto">
            <a:xfrm>
              <a:off x="4032" y="307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grpSp>
          <p:nvGrpSpPr>
            <p:cNvPr id="29742" name="Group 209"/>
            <p:cNvGrpSpPr>
              <a:grpSpLocks/>
            </p:cNvGrpSpPr>
            <p:nvPr/>
          </p:nvGrpSpPr>
          <p:grpSpPr bwMode="auto">
            <a:xfrm>
              <a:off x="3552" y="3216"/>
              <a:ext cx="1440" cy="96"/>
              <a:chOff x="3552" y="3216"/>
              <a:chExt cx="1440" cy="96"/>
            </a:xfrm>
          </p:grpSpPr>
          <p:sp>
            <p:nvSpPr>
              <p:cNvPr id="29743" name="Line 168"/>
              <p:cNvSpPr>
                <a:spLocks noChangeShapeType="1"/>
              </p:cNvSpPr>
              <p:nvPr/>
            </p:nvSpPr>
            <p:spPr bwMode="auto">
              <a:xfrm>
                <a:off x="4416" y="32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4" name="Line 169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5" name="Line 170"/>
              <p:cNvSpPr>
                <a:spLocks noChangeShapeType="1"/>
              </p:cNvSpPr>
              <p:nvPr/>
            </p:nvSpPr>
            <p:spPr bwMode="auto">
              <a:xfrm>
                <a:off x="499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6" name="Line 171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4" name="AutoShape 173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AutoShape 174"/>
          <p:cNvSpPr>
            <a:spLocks noChangeArrowheads="1"/>
          </p:cNvSpPr>
          <p:nvPr/>
        </p:nvSpPr>
        <p:spPr bwMode="auto">
          <a:xfrm rot="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175"/>
          <p:cNvSpPr txBox="1">
            <a:spLocks noChangeArrowheads="1"/>
          </p:cNvSpPr>
          <p:nvPr/>
        </p:nvSpPr>
        <p:spPr bwMode="auto">
          <a:xfrm>
            <a:off x="2057400" y="4800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9707" name="Text Box 176"/>
          <p:cNvSpPr txBox="1">
            <a:spLocks noChangeArrowheads="1"/>
          </p:cNvSpPr>
          <p:nvPr/>
        </p:nvSpPr>
        <p:spPr bwMode="auto">
          <a:xfrm>
            <a:off x="762000" y="32004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5537" name="Line 177"/>
          <p:cNvSpPr>
            <a:spLocks noChangeShapeType="1"/>
          </p:cNvSpPr>
          <p:nvPr/>
        </p:nvSpPr>
        <p:spPr bwMode="auto">
          <a:xfrm flipH="1">
            <a:off x="825500" y="2019300"/>
            <a:ext cx="723900" cy="7112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38" name="Line 178"/>
          <p:cNvSpPr>
            <a:spLocks noChangeShapeType="1"/>
          </p:cNvSpPr>
          <p:nvPr/>
        </p:nvSpPr>
        <p:spPr bwMode="auto">
          <a:xfrm flipV="1">
            <a:off x="3200400" y="4648200"/>
            <a:ext cx="609600" cy="6858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179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180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181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182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1143000" y="2514600"/>
            <a:ext cx="2444750" cy="2378075"/>
            <a:chOff x="720" y="1584"/>
            <a:chExt cx="1540" cy="1498"/>
          </a:xfrm>
        </p:grpSpPr>
        <p:sp>
          <p:nvSpPr>
            <p:cNvPr id="29732" name="Text Box 188"/>
            <p:cNvSpPr txBox="1">
              <a:spLocks noChangeArrowheads="1"/>
            </p:cNvSpPr>
            <p:nvPr/>
          </p:nvSpPr>
          <p:spPr bwMode="auto">
            <a:xfrm>
              <a:off x="720" y="2832"/>
              <a:ext cx="1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grpSp>
          <p:nvGrpSpPr>
            <p:cNvPr id="29733" name="Group 219"/>
            <p:cNvGrpSpPr>
              <a:grpSpLocks/>
            </p:cNvGrpSpPr>
            <p:nvPr/>
          </p:nvGrpSpPr>
          <p:grpSpPr bwMode="auto">
            <a:xfrm>
              <a:off x="864" y="1584"/>
              <a:ext cx="1396" cy="1488"/>
              <a:chOff x="864" y="1584"/>
              <a:chExt cx="1396" cy="1488"/>
            </a:xfrm>
          </p:grpSpPr>
          <p:sp>
            <p:nvSpPr>
              <p:cNvPr id="29734" name="Text Box 187"/>
              <p:cNvSpPr txBox="1">
                <a:spLocks noChangeArrowheads="1"/>
              </p:cNvSpPr>
              <p:nvPr/>
            </p:nvSpPr>
            <p:spPr bwMode="auto">
              <a:xfrm>
                <a:off x="864" y="268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  <p:grpSp>
            <p:nvGrpSpPr>
              <p:cNvPr id="29735" name="Group 218"/>
              <p:cNvGrpSpPr>
                <a:grpSpLocks/>
              </p:cNvGrpSpPr>
              <p:nvPr/>
            </p:nvGrpSpPr>
            <p:grpSpPr bwMode="auto">
              <a:xfrm>
                <a:off x="1920" y="1584"/>
                <a:ext cx="340" cy="394"/>
                <a:chOff x="1920" y="1584"/>
                <a:chExt cx="340" cy="394"/>
              </a:xfrm>
            </p:grpSpPr>
            <p:grpSp>
              <p:nvGrpSpPr>
                <p:cNvPr id="29737" name="Group 217"/>
                <p:cNvGrpSpPr>
                  <a:grpSpLocks/>
                </p:cNvGrpSpPr>
                <p:nvPr/>
              </p:nvGrpSpPr>
              <p:grpSpPr bwMode="auto">
                <a:xfrm>
                  <a:off x="1920" y="1584"/>
                  <a:ext cx="340" cy="394"/>
                  <a:chOff x="1920" y="1584"/>
                  <a:chExt cx="340" cy="394"/>
                </a:xfrm>
              </p:grpSpPr>
              <p:sp>
                <p:nvSpPr>
                  <p:cNvPr id="29739" name="Text 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584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  <p:sp>
                <p:nvSpPr>
                  <p:cNvPr id="29740" name="Text 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0" y="1728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</p:grpSp>
            <p:sp>
              <p:nvSpPr>
                <p:cNvPr id="29738" name="AutoShape 190"/>
                <p:cNvSpPr>
                  <a:spLocks noChangeArrowheads="1"/>
                </p:cNvSpPr>
                <p:nvPr/>
              </p:nvSpPr>
              <p:spPr bwMode="auto">
                <a:xfrm flipH="1">
                  <a:off x="1968" y="1584"/>
                  <a:ext cx="144" cy="192"/>
                </a:xfrm>
                <a:prstGeom prst="rtTriangl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36" name="AutoShape 191"/>
              <p:cNvSpPr>
                <a:spLocks noChangeArrowheads="1"/>
              </p:cNvSpPr>
              <p:nvPr/>
            </p:nvSpPr>
            <p:spPr bwMode="auto">
              <a:xfrm flipV="1">
                <a:off x="864" y="2880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216"/>
          <p:cNvGrpSpPr>
            <a:grpSpLocks/>
          </p:cNvGrpSpPr>
          <p:nvPr/>
        </p:nvGrpSpPr>
        <p:grpSpPr bwMode="auto">
          <a:xfrm>
            <a:off x="4876800" y="2667000"/>
            <a:ext cx="590550" cy="2057400"/>
            <a:chOff x="3072" y="1680"/>
            <a:chExt cx="372" cy="1296"/>
          </a:xfrm>
        </p:grpSpPr>
        <p:sp>
          <p:nvSpPr>
            <p:cNvPr id="29720" name="Line 204"/>
            <p:cNvSpPr>
              <a:spLocks noChangeShapeType="1"/>
            </p:cNvSpPr>
            <p:nvPr/>
          </p:nvSpPr>
          <p:spPr bwMode="auto">
            <a:xfrm>
              <a:off x="3168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21" name="Group 211"/>
            <p:cNvGrpSpPr>
              <a:grpSpLocks/>
            </p:cNvGrpSpPr>
            <p:nvPr/>
          </p:nvGrpSpPr>
          <p:grpSpPr bwMode="auto">
            <a:xfrm>
              <a:off x="3072" y="1680"/>
              <a:ext cx="372" cy="1296"/>
              <a:chOff x="3072" y="1680"/>
              <a:chExt cx="372" cy="1296"/>
            </a:xfrm>
          </p:grpSpPr>
          <p:sp>
            <p:nvSpPr>
              <p:cNvPr id="29722" name="Line 212"/>
              <p:cNvSpPr>
                <a:spLocks noChangeShapeType="1"/>
              </p:cNvSpPr>
              <p:nvPr/>
            </p:nvSpPr>
            <p:spPr bwMode="auto">
              <a:xfrm>
                <a:off x="3168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Text Box 213"/>
              <p:cNvSpPr txBox="1">
                <a:spLocks noChangeArrowheads="1"/>
              </p:cNvSpPr>
              <p:nvPr/>
            </p:nvSpPr>
            <p:spPr bwMode="auto">
              <a:xfrm>
                <a:off x="3072" y="196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29724" name="Line 214"/>
              <p:cNvSpPr>
                <a:spLocks noChangeShapeType="1"/>
              </p:cNvSpPr>
              <p:nvPr/>
            </p:nvSpPr>
            <p:spPr bwMode="auto">
              <a:xfrm>
                <a:off x="3264" y="168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Line 215"/>
              <p:cNvSpPr>
                <a:spLocks noChangeShapeType="1"/>
              </p:cNvSpPr>
              <p:nvPr/>
            </p:nvSpPr>
            <p:spPr bwMode="auto">
              <a:xfrm flipV="1">
                <a:off x="3264" y="230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7" name="AutoShape 31"/>
          <p:cNvSpPr>
            <a:spLocks noChangeArrowheads="1"/>
          </p:cNvSpPr>
          <p:nvPr/>
        </p:nvSpPr>
        <p:spPr bwMode="auto">
          <a:xfrm flipV="1">
            <a:off x="5421313" y="5715000"/>
            <a:ext cx="228600" cy="3048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AutoShape 32"/>
          <p:cNvSpPr>
            <a:spLocks noChangeArrowheads="1"/>
          </p:cNvSpPr>
          <p:nvPr/>
        </p:nvSpPr>
        <p:spPr bwMode="auto">
          <a:xfrm flipH="1">
            <a:off x="5421313" y="5715000"/>
            <a:ext cx="228600" cy="304800"/>
          </a:xfrm>
          <a:prstGeom prst="rtTriangl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43"/>
          <p:cNvSpPr txBox="1">
            <a:spLocks noChangeArrowheads="1"/>
          </p:cNvSpPr>
          <p:nvPr/>
        </p:nvSpPr>
        <p:spPr bwMode="auto">
          <a:xfrm>
            <a:off x="5573713" y="56388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60" name="Text Box 44"/>
          <p:cNvSpPr txBox="1">
            <a:spLocks noChangeArrowheads="1"/>
          </p:cNvSpPr>
          <p:nvPr/>
        </p:nvSpPr>
        <p:spPr bwMode="auto">
          <a:xfrm>
            <a:off x="5345113" y="5943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61" name="Text Box 56"/>
          <p:cNvSpPr txBox="1">
            <a:spLocks noChangeArrowheads="1"/>
          </p:cNvSpPr>
          <p:nvPr/>
        </p:nvSpPr>
        <p:spPr bwMode="auto">
          <a:xfrm>
            <a:off x="6183313" y="5562600"/>
            <a:ext cx="1374775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Proﬁt!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638800" y="2667000"/>
            <a:ext cx="2286000" cy="2057400"/>
            <a:chOff x="5638800" y="2667000"/>
            <a:chExt cx="2286000" cy="2057400"/>
          </a:xfrm>
        </p:grpSpPr>
        <p:sp>
          <p:nvSpPr>
            <p:cNvPr id="66" name="Line 107"/>
            <p:cNvSpPr>
              <a:spLocks noChangeShapeType="1"/>
            </p:cNvSpPr>
            <p:nvPr/>
          </p:nvSpPr>
          <p:spPr bwMode="auto">
            <a:xfrm>
              <a:off x="5638800" y="2667000"/>
              <a:ext cx="198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08"/>
            <p:cNvSpPr>
              <a:spLocks noChangeShapeType="1"/>
            </p:cNvSpPr>
            <p:nvPr/>
          </p:nvSpPr>
          <p:spPr bwMode="auto">
            <a:xfrm>
              <a:off x="5638800" y="2667000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09"/>
            <p:cNvSpPr>
              <a:spLocks noChangeShapeType="1"/>
            </p:cNvSpPr>
            <p:nvPr/>
          </p:nvSpPr>
          <p:spPr bwMode="auto">
            <a:xfrm>
              <a:off x="5638800" y="47244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11"/>
            <p:cNvSpPr>
              <a:spLocks noChangeShapeType="1"/>
            </p:cNvSpPr>
            <p:nvPr/>
          </p:nvSpPr>
          <p:spPr bwMode="auto">
            <a:xfrm flipH="1">
              <a:off x="5867400" y="2667000"/>
              <a:ext cx="175260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12"/>
            <p:cNvSpPr>
              <a:spLocks noChangeShapeType="1"/>
            </p:cNvSpPr>
            <p:nvPr/>
          </p:nvSpPr>
          <p:spPr bwMode="auto">
            <a:xfrm>
              <a:off x="5943600" y="4724400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113"/>
            <p:cNvSpPr>
              <a:spLocks noChangeShapeType="1"/>
            </p:cNvSpPr>
            <p:nvPr/>
          </p:nvSpPr>
          <p:spPr bwMode="auto">
            <a:xfrm flipV="1">
              <a:off x="7924800" y="2667000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14"/>
            <p:cNvSpPr>
              <a:spLocks noChangeShapeType="1"/>
            </p:cNvSpPr>
            <p:nvPr/>
          </p:nvSpPr>
          <p:spPr bwMode="auto">
            <a:xfrm flipH="1">
              <a:off x="7696200" y="26670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16"/>
            <p:cNvSpPr>
              <a:spLocks noChangeShapeType="1"/>
            </p:cNvSpPr>
            <p:nvPr/>
          </p:nvSpPr>
          <p:spPr bwMode="auto">
            <a:xfrm flipH="1">
              <a:off x="5943600" y="2667000"/>
              <a:ext cx="175260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979775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02055" y="6553200"/>
            <a:ext cx="164194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530F5DA7-E64F-4D07-8D9B-A445C7617EFD}" type="slidenum">
              <a:rPr lang="en-US" sz="1200" smtClean="0"/>
              <a:pPr/>
              <a:t>14</a:t>
            </a:fld>
            <a:endParaRPr lang="en-US" sz="1200" dirty="0" smtClean="0"/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669925" y="1371600"/>
            <a:ext cx="7800975" cy="23256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3600">
                <a:solidFill>
                  <a:schemeClr val="hlink"/>
                </a:solidFill>
                <a:latin typeface="Comic Sans MS" pitchFamily="66" charset="0"/>
              </a:rPr>
              <a:t>The bug:</a:t>
            </a:r>
            <a:endParaRPr lang="en-US" sz="4000">
              <a:solidFill>
                <a:schemeClr val="accent2"/>
              </a:solidFill>
              <a:latin typeface="Comic Sans MS" pitchFamily="66" charset="0"/>
            </a:endParaRPr>
          </a:p>
          <a:p>
            <a:pPr algn="l"/>
            <a:r>
              <a:rPr lang="en-US" sz="3600">
                <a:solidFill>
                  <a:schemeClr val="accent2"/>
                </a:solidFill>
                <a:latin typeface="Comic Sans MS" pitchFamily="66" charset="0"/>
              </a:rPr>
              <a:t>          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are</a:t>
            </a:r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not right triangles!</a:t>
            </a:r>
            <a:endParaRPr lang="en-US" sz="3600">
              <a:solidFill>
                <a:schemeClr val="folHlink"/>
              </a:solidFill>
              <a:latin typeface="Comic Sans MS" pitchFamily="66" charset="0"/>
            </a:endParaRPr>
          </a:p>
          <a:p>
            <a:pPr algn="l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So the top and bottom line of the “rectangle” is not straight!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Getting Rich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2857500" y="3448050"/>
            <a:ext cx="3276600" cy="2152650"/>
            <a:chOff x="1800" y="2172"/>
            <a:chExt cx="2064" cy="1356"/>
          </a:xfrm>
        </p:grpSpPr>
        <p:sp>
          <p:nvSpPr>
            <p:cNvPr id="31757" name="Line 24"/>
            <p:cNvSpPr>
              <a:spLocks noChangeShapeType="1"/>
            </p:cNvSpPr>
            <p:nvPr/>
          </p:nvSpPr>
          <p:spPr bwMode="auto">
            <a:xfrm>
              <a:off x="1800" y="247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Line 25"/>
            <p:cNvSpPr>
              <a:spLocks noChangeShapeType="1"/>
            </p:cNvSpPr>
            <p:nvPr/>
          </p:nvSpPr>
          <p:spPr bwMode="auto">
            <a:xfrm flipV="1">
              <a:off x="3528" y="2427"/>
              <a:ext cx="33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Text Box 26"/>
            <p:cNvSpPr txBox="1">
              <a:spLocks noChangeArrowheads="1"/>
            </p:cNvSpPr>
            <p:nvPr/>
          </p:nvSpPr>
          <p:spPr bwMode="auto">
            <a:xfrm>
              <a:off x="2376" y="223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10</a:t>
              </a:r>
            </a:p>
          </p:txBody>
        </p:sp>
        <p:sp>
          <p:nvSpPr>
            <p:cNvPr id="31760" name="Text Box 27"/>
            <p:cNvSpPr txBox="1">
              <a:spLocks noChangeArrowheads="1"/>
            </p:cNvSpPr>
            <p:nvPr/>
          </p:nvSpPr>
          <p:spPr bwMode="auto">
            <a:xfrm>
              <a:off x="3624" y="2172"/>
              <a:ext cx="1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31761" name="Line 50"/>
            <p:cNvSpPr>
              <a:spLocks noChangeShapeType="1"/>
            </p:cNvSpPr>
            <p:nvPr/>
          </p:nvSpPr>
          <p:spPr bwMode="auto">
            <a:xfrm>
              <a:off x="1800" y="247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Line 51"/>
            <p:cNvSpPr>
              <a:spLocks noChangeShapeType="1"/>
            </p:cNvSpPr>
            <p:nvPr/>
          </p:nvSpPr>
          <p:spPr bwMode="auto">
            <a:xfrm flipH="1">
              <a:off x="2904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52"/>
            <p:cNvSpPr>
              <a:spLocks noChangeShapeType="1"/>
            </p:cNvSpPr>
            <p:nvPr/>
          </p:nvSpPr>
          <p:spPr bwMode="auto">
            <a:xfrm flipH="1">
              <a:off x="2952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Line 53"/>
            <p:cNvSpPr>
              <a:spLocks noChangeShapeType="1"/>
            </p:cNvSpPr>
            <p:nvPr/>
          </p:nvSpPr>
          <p:spPr bwMode="auto">
            <a:xfrm>
              <a:off x="3864" y="243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Line 56"/>
            <p:cNvSpPr>
              <a:spLocks noChangeShapeType="1"/>
            </p:cNvSpPr>
            <p:nvPr/>
          </p:nvSpPr>
          <p:spPr bwMode="auto">
            <a:xfrm>
              <a:off x="1800" y="25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Line 57"/>
            <p:cNvSpPr>
              <a:spLocks noChangeShapeType="1"/>
            </p:cNvSpPr>
            <p:nvPr/>
          </p:nvSpPr>
          <p:spPr bwMode="auto">
            <a:xfrm flipV="1">
              <a:off x="1896" y="24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60"/>
            <p:cNvSpPr>
              <a:spLocks noChangeShapeType="1"/>
            </p:cNvSpPr>
            <p:nvPr/>
          </p:nvSpPr>
          <p:spPr bwMode="auto">
            <a:xfrm>
              <a:off x="1800" y="31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61"/>
            <p:cNvSpPr>
              <a:spLocks noChangeShapeType="1"/>
            </p:cNvSpPr>
            <p:nvPr/>
          </p:nvSpPr>
          <p:spPr bwMode="auto">
            <a:xfrm>
              <a:off x="3864" y="32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0" name="Group 71"/>
          <p:cNvGrpSpPr>
            <a:grpSpLocks/>
          </p:cNvGrpSpPr>
          <p:nvPr/>
        </p:nvGrpSpPr>
        <p:grpSpPr bwMode="auto">
          <a:xfrm>
            <a:off x="1054100" y="1892300"/>
            <a:ext cx="1162050" cy="854075"/>
            <a:chOff x="1728" y="1080"/>
            <a:chExt cx="732" cy="538"/>
          </a:xfrm>
        </p:grpSpPr>
        <p:sp>
          <p:nvSpPr>
            <p:cNvPr id="31751" name="Text Box 65"/>
            <p:cNvSpPr txBox="1">
              <a:spLocks noChangeArrowheads="1"/>
            </p:cNvSpPr>
            <p:nvPr/>
          </p:nvSpPr>
          <p:spPr bwMode="auto">
            <a:xfrm>
              <a:off x="1872" y="10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2" name="Text Box 66"/>
            <p:cNvSpPr txBox="1">
              <a:spLocks noChangeArrowheads="1"/>
            </p:cNvSpPr>
            <p:nvPr/>
          </p:nvSpPr>
          <p:spPr bwMode="auto">
            <a:xfrm>
              <a:off x="1728" y="12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3" name="Text Box 67"/>
            <p:cNvSpPr txBox="1">
              <a:spLocks noChangeArrowheads="1"/>
            </p:cNvSpPr>
            <p:nvPr/>
          </p:nvSpPr>
          <p:spPr bwMode="auto">
            <a:xfrm>
              <a:off x="2264" y="12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4" name="Text Box 68"/>
            <p:cNvSpPr txBox="1">
              <a:spLocks noChangeArrowheads="1"/>
            </p:cNvSpPr>
            <p:nvPr/>
          </p:nvSpPr>
          <p:spPr bwMode="auto">
            <a:xfrm>
              <a:off x="2160" y="136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5" name="AutoShape 63"/>
            <p:cNvSpPr>
              <a:spLocks noChangeArrowheads="1"/>
            </p:cNvSpPr>
            <p:nvPr/>
          </p:nvSpPr>
          <p:spPr bwMode="auto">
            <a:xfrm flipH="1">
              <a:off x="2160" y="1232"/>
              <a:ext cx="144" cy="192"/>
            </a:xfrm>
            <a:prstGeom prst="rtTriangl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AutoShape 64"/>
            <p:cNvSpPr>
              <a:spLocks noChangeArrowheads="1"/>
            </p:cNvSpPr>
            <p:nvPr/>
          </p:nvSpPr>
          <p:spPr bwMode="auto">
            <a:xfrm flipV="1">
              <a:off x="1920" y="1280"/>
              <a:ext cx="144" cy="192"/>
            </a:xfrm>
            <a:prstGeom prst="rtTriangl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02054" y="6553200"/>
            <a:ext cx="164194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12CF27A8-2E27-47D3-89F5-30D5C89B3807}" type="slidenum">
              <a:rPr lang="en-US" sz="1200" smtClean="0"/>
              <a:pPr/>
              <a:t>15</a:t>
            </a:fld>
            <a:endParaRPr lang="en-US" sz="1200" dirty="0" smtClean="0"/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</a:t>
            </a:r>
            <a:r>
              <a:rPr lang="en-US" dirty="0" smtClean="0">
                <a:solidFill>
                  <a:srgbClr val="FF0000"/>
                </a:solidFill>
              </a:rPr>
              <a:t>Bogus</a:t>
            </a:r>
            <a:r>
              <a:rPr lang="en-US" dirty="0" smtClean="0"/>
              <a:t> Proof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639763" y="1409700"/>
            <a:ext cx="7862887" cy="19383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Theorem: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Every polynomial,  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   </a:t>
            </a:r>
          </a:p>
          <a:p>
            <a:pPr algn="l">
              <a:defRPr/>
            </a:pPr>
            <a:endParaRPr lang="en-US" sz="4000" dirty="0">
              <a:solidFill>
                <a:schemeClr val="folHlink"/>
              </a:solidFill>
              <a:latin typeface="Comic Sans MS" pitchFamily="66" charset="0"/>
            </a:endParaRPr>
          </a:p>
          <a:p>
            <a:pPr algn="l">
              <a:defRPr/>
            </a:pP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has two roots over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Mathematica1" pitchFamily="2" charset="2"/>
                <a:sym typeface="Euclid Extra"/>
              </a:rPr>
              <a:t></a:t>
            </a:r>
            <a:r>
              <a:rPr lang="en-US" sz="4000" b="1" dirty="0">
                <a:solidFill>
                  <a:srgbClr val="137117"/>
                </a:solidFill>
                <a:latin typeface="Comic Sans MS" pitchFamily="66" charset="0"/>
                <a:sym typeface="Euclid Math Two" pitchFamily="18" charset="2"/>
              </a:rPr>
              <a:t>.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</a:t>
            </a:r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783483"/>
              </p:ext>
            </p:extLst>
          </p:nvPr>
        </p:nvGraphicFramePr>
        <p:xfrm>
          <a:off x="450850" y="4514850"/>
          <a:ext cx="3586163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6" name="Equation" r:id="rId4" imgW="1270000" imgH="457200" progId="Equation.DSMT4">
                  <p:embed/>
                </p:oleObj>
              </mc:Choice>
              <mc:Fallback>
                <p:oleObj name="Equation" r:id="rId4" imgW="12700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4514850"/>
                        <a:ext cx="3586163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936243"/>
              </p:ext>
            </p:extLst>
          </p:nvPr>
        </p:nvGraphicFramePr>
        <p:xfrm>
          <a:off x="5168900" y="4583113"/>
          <a:ext cx="3535363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7" name="Equation" r:id="rId6" imgW="1270000" imgH="457200" progId="Equation.DSMT4">
                  <p:embed/>
                </p:oleObj>
              </mc:Choice>
              <mc:Fallback>
                <p:oleObj name="Equation" r:id="rId6" imgW="12700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4583113"/>
                        <a:ext cx="3535363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239713" y="3684588"/>
            <a:ext cx="8047037" cy="646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66" charset="0"/>
              </a:rPr>
              <a:t>Proof (by calculation). The roots are:</a:t>
            </a: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4083050" y="4995863"/>
            <a:ext cx="850900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and</a:t>
            </a:r>
          </a:p>
        </p:txBody>
      </p:sp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3492500" y="2081213"/>
          <a:ext cx="21574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8" name="Equation" r:id="rId8" imgW="774360" imgH="203040" progId="Equation.DSMT4">
                  <p:embed/>
                </p:oleObj>
              </mc:Choice>
              <mc:Fallback>
                <p:oleObj name="Equation" r:id="rId8" imgW="7743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081213"/>
                        <a:ext cx="215741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/>
      <p:bldP spid="1259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02054" y="6553200"/>
            <a:ext cx="164194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E92C81C8-F27D-4AE4-B619-67321854E34B}" type="slidenum">
              <a:rPr lang="en-US" sz="1200" smtClean="0"/>
              <a:pPr/>
              <a:t>16</a:t>
            </a:fld>
            <a:endParaRPr lang="en-US" sz="1200" dirty="0" smtClean="0"/>
          </a:p>
        </p:txBody>
      </p:sp>
      <p:sp>
        <p:nvSpPr>
          <p:cNvPr id="10246" name="Text Box 3"/>
          <p:cNvSpPr txBox="1">
            <a:spLocks noChangeArrowheads="1"/>
          </p:cNvSpPr>
          <p:nvPr/>
        </p:nvSpPr>
        <p:spPr bwMode="auto">
          <a:xfrm>
            <a:off x="447675" y="1592263"/>
            <a:ext cx="63992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Counter-examples: 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498475" y="3814763"/>
            <a:ext cx="8074025" cy="14462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bug:</a:t>
            </a:r>
            <a:r>
              <a:rPr lang="en-US" sz="4400" dirty="0">
                <a:latin typeface="Comic Sans MS" pitchFamily="66" charset="0"/>
              </a:rPr>
              <a:t> divide by zero error</a:t>
            </a: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rgbClr val="077F15"/>
                </a:solidFill>
                <a:latin typeface="Comic Sans MS" pitchFamily="66" charset="0"/>
              </a:rPr>
              <a:t> fix:</a:t>
            </a:r>
            <a:r>
              <a:rPr lang="en-US" sz="4400" dirty="0">
                <a:latin typeface="Comic Sans MS" pitchFamily="66" charset="0"/>
              </a:rPr>
              <a:t>  require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≠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109663" y="2339975"/>
            <a:ext cx="6035675" cy="792163"/>
            <a:chOff x="1109663" y="2339975"/>
            <a:chExt cx="6036373" cy="791666"/>
          </a:xfrm>
        </p:grpSpPr>
        <p:graphicFrame>
          <p:nvGraphicFramePr>
            <p:cNvPr id="126983" name="Object 2"/>
            <p:cNvGraphicFramePr>
              <a:graphicFrameLocks noChangeAspect="1"/>
            </p:cNvGraphicFramePr>
            <p:nvPr/>
          </p:nvGraphicFramePr>
          <p:xfrm>
            <a:off x="1109663" y="2339975"/>
            <a:ext cx="2652712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1" name="Equation" r:id="rId4" imgW="774360" imgH="203040" progId="Equation.DSMT4">
                    <p:embed/>
                  </p:oleObj>
                </mc:Choice>
                <mc:Fallback>
                  <p:oleObj name="Equation" r:id="rId4" imgW="774360" imgH="2030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663" y="2339975"/>
                          <a:ext cx="2652712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Text Box 8"/>
            <p:cNvSpPr txBox="1">
              <a:spLocks noChangeArrowheads="1"/>
            </p:cNvSpPr>
            <p:nvPr/>
          </p:nvSpPr>
          <p:spPr bwMode="auto">
            <a:xfrm>
              <a:off x="3987800" y="2362200"/>
              <a:ext cx="3158236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0 roots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133475" y="3046413"/>
            <a:ext cx="5654675" cy="793750"/>
            <a:chOff x="1133475" y="3046413"/>
            <a:chExt cx="5655015" cy="793253"/>
          </a:xfrm>
        </p:grpSpPr>
        <p:sp>
          <p:nvSpPr>
            <p:cNvPr id="10250" name="Text Box 6"/>
            <p:cNvSpPr txBox="1">
              <a:spLocks noChangeArrowheads="1"/>
            </p:cNvSpPr>
            <p:nvPr/>
          </p:nvSpPr>
          <p:spPr bwMode="auto">
            <a:xfrm>
              <a:off x="3995738" y="3070225"/>
              <a:ext cx="2792752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1 root</a:t>
              </a:r>
            </a:p>
          </p:txBody>
        </p:sp>
        <p:graphicFrame>
          <p:nvGraphicFramePr>
            <p:cNvPr id="2" name="Object 7"/>
            <p:cNvGraphicFramePr>
              <a:graphicFrameLocks noChangeAspect="1"/>
            </p:cNvGraphicFramePr>
            <p:nvPr/>
          </p:nvGraphicFramePr>
          <p:xfrm>
            <a:off x="1133475" y="3046413"/>
            <a:ext cx="2586038" cy="731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2" name="Equation" r:id="rId6" imgW="736560" imgH="203040" progId="Equation.DSMT4">
                    <p:embed/>
                  </p:oleObj>
                </mc:Choice>
                <mc:Fallback>
                  <p:oleObj name="Equation" r:id="rId6" imgW="73656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475" y="3046413"/>
                          <a:ext cx="2586038" cy="731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Another </a:t>
            </a:r>
            <a:r>
              <a:rPr lang="en-US" dirty="0" smtClean="0">
                <a:solidFill>
                  <a:srgbClr val="FF0000"/>
                </a:solidFill>
              </a:rPr>
              <a:t>Bogus</a:t>
            </a:r>
            <a:r>
              <a:rPr lang="en-US" dirty="0" smtClean="0"/>
              <a:t> Proof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02054" y="6553200"/>
            <a:ext cx="164194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6F847A86-0EF0-4A1A-87B4-C860551EA508}" type="slidenum">
              <a:rPr lang="en-US" sz="1200" smtClean="0"/>
              <a:pPr/>
              <a:t>17</a:t>
            </a:fld>
            <a:endParaRPr lang="en-US" sz="1200" dirty="0" smtClean="0"/>
          </a:p>
        </p:txBody>
      </p:sp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838200" y="1573213"/>
            <a:ext cx="487680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000">
                <a:solidFill>
                  <a:schemeClr val="accent2"/>
                </a:solidFill>
                <a:latin typeface="Comic Sans MS" pitchFamily="66" charset="0"/>
              </a:rPr>
              <a:t>Counter-example: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601663" y="3316288"/>
            <a:ext cx="7786687" cy="24320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bug:</a:t>
            </a:r>
            <a:r>
              <a:rPr lang="en-US" sz="4400" dirty="0">
                <a:latin typeface="Comic Sans MS" pitchFamily="66" charset="0"/>
              </a:rPr>
              <a:t>       </a:t>
            </a:r>
            <a:r>
              <a:rPr lang="en-US" sz="4800" dirty="0">
                <a:latin typeface="Comic Sans MS" pitchFamily="66" charset="0"/>
              </a:rPr>
              <a:t>r</a:t>
            </a:r>
            <a:r>
              <a:rPr lang="en-US" sz="4800" baseline="-25000" dirty="0">
                <a:latin typeface="Comic Sans MS" pitchFamily="66" charset="0"/>
              </a:rPr>
              <a:t>1 </a:t>
            </a:r>
            <a:r>
              <a:rPr lang="en-US" sz="4800" b="1" dirty="0">
                <a:latin typeface="Euclid Symbol" charset="2"/>
                <a:cs typeface="Euclid Symbol" charset="2"/>
              </a:rPr>
              <a:t>=</a:t>
            </a:r>
            <a:r>
              <a:rPr lang="en-US" sz="4800" dirty="0">
                <a:latin typeface="Comic Sans MS" pitchFamily="66" charset="0"/>
              </a:rPr>
              <a:t> r</a:t>
            </a:r>
            <a:r>
              <a:rPr lang="en-US" sz="4800" baseline="-25000" dirty="0">
                <a:latin typeface="Comic Sans MS" pitchFamily="66" charset="0"/>
              </a:rPr>
              <a:t>2</a:t>
            </a:r>
            <a:endParaRPr lang="en-US" sz="4000" baseline="-250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 err="1">
                <a:solidFill>
                  <a:srgbClr val="09AF1D"/>
                </a:solidFill>
                <a:latin typeface="Comic Sans MS" pitchFamily="66" charset="0"/>
              </a:rPr>
              <a:t>ﬁx</a:t>
            </a:r>
            <a:r>
              <a:rPr lang="en-US" sz="4400" dirty="0">
                <a:solidFill>
                  <a:srgbClr val="09AF1D"/>
                </a:solidFill>
                <a:latin typeface="Comic Sans MS" pitchFamily="66" charset="0"/>
              </a:rPr>
              <a:t>: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require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≠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where</a:t>
            </a:r>
            <a:endParaRPr lang="en-US" sz="4400" dirty="0" smtClean="0">
              <a:latin typeface="Comic Sans MS" pitchFamily="66" charset="0"/>
            </a:endParaRPr>
          </a:p>
          <a:p>
            <a:pPr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D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::= b</a:t>
            </a:r>
            <a:r>
              <a:rPr lang="en-US" sz="60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- 4ac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1357313" y="2312988"/>
            <a:ext cx="6496050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1x</a:t>
            </a:r>
            <a:r>
              <a:rPr lang="en-US" sz="48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+ 0x + 0</a:t>
            </a:r>
            <a:r>
              <a:rPr lang="en-US" sz="4800" baseline="30000" dirty="0"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has 1 root.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11266" name="Object 1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7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8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Another </a:t>
            </a:r>
            <a:r>
              <a:rPr lang="en-US" dirty="0" smtClean="0">
                <a:solidFill>
                  <a:srgbClr val="FF0000"/>
                </a:solidFill>
              </a:rPr>
              <a:t>Bogus</a:t>
            </a:r>
            <a:r>
              <a:rPr lang="en-US" dirty="0" smtClean="0"/>
              <a:t> Proof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02054" y="6545263"/>
            <a:ext cx="164194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D06E24C3-47EC-4B6B-B7C6-E5F18597FBA4}" type="slidenum">
              <a:rPr lang="en-US" sz="1200" smtClean="0"/>
              <a:pPr/>
              <a:t>18</a:t>
            </a:fld>
            <a:endParaRPr lang="en-US" sz="1200" dirty="0" smtClean="0"/>
          </a:p>
        </p:txBody>
      </p:sp>
      <p:sp>
        <p:nvSpPr>
          <p:cNvPr id="89097" name="Rectangle 1033"/>
          <p:cNvSpPr>
            <a:spLocks noChangeArrowheads="1"/>
          </p:cNvSpPr>
          <p:nvPr/>
        </p:nvSpPr>
        <p:spPr bwMode="auto">
          <a:xfrm>
            <a:off x="500063" y="1828800"/>
            <a:ext cx="8186737" cy="34163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What if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sz="5400" dirty="0">
                <a:latin typeface="Comic Sans MS" pitchFamily="66" charset="0"/>
              </a:rPr>
              <a:t>?</a:t>
            </a:r>
          </a:p>
          <a:p>
            <a:pPr>
              <a:defRPr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x</a:t>
            </a:r>
            <a:r>
              <a:rPr lang="en-US" sz="54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+ 1</a:t>
            </a:r>
            <a:r>
              <a:rPr lang="en-US" sz="5400" dirty="0">
                <a:latin typeface="Comic Sans MS" pitchFamily="66" charset="0"/>
              </a:rPr>
              <a:t>  has roots 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endParaRPr lang="en-US" sz="54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--</a:t>
            </a:r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ambiguous</a:t>
            </a:r>
            <a:r>
              <a:rPr lang="en-US" sz="5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which is r</a:t>
            </a:r>
            <a:r>
              <a:rPr lang="en-US" sz="5400" baseline="-25000" dirty="0">
                <a:latin typeface="Comic Sans MS" pitchFamily="66" charset="0"/>
              </a:rPr>
              <a:t>1</a:t>
            </a:r>
            <a:r>
              <a:rPr lang="en-US" sz="5400" dirty="0">
                <a:latin typeface="Comic Sans MS" pitchFamily="66" charset="0"/>
              </a:rPr>
              <a:t> and which is r</a:t>
            </a:r>
            <a:r>
              <a:rPr lang="en-US" sz="5400" baseline="-25000" dirty="0">
                <a:latin typeface="Comic Sans MS" pitchFamily="66" charset="0"/>
              </a:rPr>
              <a:t>2</a:t>
            </a:r>
            <a:r>
              <a:rPr lang="en-US" sz="5400" dirty="0">
                <a:latin typeface="Comic Sans MS" pitchFamily="66" charset="0"/>
              </a:rPr>
              <a:t>?</a:t>
            </a:r>
            <a:endParaRPr lang="en-US" sz="8000" dirty="0">
              <a:latin typeface="Comic Sans MS" pitchFamily="66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Another </a:t>
            </a:r>
            <a:r>
              <a:rPr lang="en-US" dirty="0" smtClean="0">
                <a:solidFill>
                  <a:srgbClr val="FF0000"/>
                </a:solidFill>
              </a:rPr>
              <a:t>Bogus</a:t>
            </a:r>
            <a:r>
              <a:rPr lang="en-US" dirty="0" smtClean="0"/>
              <a:t> Proof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02054" y="6553200"/>
            <a:ext cx="164194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38814692-9BDD-4F2D-A9DA-07816390A204}" type="slidenum">
              <a:rPr lang="en-US" sz="1200" smtClean="0"/>
              <a:pPr/>
              <a:t>19</a:t>
            </a:fld>
            <a:endParaRPr lang="en-US" sz="1200" dirty="0" smtClean="0"/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827088" y="1392238"/>
            <a:ext cx="7386637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ambiguity can cause problems:</a:t>
            </a: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730287"/>
              </p:ext>
            </p:extLst>
          </p:nvPr>
        </p:nvGraphicFramePr>
        <p:xfrm>
          <a:off x="296863" y="2087563"/>
          <a:ext cx="8582025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6" name="Equation" r:id="rId4" imgW="2552700" imgH="419100" progId="Equation.DSMT4">
                  <p:embed/>
                </p:oleObj>
              </mc:Choice>
              <mc:Fallback>
                <p:oleObj name="Equation" r:id="rId4" imgW="2552700" imgH="4191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2087563"/>
                        <a:ext cx="8582025" cy="1411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Be sure rules are properly applied.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Thoughtless </a:t>
            </a:r>
            <a:r>
              <a:rPr lang="en-US" sz="3600" smtClean="0">
                <a:latin typeface="Comic Sans MS" pitchFamily="66" charset="0"/>
              </a:rPr>
              <a:t>calculation no   </a:t>
            </a:r>
            <a:endParaRPr lang="en-US" sz="3600" dirty="0" smtClean="0">
              <a:latin typeface="Comic Sans MS" pitchFamily="66" charset="0"/>
            </a:endParaRPr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   substitute </a:t>
            </a:r>
            <a:r>
              <a:rPr lang="en-US" sz="3600" dirty="0">
                <a:latin typeface="Comic Sans MS" pitchFamily="66" charset="0"/>
              </a:rPr>
              <a:t>for </a:t>
            </a:r>
            <a:r>
              <a:rPr lang="en-US" sz="3600" dirty="0" smtClean="0">
                <a:latin typeface="Comic Sans MS" pitchFamily="66" charset="0"/>
              </a:rPr>
              <a:t>understanding</a:t>
            </a:r>
            <a:r>
              <a:rPr lang="en-US" sz="3600" dirty="0">
                <a:latin typeface="Comic Sans MS" pitchFamily="66" charset="0"/>
              </a:rPr>
              <a:t>. </a:t>
            </a:r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dirty="0" smtClean="0"/>
              <a:t>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-1 ?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71335" y="6553200"/>
            <a:ext cx="157266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CBD4ADD5-DF96-4ED8-A1CB-551C52AF6B69}" type="slidenum">
              <a:rPr lang="en-US" sz="1200" smtClean="0"/>
              <a:pPr/>
              <a:t>2</a:t>
            </a:fld>
            <a:endParaRPr lang="en-US" sz="1200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436813" y="304800"/>
            <a:ext cx="4270375" cy="1128713"/>
          </a:xfrm>
        </p:spPr>
        <p:txBody>
          <a:bodyPr/>
          <a:lstStyle/>
          <a:p>
            <a:pPr eaLnBrk="1" hangingPunct="1"/>
            <a:r>
              <a:rPr lang="en-US" smtClean="0"/>
              <a:t>Vocabulary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1906588"/>
            <a:ext cx="8591550" cy="2801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D05A7"/>
                </a:solidFill>
              </a:rPr>
              <a:t>Quickie: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What does “discrete” mean?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                   ( </a:t>
            </a:r>
            <a:r>
              <a:rPr lang="en-US" sz="4800" b="1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≠</a:t>
            </a:r>
            <a:r>
              <a:rPr lang="en-US" sz="4800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“discreet”)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77408" y="6553200"/>
            <a:ext cx="166659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38814692-9BDD-4F2D-A9DA-07816390A204}" type="slidenum">
              <a:rPr lang="en-US" sz="1200" smtClean="0"/>
              <a:pPr/>
              <a:t>20</a:t>
            </a:fld>
            <a:endParaRPr lang="en-US" sz="1200" dirty="0" smtClean="0"/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1548373" y="976408"/>
            <a:ext cx="6099747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pictures are not the only</a:t>
            </a:r>
          </a:p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source of false proofs  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/>
        </p:nvGraphicFramePr>
        <p:xfrm>
          <a:off x="233363" y="2173288"/>
          <a:ext cx="8710612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" name="Equation" r:id="rId4" imgW="2590560" imgH="368280" progId="Equation.DSMT4">
                  <p:embed/>
                </p:oleObj>
              </mc:Choice>
              <mc:Fallback>
                <p:oleObj name="Equation" r:id="rId4" imgW="2590560" imgH="36828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2173288"/>
                        <a:ext cx="8710612" cy="1239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86232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  <a:endParaRPr lang="en-US" sz="3600" dirty="0" smtClean="0">
              <a:latin typeface="Comic Sans MS" pitchFamily="66" charset="0"/>
            </a:endParaRP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Calculation is a risky substitute for    	understanding.   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Be sure</a:t>
            </a:r>
            <a:r>
              <a:rPr lang="en-US" sz="3600" dirty="0" smtClean="0">
                <a:latin typeface="Comic Sans MS" pitchFamily="66" charset="0"/>
              </a:rPr>
              <a:t> you know the rules.</a:t>
            </a:r>
          </a:p>
          <a:p>
            <a:pPr marL="457200" indent="-457200" algn="l">
              <a:defRPr/>
            </a:pPr>
            <a:r>
              <a:rPr lang="en-US" sz="3600" dirty="0" smtClean="0">
                <a:latin typeface="Comic Sans MS" pitchFamily="66" charset="0"/>
              </a:rPr>
              <a:t>	 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dirty="0" smtClean="0"/>
              <a:t>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-1 ?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149CEC67-A6D5-4032-8245-198398361EE0}" type="slidenum">
              <a:rPr lang="en-US" sz="1200" smtClean="0"/>
              <a:pPr/>
              <a:t>21</a:t>
            </a:fld>
            <a:endParaRPr lang="en-US" sz="1200" dirty="0" smtClean="0"/>
          </a:p>
        </p:txBody>
      </p:sp>
      <p:sp>
        <p:nvSpPr>
          <p:cNvPr id="93204" name="Text Box 1044"/>
          <p:cNvSpPr txBox="1">
            <a:spLocks noChangeArrowheads="1"/>
          </p:cNvSpPr>
          <p:nvPr/>
        </p:nvSpPr>
        <p:spPr bwMode="auto">
          <a:xfrm>
            <a:off x="1885950" y="1258888"/>
            <a:ext cx="6810375" cy="17030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  <a:cs typeface="Times New Roman" pitchFamily="18" charset="0"/>
              </a:rPr>
              <a:t>½ </a:t>
            </a:r>
            <a:r>
              <a:rPr lang="en-US" sz="4800" b="1" dirty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-</a:t>
            </a:r>
            <a:r>
              <a:rPr lang="en-US" sz="4800" dirty="0" smtClean="0">
                <a:latin typeface="Comic Sans MS" pitchFamily="66" charset="0"/>
              </a:rPr>
              <a:t>½ </a:t>
            </a:r>
            <a:r>
              <a:rPr lang="en-US" sz="4000" dirty="0" smtClean="0">
                <a:latin typeface="Comic Sans MS" pitchFamily="66" charset="0"/>
              </a:rPr>
              <a:t>   </a:t>
            </a:r>
            <a:r>
              <a:rPr lang="en-US" sz="4000" dirty="0">
                <a:latin typeface="Comic Sans MS" pitchFamily="66" charset="0"/>
              </a:rPr>
              <a:t>(multiply by </a:t>
            </a:r>
            <a:r>
              <a:rPr lang="en-US" sz="4800" dirty="0">
                <a:latin typeface="Comic Sans MS" pitchFamily="66" charset="0"/>
              </a:rPr>
              <a:t>½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4000" dirty="0">
                <a:latin typeface="Comic Sans MS" pitchFamily="66" charset="0"/>
              </a:rPr>
              <a:t> 2 </a:t>
            </a:r>
            <a:r>
              <a:rPr lang="en-US" sz="4000" b="1" dirty="0">
                <a:latin typeface="Euclid Symbol" charset="2"/>
                <a:cs typeface="Euclid Symbol" charset="2"/>
              </a:rPr>
              <a:t>=</a:t>
            </a:r>
            <a:r>
              <a:rPr lang="en-US" sz="4000" dirty="0">
                <a:latin typeface="Comic Sans MS" pitchFamily="66" charset="0"/>
              </a:rPr>
              <a:t> 1       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latin typeface="Comic Sans MS" pitchFamily="66" charset="0"/>
              </a:rPr>
              <a:t>add   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331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Consequences of  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  <p:sp>
        <p:nvSpPr>
          <p:cNvPr id="93188" name="Text Box 1028"/>
          <p:cNvSpPr txBox="1">
            <a:spLocks noChangeArrowheads="1"/>
          </p:cNvSpPr>
          <p:nvPr/>
        </p:nvSpPr>
        <p:spPr bwMode="auto">
          <a:xfrm>
            <a:off x="342900" y="3171825"/>
            <a:ext cx="8472488" cy="2554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i="1">
                <a:solidFill>
                  <a:srgbClr val="137117"/>
                </a:solidFill>
              </a:rPr>
              <a:t>“Since I and the Pope are clearly</a:t>
            </a:r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>
                <a:latin typeface="Comic Sans MS" pitchFamily="66" charset="0"/>
              </a:rPr>
              <a:t>2</a:t>
            </a:r>
            <a:r>
              <a:rPr lang="en-US" sz="4000" i="1">
                <a:solidFill>
                  <a:schemeClr val="folHlink"/>
                </a:solidFill>
              </a:rPr>
              <a:t>,   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 </a:t>
            </a:r>
            <a:r>
              <a:rPr lang="en-US" sz="4000" i="1">
                <a:solidFill>
                  <a:srgbClr val="137117"/>
                </a:solidFill>
              </a:rPr>
              <a:t>we conclude that I and the Pope are </a:t>
            </a:r>
            <a:r>
              <a:rPr lang="en-US" sz="4000">
                <a:latin typeface="Comic Sans MS" pitchFamily="66" charset="0"/>
              </a:rPr>
              <a:t>1</a:t>
            </a:r>
            <a:r>
              <a:rPr lang="en-US" sz="4000" i="1">
                <a:solidFill>
                  <a:schemeClr val="folHlink"/>
                </a:solidFill>
              </a:rPr>
              <a:t>.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 i="1">
                <a:solidFill>
                  <a:srgbClr val="137117"/>
                </a:solidFill>
              </a:rPr>
              <a:t> That is, I am the Pope.”</a:t>
            </a:r>
          </a:p>
          <a:p>
            <a:r>
              <a:rPr lang="en-US" sz="4000"/>
              <a:t>  </a:t>
            </a:r>
            <a:r>
              <a:rPr lang="en-US" sz="4000">
                <a:latin typeface="Comic Sans MS" pitchFamily="66" charset="0"/>
              </a:rPr>
              <a:t>-- Bertrand Russell</a:t>
            </a:r>
          </a:p>
        </p:txBody>
      </p:sp>
      <p:sp>
        <p:nvSpPr>
          <p:cNvPr id="13319" name="AutoShape 10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457200" y="0"/>
            <a:ext cx="1042988" cy="1042988"/>
          </a:xfrm>
          <a:prstGeom prst="actionButtonBackPrevious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203" name="Object 10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896849"/>
              </p:ext>
            </p:extLst>
          </p:nvPr>
        </p:nvGraphicFramePr>
        <p:xfrm>
          <a:off x="5690119" y="2068513"/>
          <a:ext cx="40163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" name="Equation" r:id="rId4" imgW="152280" imgH="393480" progId="Equation.DSMT4">
                  <p:embed/>
                </p:oleObj>
              </mc:Choice>
              <mc:Fallback>
                <p:oleObj name="Equation" r:id="rId4" imgW="152280" imgH="393480" progId="Equation.DSMT4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0119" y="2068513"/>
                        <a:ext cx="401637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3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3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17F4D99F-8DB9-47AB-B21C-80A9F5EE51B9}" type="slidenum">
              <a:rPr lang="en-US" sz="1200" smtClean="0"/>
              <a:pPr/>
              <a:t>22</a:t>
            </a:fld>
            <a:endParaRPr lang="en-US" sz="1200" dirty="0" smtClean="0"/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914400" y="5186363"/>
            <a:ext cx="7272338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algn="l">
              <a:lnSpc>
                <a:spcPct val="85000"/>
              </a:lnSpc>
              <a:spcBef>
                <a:spcPct val="10000"/>
              </a:spcBef>
            </a:pPr>
            <a:r>
              <a:rPr lang="en-US" sz="3600" b="1">
                <a:solidFill>
                  <a:schemeClr val="hlink"/>
                </a:solidFill>
                <a:latin typeface="Comic Sans MS" pitchFamily="66" charset="0"/>
              </a:rPr>
              <a:t>Bertrand Russell </a:t>
            </a:r>
            <a:r>
              <a:rPr lang="en-US" sz="3600" b="1">
                <a:latin typeface="Comic Sans MS" pitchFamily="66" charset="0"/>
              </a:rPr>
              <a:t>(1872 - 1970)</a:t>
            </a:r>
            <a:endParaRPr lang="en-US" sz="3600">
              <a:latin typeface="Comic Sans MS" pitchFamily="66" charset="0"/>
            </a:endParaRPr>
          </a:p>
        </p:txBody>
      </p:sp>
      <p:pic>
        <p:nvPicPr>
          <p:cNvPr id="33797" name="Picture 6" descr="title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19425" y="1690688"/>
            <a:ext cx="3060700" cy="3060700"/>
          </a:xfrm>
          <a:noFill/>
        </p:spPr>
      </p:pic>
      <p:sp>
        <p:nvSpPr>
          <p:cNvPr id="33798" name="Text Box 8"/>
          <p:cNvSpPr txBox="1">
            <a:spLocks noChangeArrowheads="1"/>
          </p:cNvSpPr>
          <p:nvPr/>
        </p:nvSpPr>
        <p:spPr bwMode="auto">
          <a:xfrm>
            <a:off x="2573338" y="6026150"/>
            <a:ext cx="3568700" cy="2444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/>
              <a:t>(Picture source: </a:t>
            </a:r>
            <a:r>
              <a:rPr lang="en-US" sz="800">
                <a:latin typeface="Courier New" pitchFamily="49" charset="0"/>
              </a:rPr>
              <a:t>http://www.users.drew.edu/~jlenz/brs.html</a:t>
            </a:r>
            <a:r>
              <a:rPr lang="en-US" sz="1000">
                <a:latin typeface="Courier New" pitchFamily="49" charset="0"/>
              </a:rPr>
              <a:t>)</a:t>
            </a:r>
            <a:endParaRPr lang="en-US" sz="1000"/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Consequences of  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71334" y="6553200"/>
            <a:ext cx="157266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2CE4F879-8951-4E2E-A4AF-301D9F13C57E}" type="slidenum">
              <a:rPr lang="en-US" sz="1200" smtClean="0"/>
              <a:pPr/>
              <a:t>3</a:t>
            </a:fld>
            <a:endParaRPr lang="en-US" sz="1200" dirty="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419225" y="290513"/>
            <a:ext cx="6324600" cy="1281112"/>
          </a:xfrm>
        </p:spPr>
        <p:txBody>
          <a:bodyPr/>
          <a:lstStyle/>
          <a:p>
            <a:pPr algn="ctr" eaLnBrk="1" hangingPunct="1"/>
            <a:r>
              <a:rPr lang="en-US" sz="4000" smtClean="0"/>
              <a:t>Getting started: </a:t>
            </a:r>
            <a:br>
              <a:rPr lang="en-US" sz="4000" smtClean="0"/>
            </a:br>
            <a:r>
              <a:rPr lang="en-US" sz="4000" smtClean="0"/>
              <a:t>Pythagorean theorem </a:t>
            </a: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2393950" y="4962525"/>
            <a:ext cx="3568700" cy="13652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Familiar?</a:t>
            </a:r>
          </a:p>
          <a:p>
            <a:r>
              <a:rPr lang="en-US" sz="4000">
                <a:latin typeface="Comic Sans MS" pitchFamily="66" charset="0"/>
              </a:rPr>
              <a:t>Obvious?</a:t>
            </a:r>
            <a:endParaRPr lang="en-US" sz="4000">
              <a:solidFill>
                <a:schemeClr val="hlink"/>
              </a:solidFill>
              <a:latin typeface="Comic Sans MS" pitchFamily="66" charset="0"/>
            </a:endParaRPr>
          </a:p>
        </p:txBody>
      </p:sp>
      <p:grpSp>
        <p:nvGrpSpPr>
          <p:cNvPr id="27653" name="Group 52"/>
          <p:cNvGrpSpPr>
            <a:grpSpLocks/>
          </p:cNvGrpSpPr>
          <p:nvPr/>
        </p:nvGrpSpPr>
        <p:grpSpPr bwMode="auto">
          <a:xfrm>
            <a:off x="3429000" y="1552575"/>
            <a:ext cx="1719263" cy="2500313"/>
            <a:chOff x="2160" y="960"/>
            <a:chExt cx="1083" cy="1575"/>
          </a:xfrm>
        </p:grpSpPr>
        <p:grpSp>
          <p:nvGrpSpPr>
            <p:cNvPr id="27657" name="Group 45"/>
            <p:cNvGrpSpPr>
              <a:grpSpLocks/>
            </p:cNvGrpSpPr>
            <p:nvPr/>
          </p:nvGrpSpPr>
          <p:grpSpPr bwMode="auto">
            <a:xfrm>
              <a:off x="2160" y="960"/>
              <a:ext cx="1083" cy="1575"/>
              <a:chOff x="3330" y="1104"/>
              <a:chExt cx="918" cy="1504"/>
            </a:xfrm>
          </p:grpSpPr>
          <p:grpSp>
            <p:nvGrpSpPr>
              <p:cNvPr id="27661" name="Group 43"/>
              <p:cNvGrpSpPr>
                <a:grpSpLocks/>
              </p:cNvGrpSpPr>
              <p:nvPr/>
            </p:nvGrpSpPr>
            <p:grpSpPr bwMode="auto">
              <a:xfrm>
                <a:off x="3330" y="1104"/>
                <a:ext cx="918" cy="1248"/>
                <a:chOff x="2322" y="1152"/>
                <a:chExt cx="918" cy="1248"/>
              </a:xfrm>
            </p:grpSpPr>
            <p:sp>
              <p:nvSpPr>
                <p:cNvPr id="2766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45" y="1536"/>
                  <a:ext cx="212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c</a:t>
                  </a:r>
                </a:p>
              </p:txBody>
            </p:sp>
            <p:sp>
              <p:nvSpPr>
                <p:cNvPr id="2766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322" y="1632"/>
                  <a:ext cx="229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b</a:t>
                  </a:r>
                </a:p>
              </p:txBody>
            </p:sp>
            <p:sp>
              <p:nvSpPr>
                <p:cNvPr id="27665" name="AutoShape 41"/>
                <p:cNvSpPr>
                  <a:spLocks noChangeArrowheads="1"/>
                </p:cNvSpPr>
                <p:nvPr/>
              </p:nvSpPr>
              <p:spPr bwMode="auto">
                <a:xfrm>
                  <a:off x="2520" y="1152"/>
                  <a:ext cx="720" cy="1248"/>
                </a:xfrm>
                <a:prstGeom prst="rtTriangl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27662" name="Text Box 44"/>
              <p:cNvSpPr txBox="1">
                <a:spLocks noChangeArrowheads="1"/>
              </p:cNvSpPr>
              <p:nvPr/>
            </p:nvSpPr>
            <p:spPr bwMode="auto">
              <a:xfrm>
                <a:off x="3756" y="2256"/>
                <a:ext cx="211" cy="3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a</a:t>
                </a:r>
              </a:p>
            </p:txBody>
          </p:sp>
        </p:grpSp>
        <p:grpSp>
          <p:nvGrpSpPr>
            <p:cNvPr id="27658" name="Group 46"/>
            <p:cNvGrpSpPr>
              <a:grpSpLocks/>
            </p:cNvGrpSpPr>
            <p:nvPr/>
          </p:nvGrpSpPr>
          <p:grpSpPr bwMode="auto">
            <a:xfrm>
              <a:off x="2397" y="2167"/>
              <a:ext cx="113" cy="100"/>
              <a:chOff x="2544" y="2304"/>
              <a:chExt cx="96" cy="96"/>
            </a:xfrm>
          </p:grpSpPr>
          <p:sp>
            <p:nvSpPr>
              <p:cNvPr id="27659" name="Line 34"/>
              <p:cNvSpPr>
                <a:spLocks noChangeShapeType="1"/>
              </p:cNvSpPr>
              <p:nvPr/>
            </p:nvSpPr>
            <p:spPr bwMode="auto">
              <a:xfrm>
                <a:off x="2544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0" name="Line 35"/>
              <p:cNvSpPr>
                <a:spLocks noChangeShapeType="1"/>
              </p:cNvSpPr>
              <p:nvPr/>
            </p:nvSpPr>
            <p:spPr bwMode="auto">
              <a:xfrm>
                <a:off x="2640" y="2304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241" name="Text Box 49"/>
          <p:cNvSpPr txBox="1">
            <a:spLocks noChangeArrowheads="1"/>
          </p:cNvSpPr>
          <p:nvPr/>
        </p:nvSpPr>
        <p:spPr bwMode="auto">
          <a:xfrm>
            <a:off x="5364163" y="5021263"/>
            <a:ext cx="1162050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Yes!</a:t>
            </a:r>
          </a:p>
        </p:txBody>
      </p:sp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5413375" y="5624513"/>
            <a:ext cx="960438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No</a:t>
            </a: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!</a:t>
            </a:r>
            <a:endParaRPr lang="en-US" sz="2400">
              <a:latin typeface="Comic Sans MS" pitchFamily="66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2565399" y="3862146"/>
          <a:ext cx="3568701" cy="1027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34" name="Equation" r:id="rId4" imgW="838200" imgH="241300" progId="Equation.DSMT4">
                  <p:embed/>
                </p:oleObj>
              </mc:Choice>
              <mc:Fallback>
                <p:oleObj name="Equation" r:id="rId4" imgW="8382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399" y="3862146"/>
                        <a:ext cx="3568701" cy="10273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1" grpId="0"/>
      <p:bldP spid="82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71334" y="6553200"/>
            <a:ext cx="157266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0FB437FB-7EA6-4D8E-804F-52D528A3F410}" type="slidenum">
              <a:rPr lang="en-US" sz="1200" smtClean="0"/>
              <a:pPr/>
              <a:t>4</a:t>
            </a:fld>
            <a:endParaRPr lang="en-US" sz="1200" dirty="0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9376" name="Text Box 160"/>
          <p:cNvSpPr txBox="1">
            <a:spLocks noChangeArrowheads="1"/>
          </p:cNvSpPr>
          <p:nvPr/>
        </p:nvSpPr>
        <p:spPr bwMode="auto">
          <a:xfrm>
            <a:off x="585788" y="3957638"/>
            <a:ext cx="7872412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Rearrange into: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</a:t>
            </a:r>
            <a:r>
              <a:rPr lang="en-US" sz="4800" dirty="0" err="1"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)  a </a:t>
            </a:r>
            <a:r>
              <a:rPr lang="en-US" sz="4800" b="1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× </a:t>
            </a:r>
            <a:r>
              <a:rPr lang="en-US" sz="4800" b="1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latin typeface="Comic Sans MS" pitchFamily="66" charset="0"/>
              </a:rPr>
              <a:t>square, and then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(ii) an 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</a:rPr>
              <a:t>a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&amp; </a:t>
            </a:r>
            <a:r>
              <a:rPr lang="en-US" sz="4800" dirty="0" smtClean="0">
                <a:latin typeface="Comic Sans MS" pitchFamily="66" charset="0"/>
              </a:rPr>
              <a:t>a 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</a:rPr>
              <a:t>b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square</a:t>
            </a:r>
          </a:p>
        </p:txBody>
      </p:sp>
      <p:graphicFrame>
        <p:nvGraphicFramePr>
          <p:cNvPr id="6146" name="Object 2048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" name="Equation" r:id="rId4" imgW="304560" imgH="139680" progId="Equation.DSMT4">
                  <p:embed/>
                </p:oleObj>
              </mc:Choice>
              <mc:Fallback>
                <p:oleObj name="Equation" r:id="rId4" imgW="304560" imgH="139680" progId="Equation.DSMT4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2049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0" name="Equation" r:id="rId6" imgW="304560" imgH="139680" progId="Equation.DSMT4">
                  <p:embed/>
                </p:oleObj>
              </mc:Choice>
              <mc:Fallback>
                <p:oleObj name="Equation" r:id="rId6" imgW="304560" imgH="139680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57200" y="1600200"/>
            <a:ext cx="7208838" cy="2492375"/>
            <a:chOff x="457200" y="1600200"/>
            <a:chExt cx="7208838" cy="2492375"/>
          </a:xfrm>
        </p:grpSpPr>
        <p:sp>
          <p:nvSpPr>
            <p:cNvPr id="6150" name="Text Box 129"/>
            <p:cNvSpPr txBox="1">
              <a:spLocks noChangeArrowheads="1"/>
            </p:cNvSpPr>
            <p:nvPr/>
          </p:nvSpPr>
          <p:spPr bwMode="auto">
            <a:xfrm>
              <a:off x="1535113" y="2409825"/>
              <a:ext cx="3683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6151" name="Text Box 130"/>
            <p:cNvSpPr txBox="1">
              <a:spLocks noChangeArrowheads="1"/>
            </p:cNvSpPr>
            <p:nvPr/>
          </p:nvSpPr>
          <p:spPr bwMode="auto">
            <a:xfrm>
              <a:off x="457200" y="2438400"/>
              <a:ext cx="3873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b="1" dirty="0">
                  <a:latin typeface="Comic Sans MS" pitchFamily="66" charset="0"/>
                </a:rPr>
                <a:t>b</a:t>
              </a:r>
            </a:p>
          </p:txBody>
        </p:sp>
        <p:sp>
          <p:nvSpPr>
            <p:cNvPr id="6152" name="Text Box 132"/>
            <p:cNvSpPr txBox="1">
              <a:spLocks noChangeArrowheads="1"/>
            </p:cNvSpPr>
            <p:nvPr/>
          </p:nvSpPr>
          <p:spPr bwMode="auto">
            <a:xfrm>
              <a:off x="1238250" y="3568700"/>
              <a:ext cx="38417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latin typeface="Comic Sans MS" pitchFamily="66" charset="0"/>
                </a:rPr>
                <a:t>a</a:t>
              </a:r>
            </a:p>
          </p:txBody>
        </p:sp>
        <p:sp>
          <p:nvSpPr>
            <p:cNvPr id="6153" name="AutoShape 131"/>
            <p:cNvSpPr>
              <a:spLocks noChangeArrowheads="1"/>
            </p:cNvSpPr>
            <p:nvPr/>
          </p:nvSpPr>
          <p:spPr bwMode="auto">
            <a:xfrm>
              <a:off x="914400" y="1600200"/>
              <a:ext cx="1096963" cy="2057400"/>
            </a:xfrm>
            <a:prstGeom prst="rtTriangle">
              <a:avLst/>
            </a:prstGeom>
            <a:solidFill>
              <a:schemeClr val="folHlink"/>
            </a:solidFill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6154" name="Group 182"/>
            <p:cNvGrpSpPr>
              <a:grpSpLocks/>
            </p:cNvGrpSpPr>
            <p:nvPr/>
          </p:nvGrpSpPr>
          <p:grpSpPr bwMode="auto">
            <a:xfrm>
              <a:off x="906463" y="3460750"/>
              <a:ext cx="193675" cy="190500"/>
              <a:chOff x="576" y="2170"/>
              <a:chExt cx="122" cy="120"/>
            </a:xfrm>
          </p:grpSpPr>
          <p:sp>
            <p:nvSpPr>
              <p:cNvPr id="6164" name="Line 134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rgbClr val="4F81B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5" name="Line 135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rgbClr val="4F81B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55" name="AutoShape 149"/>
            <p:cNvSpPr>
              <a:spLocks noChangeArrowheads="1"/>
            </p:cNvSpPr>
            <p:nvPr/>
          </p:nvSpPr>
          <p:spPr bwMode="auto">
            <a:xfrm>
              <a:off x="5181600" y="1600200"/>
              <a:ext cx="1096963" cy="2057400"/>
            </a:xfrm>
            <a:prstGeom prst="rtTriangle">
              <a:avLst/>
            </a:prstGeom>
            <a:solidFill>
              <a:schemeClr val="bg2"/>
            </a:solidFill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156" name="AutoShape 150"/>
            <p:cNvSpPr>
              <a:spLocks noChangeArrowheads="1"/>
            </p:cNvSpPr>
            <p:nvPr/>
          </p:nvSpPr>
          <p:spPr bwMode="auto">
            <a:xfrm>
              <a:off x="2286000" y="1600200"/>
              <a:ext cx="1096963" cy="2057400"/>
            </a:xfrm>
            <a:prstGeom prst="rtTriangle">
              <a:avLst/>
            </a:prstGeom>
            <a:solidFill>
              <a:schemeClr val="accent2"/>
            </a:solidFill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157" name="AutoShape 152"/>
            <p:cNvSpPr>
              <a:spLocks noChangeArrowheads="1"/>
            </p:cNvSpPr>
            <p:nvPr/>
          </p:nvSpPr>
          <p:spPr bwMode="auto">
            <a:xfrm>
              <a:off x="3717925" y="1600200"/>
              <a:ext cx="1096963" cy="2057400"/>
            </a:xfrm>
            <a:prstGeom prst="rtTriangle">
              <a:avLst/>
            </a:prstGeom>
            <a:solidFill>
              <a:srgbClr val="DDDDDD"/>
            </a:solidFill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6159" name="Group 188"/>
            <p:cNvGrpSpPr>
              <a:grpSpLocks/>
            </p:cNvGrpSpPr>
            <p:nvPr/>
          </p:nvGrpSpPr>
          <p:grpSpPr bwMode="auto">
            <a:xfrm>
              <a:off x="6705600" y="2667000"/>
              <a:ext cx="960438" cy="960438"/>
              <a:chOff x="4224" y="1680"/>
              <a:chExt cx="605" cy="605"/>
            </a:xfrm>
          </p:grpSpPr>
          <p:sp>
            <p:nvSpPr>
              <p:cNvPr id="6160" name="Rectangle 159"/>
              <p:cNvSpPr>
                <a:spLocks noChangeArrowheads="1"/>
              </p:cNvSpPr>
              <p:nvPr/>
            </p:nvSpPr>
            <p:spPr bwMode="auto">
              <a:xfrm>
                <a:off x="4224" y="1680"/>
                <a:ext cx="605" cy="60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grpSp>
            <p:nvGrpSpPr>
              <p:cNvPr id="6161" name="Group 183"/>
              <p:cNvGrpSpPr>
                <a:grpSpLocks/>
              </p:cNvGrpSpPr>
              <p:nvPr/>
            </p:nvGrpSpPr>
            <p:grpSpPr bwMode="auto">
              <a:xfrm>
                <a:off x="4225" y="2164"/>
                <a:ext cx="122" cy="120"/>
                <a:chOff x="576" y="2170"/>
                <a:chExt cx="122" cy="120"/>
              </a:xfrm>
            </p:grpSpPr>
            <p:sp>
              <p:nvSpPr>
                <p:cNvPr id="6162" name="Line 184"/>
                <p:cNvSpPr>
                  <a:spLocks noChangeShapeType="1"/>
                </p:cNvSpPr>
                <p:nvPr/>
              </p:nvSpPr>
              <p:spPr bwMode="auto">
                <a:xfrm flipV="1">
                  <a:off x="576" y="2170"/>
                  <a:ext cx="122" cy="0"/>
                </a:xfrm>
                <a:prstGeom prst="line">
                  <a:avLst/>
                </a:prstGeom>
                <a:noFill/>
                <a:ln w="19050">
                  <a:solidFill>
                    <a:srgbClr val="4F81B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3" name="Line 185"/>
                <p:cNvSpPr>
                  <a:spLocks noChangeShapeType="1"/>
                </p:cNvSpPr>
                <p:nvPr/>
              </p:nvSpPr>
              <p:spPr bwMode="auto">
                <a:xfrm>
                  <a:off x="695" y="2175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rgbClr val="4F81B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n>
                      <a:solidFill>
                        <a:srgbClr val="000000"/>
                      </a:solidFill>
                    </a:ln>
                  </a:endParaRP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71335" y="6553200"/>
            <a:ext cx="157266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2397B697-5C1D-45EC-849F-1E2C7D9F00A5}" type="slidenum">
              <a:rPr lang="en-US" sz="1200" smtClean="0"/>
              <a:pPr/>
              <a:t>5</a:t>
            </a:fld>
            <a:endParaRPr lang="en-US" sz="1200" dirty="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28677" name="AutoShape 9"/>
          <p:cNvSpPr>
            <a:spLocks noChangeArrowheads="1"/>
          </p:cNvSpPr>
          <p:nvPr/>
        </p:nvSpPr>
        <p:spPr bwMode="auto">
          <a:xfrm rot="18003113">
            <a:off x="3671888" y="212725"/>
            <a:ext cx="1733550" cy="29845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8" name="AutoShape 10"/>
          <p:cNvSpPr>
            <a:spLocks noChangeArrowheads="1"/>
          </p:cNvSpPr>
          <p:nvPr/>
        </p:nvSpPr>
        <p:spPr bwMode="auto">
          <a:xfrm rot="12577164">
            <a:off x="1993900" y="1987550"/>
            <a:ext cx="1720850" cy="3005138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6" name="AutoShape 7"/>
          <p:cNvSpPr>
            <a:spLocks noChangeArrowheads="1"/>
          </p:cNvSpPr>
          <p:nvPr/>
        </p:nvSpPr>
        <p:spPr bwMode="auto">
          <a:xfrm rot="1768937">
            <a:off x="5430838" y="1909763"/>
            <a:ext cx="1720850" cy="3005137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80" name="Text Box 11"/>
          <p:cNvSpPr txBox="1">
            <a:spLocks noChangeArrowheads="1"/>
          </p:cNvSpPr>
          <p:nvPr/>
        </p:nvSpPr>
        <p:spPr bwMode="auto">
          <a:xfrm>
            <a:off x="4137025" y="4721225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1" name="Text Box 12"/>
          <p:cNvSpPr txBox="1">
            <a:spLocks noChangeArrowheads="1"/>
          </p:cNvSpPr>
          <p:nvPr/>
        </p:nvSpPr>
        <p:spPr bwMode="auto">
          <a:xfrm>
            <a:off x="5889625" y="3162300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2" name="Text Box 13"/>
          <p:cNvSpPr txBox="1">
            <a:spLocks noChangeArrowheads="1"/>
          </p:cNvSpPr>
          <p:nvPr/>
        </p:nvSpPr>
        <p:spPr bwMode="auto">
          <a:xfrm>
            <a:off x="2789238" y="3046413"/>
            <a:ext cx="342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3" name="Text Box 14"/>
          <p:cNvSpPr txBox="1">
            <a:spLocks noChangeArrowheads="1"/>
          </p:cNvSpPr>
          <p:nvPr/>
        </p:nvSpPr>
        <p:spPr bwMode="auto">
          <a:xfrm>
            <a:off x="3325813" y="4200525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a</a:t>
            </a:r>
          </a:p>
        </p:txBody>
      </p:sp>
      <p:sp>
        <p:nvSpPr>
          <p:cNvPr id="28684" name="Text Box 15"/>
          <p:cNvSpPr txBox="1">
            <a:spLocks noChangeArrowheads="1"/>
          </p:cNvSpPr>
          <p:nvPr/>
        </p:nvSpPr>
        <p:spPr bwMode="auto">
          <a:xfrm>
            <a:off x="4483100" y="4287838"/>
            <a:ext cx="584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b</a:t>
            </a:r>
          </a:p>
        </p:txBody>
      </p:sp>
      <p:sp>
        <p:nvSpPr>
          <p:cNvPr id="28685" name="Text Box 16"/>
          <p:cNvSpPr txBox="1">
            <a:spLocks noChangeArrowheads="1"/>
          </p:cNvSpPr>
          <p:nvPr/>
        </p:nvSpPr>
        <p:spPr bwMode="auto">
          <a:xfrm>
            <a:off x="4343400" y="1630363"/>
            <a:ext cx="344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6" name="Rectangle 17"/>
          <p:cNvSpPr>
            <a:spLocks noChangeArrowheads="1"/>
          </p:cNvSpPr>
          <p:nvPr/>
        </p:nvSpPr>
        <p:spPr bwMode="auto">
          <a:xfrm rot="1800000">
            <a:off x="3968750" y="2835275"/>
            <a:ext cx="1198563" cy="12065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87" name="Text Box 21"/>
          <p:cNvSpPr txBox="1">
            <a:spLocks noChangeArrowheads="1"/>
          </p:cNvSpPr>
          <p:nvPr/>
        </p:nvSpPr>
        <p:spPr bwMode="auto">
          <a:xfrm rot="18037745">
            <a:off x="3458369" y="2753519"/>
            <a:ext cx="727075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Comic Sans MS" pitchFamily="66" charset="0"/>
              </a:rPr>
              <a:t>b</a:t>
            </a:r>
            <a:r>
              <a:rPr lang="en-US" sz="2400" b="1" dirty="0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400" b="1" dirty="0">
                <a:latin typeface="Comic Sans MS" pitchFamily="66" charset="0"/>
              </a:rPr>
              <a:t>a</a:t>
            </a:r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 rot="7183246">
            <a:off x="3740150" y="3679825"/>
            <a:ext cx="1733550" cy="29845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71335" y="6553200"/>
            <a:ext cx="157266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65CB97D2-D080-404C-B886-E9A46F89541B}" type="slidenum">
              <a:rPr lang="en-US" sz="1200" smtClean="0"/>
              <a:pPr/>
              <a:t>6</a:t>
            </a:fld>
            <a:endParaRPr lang="en-US" sz="1200" dirty="0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1535113" y="2409825"/>
            <a:ext cx="368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66" charset="0"/>
              </a:rPr>
              <a:t>c</a:t>
            </a:r>
          </a:p>
        </p:txBody>
      </p:sp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457200" y="24384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7176" name="Text Box 6"/>
          <p:cNvSpPr txBox="1">
            <a:spLocks noChangeArrowheads="1"/>
          </p:cNvSpPr>
          <p:nvPr/>
        </p:nvSpPr>
        <p:spPr bwMode="auto">
          <a:xfrm>
            <a:off x="1238250" y="3568700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7177" name="AutoShape 7"/>
          <p:cNvSpPr>
            <a:spLocks noChangeArrowheads="1"/>
          </p:cNvSpPr>
          <p:nvPr/>
        </p:nvSpPr>
        <p:spPr bwMode="auto">
          <a:xfrm>
            <a:off x="914400" y="1600200"/>
            <a:ext cx="1096963" cy="20574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7178" name="Group 8"/>
          <p:cNvGrpSpPr>
            <a:grpSpLocks/>
          </p:cNvGrpSpPr>
          <p:nvPr/>
        </p:nvGrpSpPr>
        <p:grpSpPr bwMode="auto">
          <a:xfrm>
            <a:off x="906463" y="3460750"/>
            <a:ext cx="193675" cy="190500"/>
            <a:chOff x="576" y="2170"/>
            <a:chExt cx="122" cy="120"/>
          </a:xfrm>
        </p:grpSpPr>
        <p:sp>
          <p:nvSpPr>
            <p:cNvPr id="7190" name="Line 9"/>
            <p:cNvSpPr>
              <a:spLocks noChangeShapeType="1"/>
            </p:cNvSpPr>
            <p:nvPr/>
          </p:nvSpPr>
          <p:spPr bwMode="auto">
            <a:xfrm flipV="1">
              <a:off x="576" y="2170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10"/>
            <p:cNvSpPr>
              <a:spLocks noChangeShapeType="1"/>
            </p:cNvSpPr>
            <p:nvPr/>
          </p:nvSpPr>
          <p:spPr bwMode="auto">
            <a:xfrm>
              <a:off x="695" y="2175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5181600" y="1600200"/>
            <a:ext cx="1096963" cy="2057400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2286000" y="1600200"/>
            <a:ext cx="1096963" cy="20574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1" name="AutoShape 13"/>
          <p:cNvSpPr>
            <a:spLocks noChangeArrowheads="1"/>
          </p:cNvSpPr>
          <p:nvPr/>
        </p:nvSpPr>
        <p:spPr bwMode="auto">
          <a:xfrm>
            <a:off x="3717925" y="1600200"/>
            <a:ext cx="1096963" cy="2057400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aphicFrame>
        <p:nvGraphicFramePr>
          <p:cNvPr id="7170" name="Object 15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7" name="Equation" r:id="rId4" imgW="304560" imgH="139680" progId="Equation.DSMT4">
                  <p:embed/>
                </p:oleObj>
              </mc:Choice>
              <mc:Fallback>
                <p:oleObj name="Equation" r:id="rId4" imgW="304560" imgH="1396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6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8" name="Equation" r:id="rId6" imgW="304560" imgH="139680" progId="Equation.DSMT4">
                  <p:embed/>
                </p:oleObj>
              </mc:Choice>
              <mc:Fallback>
                <p:oleObj name="Equation" r:id="rId6" imgW="304560" imgH="1396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2" name="Group 17"/>
          <p:cNvGrpSpPr>
            <a:grpSpLocks/>
          </p:cNvGrpSpPr>
          <p:nvPr/>
        </p:nvGrpSpPr>
        <p:grpSpPr bwMode="auto">
          <a:xfrm>
            <a:off x="6791325" y="2855913"/>
            <a:ext cx="1836738" cy="1282700"/>
            <a:chOff x="4278" y="1799"/>
            <a:chExt cx="1157" cy="808"/>
          </a:xfrm>
        </p:grpSpPr>
        <p:sp>
          <p:nvSpPr>
            <p:cNvPr id="7188" name="Text Box 18"/>
            <p:cNvSpPr txBox="1">
              <a:spLocks noChangeArrowheads="1"/>
            </p:cNvSpPr>
            <p:nvPr/>
          </p:nvSpPr>
          <p:spPr bwMode="auto">
            <a:xfrm>
              <a:off x="4278" y="223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  <p:sp>
          <p:nvSpPr>
            <p:cNvPr id="7189" name="Text Box 19"/>
            <p:cNvSpPr txBox="1">
              <a:spLocks noChangeArrowheads="1"/>
            </p:cNvSpPr>
            <p:nvPr/>
          </p:nvSpPr>
          <p:spPr bwMode="auto">
            <a:xfrm>
              <a:off x="4864" y="179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</p:grpSp>
      <p:grpSp>
        <p:nvGrpSpPr>
          <p:cNvPr id="7183" name="Group 20"/>
          <p:cNvGrpSpPr>
            <a:grpSpLocks/>
          </p:cNvGrpSpPr>
          <p:nvPr/>
        </p:nvGrpSpPr>
        <p:grpSpPr bwMode="auto">
          <a:xfrm>
            <a:off x="6705600" y="2667000"/>
            <a:ext cx="960438" cy="960438"/>
            <a:chOff x="4224" y="1680"/>
            <a:chExt cx="605" cy="605"/>
          </a:xfrm>
        </p:grpSpPr>
        <p:sp>
          <p:nvSpPr>
            <p:cNvPr id="7184" name="Rectangle 21"/>
            <p:cNvSpPr>
              <a:spLocks noChangeArrowheads="1"/>
            </p:cNvSpPr>
            <p:nvPr/>
          </p:nvSpPr>
          <p:spPr bwMode="auto">
            <a:xfrm>
              <a:off x="4224" y="1680"/>
              <a:ext cx="605" cy="6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185" name="Group 22"/>
            <p:cNvGrpSpPr>
              <a:grpSpLocks/>
            </p:cNvGrpSpPr>
            <p:nvPr/>
          </p:nvGrpSpPr>
          <p:grpSpPr bwMode="auto">
            <a:xfrm>
              <a:off x="4225" y="2164"/>
              <a:ext cx="122" cy="120"/>
              <a:chOff x="576" y="2170"/>
              <a:chExt cx="122" cy="120"/>
            </a:xfrm>
          </p:grpSpPr>
          <p:sp>
            <p:nvSpPr>
              <p:cNvPr id="7186" name="Line 23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7" name="Line 24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71334" y="6553200"/>
            <a:ext cx="157266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90D7F182-AFDA-4334-AFA0-35192557D391}" type="slidenum">
              <a:rPr lang="en-US" sz="1200" smtClean="0"/>
              <a:pPr/>
              <a:t>7</a:t>
            </a:fld>
            <a:endParaRPr lang="en-US" sz="1200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44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76"/>
          <p:cNvSpPr>
            <a:spLocks noChangeArrowheads="1"/>
          </p:cNvSpPr>
          <p:nvPr/>
        </p:nvSpPr>
        <p:spPr bwMode="auto">
          <a:xfrm>
            <a:off x="5065713" y="1928813"/>
            <a:ext cx="1519237" cy="2606675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199" name="AutoShape 77"/>
          <p:cNvSpPr>
            <a:spLocks noChangeArrowheads="1"/>
          </p:cNvSpPr>
          <p:nvPr/>
        </p:nvSpPr>
        <p:spPr bwMode="auto">
          <a:xfrm rot="10800000">
            <a:off x="5065713" y="1928813"/>
            <a:ext cx="1519237" cy="2606675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0" name="AutoShape 78"/>
          <p:cNvSpPr>
            <a:spLocks noChangeArrowheads="1"/>
          </p:cNvSpPr>
          <p:nvPr/>
        </p:nvSpPr>
        <p:spPr bwMode="auto">
          <a:xfrm rot="-5400000">
            <a:off x="2996407" y="1362869"/>
            <a:ext cx="1503362" cy="263525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1" name="AutoShape 79"/>
          <p:cNvSpPr>
            <a:spLocks noChangeArrowheads="1"/>
          </p:cNvSpPr>
          <p:nvPr/>
        </p:nvSpPr>
        <p:spPr bwMode="auto">
          <a:xfrm rot="5400000">
            <a:off x="2996407" y="1362869"/>
            <a:ext cx="1503362" cy="2635250"/>
          </a:xfrm>
          <a:prstGeom prst="rtTriangle">
            <a:avLst/>
          </a:prstGeom>
          <a:solidFill>
            <a:srgbClr val="DDDDDD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2" name="Line 89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0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3"/>
          <p:cNvSpPr>
            <a:spLocks noChangeShapeType="1"/>
          </p:cNvSpPr>
          <p:nvPr/>
        </p:nvSpPr>
        <p:spPr bwMode="auto">
          <a:xfrm flipV="1">
            <a:off x="4051300" y="4535488"/>
            <a:ext cx="101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04"/>
          <p:cNvSpPr>
            <a:spLocks noChangeShapeType="1"/>
          </p:cNvSpPr>
          <p:nvPr/>
        </p:nvSpPr>
        <p:spPr bwMode="auto">
          <a:xfrm flipV="1">
            <a:off x="4051300" y="3432175"/>
            <a:ext cx="0" cy="1103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09"/>
          <p:cNvSpPr txBox="1">
            <a:spLocks noChangeArrowheads="1"/>
          </p:cNvSpPr>
          <p:nvPr/>
        </p:nvSpPr>
        <p:spPr bwMode="auto">
          <a:xfrm>
            <a:off x="6584950" y="2930525"/>
            <a:ext cx="51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8207" name="Text Box 129"/>
          <p:cNvSpPr txBox="1">
            <a:spLocks noChangeArrowheads="1"/>
          </p:cNvSpPr>
          <p:nvPr/>
        </p:nvSpPr>
        <p:spPr bwMode="auto">
          <a:xfrm>
            <a:off x="1982788" y="22987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0" name="Rectangle 133"/>
          <p:cNvSpPr>
            <a:spLocks noChangeArrowheads="1"/>
          </p:cNvSpPr>
          <p:nvPr/>
        </p:nvSpPr>
        <p:spPr bwMode="auto">
          <a:xfrm>
            <a:off x="3952875" y="3449638"/>
            <a:ext cx="1093788" cy="1081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11" name="AutoShape 136"/>
          <p:cNvSpPr>
            <a:spLocks noChangeAspect="1" noChangeArrowheads="1" noTextEdit="1"/>
          </p:cNvSpPr>
          <p:nvPr/>
        </p:nvSpPr>
        <p:spPr bwMode="auto">
          <a:xfrm>
            <a:off x="3392488" y="4244975"/>
            <a:ext cx="2620962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Text Box 142"/>
          <p:cNvSpPr txBox="1">
            <a:spLocks noChangeArrowheads="1"/>
          </p:cNvSpPr>
          <p:nvPr/>
        </p:nvSpPr>
        <p:spPr bwMode="auto">
          <a:xfrm>
            <a:off x="5462588" y="3919538"/>
            <a:ext cx="382587" cy="5222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3" name="Text Box 143"/>
          <p:cNvSpPr txBox="1">
            <a:spLocks noChangeArrowheads="1"/>
          </p:cNvSpPr>
          <p:nvPr/>
        </p:nvSpPr>
        <p:spPr bwMode="auto">
          <a:xfrm>
            <a:off x="4083050" y="3935413"/>
            <a:ext cx="817563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  <a:r>
              <a:rPr lang="en-US" sz="28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54095"/>
              </p:ext>
            </p:extLst>
          </p:nvPr>
        </p:nvGraphicFramePr>
        <p:xfrm>
          <a:off x="3902075" y="3500438"/>
          <a:ext cx="2806700" cy="20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45" name="Equation" r:id="rId6" imgW="635000" imgH="469900" progId="Equation.DSMT4">
                  <p:embed/>
                </p:oleObj>
              </mc:Choice>
              <mc:Fallback>
                <p:oleObj name="Equation" r:id="rId6" imgW="635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02075" y="3500438"/>
                        <a:ext cx="2806700" cy="207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268713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71334" y="6553200"/>
            <a:ext cx="157266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90D7F182-AFDA-4334-AFA0-35192557D391}" type="slidenum">
              <a:rPr lang="en-US" sz="1200" smtClean="0"/>
              <a:pPr/>
              <a:t>8</a:t>
            </a:fld>
            <a:endParaRPr lang="en-US" sz="1200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49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982788" y="1928813"/>
            <a:ext cx="5118100" cy="4410075"/>
            <a:chOff x="1982788" y="1928813"/>
            <a:chExt cx="5118100" cy="4410075"/>
          </a:xfrm>
        </p:grpSpPr>
        <p:sp>
          <p:nvSpPr>
            <p:cNvPr id="8198" name="AutoShape 76"/>
            <p:cNvSpPr>
              <a:spLocks noChangeArrowheads="1"/>
            </p:cNvSpPr>
            <p:nvPr/>
          </p:nvSpPr>
          <p:spPr bwMode="auto">
            <a:xfrm>
              <a:off x="5065713" y="1928813"/>
              <a:ext cx="1519237" cy="2606675"/>
            </a:xfrm>
            <a:prstGeom prst="rtTriangl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8199" name="AutoShape 77"/>
            <p:cNvSpPr>
              <a:spLocks noChangeArrowheads="1"/>
            </p:cNvSpPr>
            <p:nvPr/>
          </p:nvSpPr>
          <p:spPr bwMode="auto">
            <a:xfrm rot="10800000">
              <a:off x="5065713" y="1928813"/>
              <a:ext cx="1519237" cy="2606675"/>
            </a:xfrm>
            <a:prstGeom prst="rtTriangl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8200" name="AutoShape 78"/>
            <p:cNvSpPr>
              <a:spLocks noChangeArrowheads="1"/>
            </p:cNvSpPr>
            <p:nvPr/>
          </p:nvSpPr>
          <p:spPr bwMode="auto">
            <a:xfrm rot="16200000">
              <a:off x="2996407" y="1362869"/>
              <a:ext cx="1503362" cy="2635250"/>
            </a:xfrm>
            <a:prstGeom prst="rtTriangl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8201" name="AutoShape 79"/>
            <p:cNvSpPr>
              <a:spLocks noChangeArrowheads="1"/>
            </p:cNvSpPr>
            <p:nvPr/>
          </p:nvSpPr>
          <p:spPr bwMode="auto">
            <a:xfrm rot="5400000">
              <a:off x="2996407" y="1362869"/>
              <a:ext cx="1503362" cy="2635250"/>
            </a:xfrm>
            <a:prstGeom prst="rtTriangle">
              <a:avLst/>
            </a:prstGeom>
            <a:solidFill>
              <a:srgbClr val="DDDDDD">
                <a:alpha val="89803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8202" name="Line 89"/>
            <p:cNvSpPr>
              <a:spLocks noChangeShapeType="1"/>
            </p:cNvSpPr>
            <p:nvPr/>
          </p:nvSpPr>
          <p:spPr bwMode="auto">
            <a:xfrm>
              <a:off x="5470525" y="633888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3" name="Line 90"/>
            <p:cNvSpPr>
              <a:spLocks noChangeShapeType="1"/>
            </p:cNvSpPr>
            <p:nvPr/>
          </p:nvSpPr>
          <p:spPr bwMode="auto">
            <a:xfrm>
              <a:off x="5470525" y="633888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4" name="Line 103"/>
            <p:cNvSpPr>
              <a:spLocks noChangeShapeType="1"/>
            </p:cNvSpPr>
            <p:nvPr/>
          </p:nvSpPr>
          <p:spPr bwMode="auto">
            <a:xfrm flipV="1">
              <a:off x="4051300" y="4535488"/>
              <a:ext cx="1014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Line 104"/>
            <p:cNvSpPr>
              <a:spLocks noChangeShapeType="1"/>
            </p:cNvSpPr>
            <p:nvPr/>
          </p:nvSpPr>
          <p:spPr bwMode="auto">
            <a:xfrm flipV="1">
              <a:off x="4051300" y="3432175"/>
              <a:ext cx="0" cy="1103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Text Box 109"/>
            <p:cNvSpPr txBox="1">
              <a:spLocks noChangeArrowheads="1"/>
            </p:cNvSpPr>
            <p:nvPr/>
          </p:nvSpPr>
          <p:spPr bwMode="auto">
            <a:xfrm>
              <a:off x="6584950" y="2930525"/>
              <a:ext cx="515938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b="1">
                  <a:latin typeface="Comic Sans MS" pitchFamily="66" charset="0"/>
                </a:rPr>
                <a:t>b</a:t>
              </a:r>
            </a:p>
          </p:txBody>
        </p:sp>
        <p:sp>
          <p:nvSpPr>
            <p:cNvPr id="8207" name="Text Box 129"/>
            <p:cNvSpPr txBox="1">
              <a:spLocks noChangeArrowheads="1"/>
            </p:cNvSpPr>
            <p:nvPr/>
          </p:nvSpPr>
          <p:spPr bwMode="auto">
            <a:xfrm>
              <a:off x="1982788" y="2298700"/>
              <a:ext cx="384175" cy="522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latin typeface="Comic Sans MS" pitchFamily="66" charset="0"/>
                </a:rPr>
                <a:t>a</a:t>
              </a:r>
            </a:p>
          </p:txBody>
        </p:sp>
        <p:sp>
          <p:nvSpPr>
            <p:cNvPr id="8208" name="Text Box 130"/>
            <p:cNvSpPr txBox="1">
              <a:spLocks noChangeArrowheads="1"/>
            </p:cNvSpPr>
            <p:nvPr/>
          </p:nvSpPr>
          <p:spPr bwMode="auto">
            <a:xfrm>
              <a:off x="2995613" y="3363913"/>
              <a:ext cx="38417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8210" name="Rectangle 133"/>
            <p:cNvSpPr>
              <a:spLocks noChangeArrowheads="1"/>
            </p:cNvSpPr>
            <p:nvPr/>
          </p:nvSpPr>
          <p:spPr bwMode="auto">
            <a:xfrm>
              <a:off x="3952875" y="3449638"/>
              <a:ext cx="1093788" cy="108108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8211" name="AutoShape 136"/>
            <p:cNvSpPr>
              <a:spLocks noChangeAspect="1" noChangeArrowheads="1" noTextEdit="1"/>
            </p:cNvSpPr>
            <p:nvPr/>
          </p:nvSpPr>
          <p:spPr bwMode="auto">
            <a:xfrm>
              <a:off x="3392488" y="4244975"/>
              <a:ext cx="2620962" cy="1376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2" name="Text Box 142"/>
            <p:cNvSpPr txBox="1">
              <a:spLocks noChangeArrowheads="1"/>
            </p:cNvSpPr>
            <p:nvPr/>
          </p:nvSpPr>
          <p:spPr bwMode="auto">
            <a:xfrm>
              <a:off x="5462588" y="3919538"/>
              <a:ext cx="382587" cy="522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latin typeface="Comic Sans MS" pitchFamily="66" charset="0"/>
                </a:rPr>
                <a:t>a</a:t>
              </a:r>
            </a:p>
          </p:txBody>
        </p:sp>
        <p:sp>
          <p:nvSpPr>
            <p:cNvPr id="8213" name="Text Box 143"/>
            <p:cNvSpPr txBox="1">
              <a:spLocks noChangeArrowheads="1"/>
            </p:cNvSpPr>
            <p:nvPr/>
          </p:nvSpPr>
          <p:spPr bwMode="auto">
            <a:xfrm>
              <a:off x="4083050" y="3935413"/>
              <a:ext cx="817563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latin typeface="Comic Sans MS" pitchFamily="66" charset="0"/>
                </a:rPr>
                <a:t>b</a:t>
              </a:r>
              <a:r>
                <a:rPr lang="en-US" sz="2800" b="1">
                  <a:latin typeface="Comic Sans MS" pitchFamily="66" charset="0"/>
                  <a:cs typeface="Times New Roman" pitchFamily="18" charset="0"/>
                </a:rPr>
                <a:t>-</a:t>
              </a:r>
              <a:r>
                <a:rPr lang="en-US" sz="2800" b="1">
                  <a:latin typeface="Comic Sans MS" pitchFamily="66" charset="0"/>
                </a:rPr>
                <a:t>a</a:t>
              </a:r>
            </a:p>
          </p:txBody>
        </p:sp>
        <p:graphicFrame>
          <p:nvGraphicFramePr>
            <p:cNvPr id="2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2600571"/>
                </p:ext>
              </p:extLst>
            </p:nvPr>
          </p:nvGraphicFramePr>
          <p:xfrm>
            <a:off x="3869748" y="3500582"/>
            <a:ext cx="2806700" cy="1962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550" name="Equation" r:id="rId6" imgW="635000" imgH="444500" progId="Equation.DSMT4">
                    <p:embed/>
                  </p:oleObj>
                </mc:Choice>
                <mc:Fallback>
                  <p:oleObj name="Equation" r:id="rId6" imgW="635000" imgH="444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869748" y="3500582"/>
                          <a:ext cx="2806700" cy="1962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2181837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71334" y="6553200"/>
            <a:ext cx="157266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90D7F182-AFDA-4334-AFA0-35192557D391}" type="slidenum">
              <a:rPr lang="en-US" sz="1200" smtClean="0"/>
              <a:pPr/>
              <a:t>9</a:t>
            </a:fld>
            <a:endParaRPr lang="en-US" sz="1200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62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76"/>
          <p:cNvSpPr>
            <a:spLocks noChangeArrowheads="1"/>
          </p:cNvSpPr>
          <p:nvPr/>
        </p:nvSpPr>
        <p:spPr bwMode="auto">
          <a:xfrm>
            <a:off x="5065713" y="1928813"/>
            <a:ext cx="1519237" cy="2606675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199" name="AutoShape 77"/>
          <p:cNvSpPr>
            <a:spLocks noChangeArrowheads="1"/>
          </p:cNvSpPr>
          <p:nvPr/>
        </p:nvSpPr>
        <p:spPr bwMode="auto">
          <a:xfrm rot="10800000">
            <a:off x="5065713" y="1928813"/>
            <a:ext cx="1519237" cy="2606675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0" name="AutoShape 78"/>
          <p:cNvSpPr>
            <a:spLocks noChangeArrowheads="1"/>
          </p:cNvSpPr>
          <p:nvPr/>
        </p:nvSpPr>
        <p:spPr bwMode="auto">
          <a:xfrm rot="16200000">
            <a:off x="2996407" y="1362869"/>
            <a:ext cx="1503362" cy="263525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1" name="AutoShape 79"/>
          <p:cNvSpPr>
            <a:spLocks noChangeArrowheads="1"/>
          </p:cNvSpPr>
          <p:nvPr/>
        </p:nvSpPr>
        <p:spPr bwMode="auto">
          <a:xfrm rot="5400000">
            <a:off x="2996407" y="1362869"/>
            <a:ext cx="1503362" cy="2635250"/>
          </a:xfrm>
          <a:prstGeom prst="rtTriangle">
            <a:avLst/>
          </a:prstGeom>
          <a:solidFill>
            <a:srgbClr val="DDDDDD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2" name="Line 89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0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3"/>
          <p:cNvSpPr>
            <a:spLocks noChangeShapeType="1"/>
          </p:cNvSpPr>
          <p:nvPr/>
        </p:nvSpPr>
        <p:spPr bwMode="auto">
          <a:xfrm flipV="1">
            <a:off x="4051300" y="4535488"/>
            <a:ext cx="101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04"/>
          <p:cNvSpPr>
            <a:spLocks noChangeShapeType="1"/>
          </p:cNvSpPr>
          <p:nvPr/>
        </p:nvSpPr>
        <p:spPr bwMode="auto">
          <a:xfrm flipV="1">
            <a:off x="4051300" y="3432175"/>
            <a:ext cx="0" cy="1103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09"/>
          <p:cNvSpPr txBox="1">
            <a:spLocks noChangeArrowheads="1"/>
          </p:cNvSpPr>
          <p:nvPr/>
        </p:nvSpPr>
        <p:spPr bwMode="auto">
          <a:xfrm>
            <a:off x="6584950" y="2930525"/>
            <a:ext cx="51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8207" name="Text Box 129"/>
          <p:cNvSpPr txBox="1">
            <a:spLocks noChangeArrowheads="1"/>
          </p:cNvSpPr>
          <p:nvPr/>
        </p:nvSpPr>
        <p:spPr bwMode="auto">
          <a:xfrm>
            <a:off x="1982788" y="22987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08" name="Text Box 130"/>
          <p:cNvSpPr txBox="1">
            <a:spLocks noChangeArrowheads="1"/>
          </p:cNvSpPr>
          <p:nvPr/>
        </p:nvSpPr>
        <p:spPr bwMode="auto">
          <a:xfrm>
            <a:off x="2995613" y="3363913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66" charset="0"/>
              </a:rPr>
              <a:t>a</a:t>
            </a:r>
          </a:p>
        </p:txBody>
      </p:sp>
      <p:sp>
        <p:nvSpPr>
          <p:cNvPr id="8209" name="Line 132"/>
          <p:cNvSpPr>
            <a:spLocks noChangeShapeType="1"/>
          </p:cNvSpPr>
          <p:nvPr/>
        </p:nvSpPr>
        <p:spPr bwMode="auto">
          <a:xfrm flipV="1">
            <a:off x="3951288" y="1928813"/>
            <a:ext cx="0" cy="15033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0" name="Rectangle 133"/>
          <p:cNvSpPr>
            <a:spLocks noChangeArrowheads="1"/>
          </p:cNvSpPr>
          <p:nvPr/>
        </p:nvSpPr>
        <p:spPr bwMode="auto">
          <a:xfrm>
            <a:off x="3952875" y="3449638"/>
            <a:ext cx="1093788" cy="1081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11" name="AutoShape 136"/>
          <p:cNvSpPr>
            <a:spLocks noChangeAspect="1" noChangeArrowheads="1" noTextEdit="1"/>
          </p:cNvSpPr>
          <p:nvPr/>
        </p:nvSpPr>
        <p:spPr bwMode="auto">
          <a:xfrm>
            <a:off x="3392488" y="4244975"/>
            <a:ext cx="2620962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Text Box 142"/>
          <p:cNvSpPr txBox="1">
            <a:spLocks noChangeArrowheads="1"/>
          </p:cNvSpPr>
          <p:nvPr/>
        </p:nvSpPr>
        <p:spPr bwMode="auto">
          <a:xfrm>
            <a:off x="5462588" y="3919538"/>
            <a:ext cx="382587" cy="5222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3" name="Text Box 143"/>
          <p:cNvSpPr txBox="1">
            <a:spLocks noChangeArrowheads="1"/>
          </p:cNvSpPr>
          <p:nvPr/>
        </p:nvSpPr>
        <p:spPr bwMode="auto">
          <a:xfrm>
            <a:off x="4083050" y="3935413"/>
            <a:ext cx="817563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  <a:r>
              <a:rPr lang="en-US" sz="28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888710"/>
              </p:ext>
            </p:extLst>
          </p:nvPr>
        </p:nvGraphicFramePr>
        <p:xfrm>
          <a:off x="3869748" y="3500582"/>
          <a:ext cx="280670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63" name="Equation" r:id="rId6" imgW="635000" imgH="444500" progId="Equation.DSMT4">
                  <p:embed/>
                </p:oleObj>
              </mc:Choice>
              <mc:Fallback>
                <p:oleObj name="Equation" r:id="rId6" imgW="6350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69748" y="3500582"/>
                        <a:ext cx="2806700" cy="196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596845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8" grpId="0"/>
      <p:bldP spid="820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6848</TotalTime>
  <Words>620</Words>
  <Application>Microsoft Macintosh PowerPoint</Application>
  <PresentationFormat>On-screen Show (4:3)</PresentationFormat>
  <Paragraphs>181</Paragraphs>
  <Slides>22</Slides>
  <Notes>21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6.042 Lecture Template</vt:lpstr>
      <vt:lpstr>Equation</vt:lpstr>
      <vt:lpstr>Mathematics for Computer Science 6.042J/18.062J</vt:lpstr>
      <vt:lpstr>Vocabulary</vt:lpstr>
      <vt:lpstr>Getting started:  Pythagorean theorem </vt:lpstr>
      <vt:lpstr>A Cool Proof</vt:lpstr>
      <vt:lpstr>A Cool Proof</vt:lpstr>
      <vt:lpstr>A Cool Proof</vt:lpstr>
      <vt:lpstr>A Cool Proof</vt:lpstr>
      <vt:lpstr>A Cool Proof</vt:lpstr>
      <vt:lpstr>A Cool Proof</vt:lpstr>
      <vt:lpstr>Proof by Picture</vt:lpstr>
      <vt:lpstr>Bogus Proof: Getting Rich By Diagram</vt:lpstr>
      <vt:lpstr>Bogus Proof: Getting Rich By Diagram</vt:lpstr>
      <vt:lpstr>A False Proof: Getting Rich By Diagram</vt:lpstr>
      <vt:lpstr>Getting Rich</vt:lpstr>
      <vt:lpstr>Another Bogus Proof</vt:lpstr>
      <vt:lpstr>Another Bogus Proof</vt:lpstr>
      <vt:lpstr>Another Bogus Proof</vt:lpstr>
      <vt:lpstr>Another Bogus Proof</vt:lpstr>
      <vt:lpstr>1 = -1 ?</vt:lpstr>
      <vt:lpstr>1 = -1 ?</vt:lpstr>
      <vt:lpstr>Consequences of  1 = -1</vt:lpstr>
      <vt:lpstr>Consequences of  1 = -1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lecture</dc:title>
  <dc:creator>arm</dc:creator>
  <cp:lastModifiedBy>Albert R Meyer</cp:lastModifiedBy>
  <cp:revision>496</cp:revision>
  <cp:lastPrinted>2015-09-10T06:01:54Z</cp:lastPrinted>
  <dcterms:created xsi:type="dcterms:W3CDTF">2011-02-02T02:45:17Z</dcterms:created>
  <dcterms:modified xsi:type="dcterms:W3CDTF">2015-09-10T06:01:58Z</dcterms:modified>
</cp:coreProperties>
</file>