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8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0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1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2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3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524" r:id="rId2"/>
    <p:sldId id="571" r:id="rId3"/>
    <p:sldId id="510" r:id="rId4"/>
    <p:sldId id="573" r:id="rId5"/>
    <p:sldId id="574" r:id="rId6"/>
    <p:sldId id="576" r:id="rId7"/>
    <p:sldId id="593" r:id="rId8"/>
    <p:sldId id="577" r:id="rId9"/>
    <p:sldId id="581" r:id="rId10"/>
    <p:sldId id="578" r:id="rId11"/>
    <p:sldId id="580" r:id="rId12"/>
    <p:sldId id="585" r:id="rId13"/>
    <p:sldId id="582" r:id="rId14"/>
    <p:sldId id="587" r:id="rId15"/>
    <p:sldId id="589" r:id="rId16"/>
    <p:sldId id="566" r:id="rId17"/>
    <p:sldId id="590" r:id="rId18"/>
    <p:sldId id="594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96D"/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13" autoAdjust="0"/>
    <p:restoredTop sz="98581" autoAdjust="0"/>
  </p:normalViewPr>
  <p:slideViewPr>
    <p:cSldViewPr showGuides="1">
      <p:cViewPr varScale="1">
        <p:scale>
          <a:sx n="126" d="100"/>
          <a:sy n="126" d="100"/>
        </p:scale>
        <p:origin x="-7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696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24,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9.bin"/><Relationship Id="rId7" Type="http://schemas.openxmlformats.org/officeDocument/2006/relationships/oleObject" Target="../embeddings/oleObject30.bin"/><Relationship Id="rId8" Type="http://schemas.openxmlformats.org/officeDocument/2006/relationships/image" Target="../media/image26.emf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3.bin"/><Relationship Id="rId7" Type="http://schemas.openxmlformats.org/officeDocument/2006/relationships/oleObject" Target="../embeddings/oleObject34.bin"/><Relationship Id="rId8" Type="http://schemas.openxmlformats.org/officeDocument/2006/relationships/image" Target="../media/image2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6.bin"/><Relationship Id="rId7" Type="http://schemas.openxmlformats.org/officeDocument/2006/relationships/oleObject" Target="../embeddings/oleObject37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38.bin"/><Relationship Id="rId10" Type="http://schemas.openxmlformats.org/officeDocument/2006/relationships/image" Target="../media/image2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9.bin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04800" y="1600200"/>
            <a:ext cx="85915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  <a:p>
            <a:pPr algn="ctr"/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Binomial Proof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10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262194"/>
              </p:ext>
            </p:extLst>
          </p:nvPr>
        </p:nvGraphicFramePr>
        <p:xfrm>
          <a:off x="228600" y="2374900"/>
          <a:ext cx="8624419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6" name="Equation" r:id="rId4" imgW="1346200" imgH="355600" progId="Equation.DSMT4">
                  <p:embed/>
                </p:oleObj>
              </mc:Choice>
              <mc:Fallback>
                <p:oleObj name="Equation" r:id="rId4" imgW="13462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74900"/>
                        <a:ext cx="8624419" cy="2273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72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4958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4400" dirty="0" smtClean="0"/>
              <a:t>For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a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∈</a:t>
            </a:r>
            <a:r>
              <a:rPr lang="en-US" sz="4400" dirty="0">
                <a:solidFill>
                  <a:srgbClr val="0000FF"/>
                </a:solidFill>
                <a:latin typeface="Cambria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∪⋯∪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endParaRPr lang="en-US" sz="4400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</a:pPr>
            <a:r>
              <a:rPr lang="en-US" sz="4400" dirty="0" smtClean="0">
                <a:solidFill>
                  <a:srgbClr val="0000FF"/>
                </a:solidFill>
              </a:rPr>
              <a:t>#a ::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number of times</a:t>
            </a:r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gets    </a:t>
            </a:r>
          </a:p>
          <a:p>
            <a:pPr>
              <a:spcAft>
                <a:spcPts val="0"/>
              </a:spcAft>
            </a:pP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         counted in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     </a:t>
            </a:r>
            <a:endParaRPr lang="en-US" sz="4400" b="1" dirty="0" smtClean="0">
              <a:latin typeface="Comic Sans MS"/>
              <a:cs typeface="Comic Sans MS"/>
            </a:endParaRPr>
          </a:p>
          <a:p>
            <a:pPr algn="ctr">
              <a:spcAft>
                <a:spcPts val="600"/>
              </a:spcAft>
            </a:pPr>
            <a:r>
              <a:rPr lang="en-US" sz="6000" dirty="0" smtClean="0">
                <a:solidFill>
                  <a:srgbClr val="90096D"/>
                </a:solidFill>
                <a:latin typeface="Comic Sans MS"/>
                <a:cs typeface="Comic Sans MS"/>
              </a:rPr>
              <a:t>Claim:</a:t>
            </a:r>
            <a:r>
              <a:rPr lang="en-US" sz="6000" dirty="0" smtClean="0">
                <a:latin typeface="Comic Sans MS"/>
                <a:cs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#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/>
                <a:cs typeface="Comic Sans MS"/>
              </a:rPr>
              <a:t>0</a:t>
            </a:r>
          </a:p>
          <a:p>
            <a:pPr>
              <a:spcAft>
                <a:spcPts val="600"/>
              </a:spcAft>
            </a:pPr>
            <a:r>
              <a:rPr lang="en-US" sz="6000" dirty="0" smtClean="0">
                <a:latin typeface="Comic Sans MS"/>
                <a:cs typeface="Comic Sans MS"/>
              </a:rPr>
              <a:t>so</a:t>
            </a:r>
            <a:endParaRPr lang="en-US" sz="4800" dirty="0" smtClean="0">
              <a:latin typeface="Comic Sans MS"/>
              <a:cs typeface="Comic Sans MS"/>
            </a:endParaRPr>
          </a:p>
          <a:p>
            <a:endParaRPr lang="en-US" baseline="-25000" dirty="0">
              <a:solidFill>
                <a:srgbClr val="0000FF"/>
              </a:solidFill>
            </a:endParaRPr>
          </a:p>
          <a:p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62373"/>
              </p:ext>
            </p:extLst>
          </p:nvPr>
        </p:nvGraphicFramePr>
        <p:xfrm>
          <a:off x="1252220" y="4648200"/>
          <a:ext cx="7264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4" name="Equation" r:id="rId3" imgW="1816100" imgH="381000" progId="Equation.DSMT4">
                  <p:embed/>
                </p:oleObj>
              </mc:Choice>
              <mc:Fallback>
                <p:oleObj name="Equation" r:id="rId3" imgW="18161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2220" y="4648200"/>
                        <a:ext cx="72644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485895"/>
              </p:ext>
            </p:extLst>
          </p:nvPr>
        </p:nvGraphicFramePr>
        <p:xfrm>
          <a:off x="5029200" y="2565400"/>
          <a:ext cx="130754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5" name="Equation" r:id="rId5" imgW="406400" imgH="292100" progId="Equation.DSMT4">
                  <p:embed/>
                </p:oleObj>
              </mc:Choice>
              <mc:Fallback>
                <p:oleObj name="Equation" r:id="rId5" imgW="406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2565400"/>
                        <a:ext cx="1307548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548640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90096D"/>
                </a:solidFill>
                <a:latin typeface="Comic Sans MS" pitchFamily="66" charset="0"/>
              </a:rPr>
              <a:t>QED</a:t>
            </a:r>
            <a:endParaRPr lang="en-US" sz="6600" dirty="0" smtClean="0">
              <a:solidFill>
                <a:srgbClr val="90096D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221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</a:t>
            </a:r>
            <a:r>
              <a:rPr lang="en-US" dirty="0" smtClean="0">
                <a:solidFill>
                  <a:srgbClr val="90096D"/>
                </a:solidFill>
              </a:rPr>
              <a:t>Claim</a:t>
            </a:r>
            <a:endParaRPr lang="en-US" dirty="0">
              <a:solidFill>
                <a:srgbClr val="9009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953000"/>
          </a:xfrm>
        </p:spPr>
        <p:txBody>
          <a:bodyPr/>
          <a:lstStyle/>
          <a:p>
            <a:r>
              <a:rPr lang="en-US" sz="4800" dirty="0" smtClean="0">
                <a:solidFill>
                  <a:srgbClr val="90096D"/>
                </a:solidFill>
              </a:rPr>
              <a:t>characteristic function </a:t>
            </a:r>
            <a:r>
              <a:rPr lang="en-US" sz="4800" dirty="0" smtClean="0">
                <a:solidFill>
                  <a:srgbClr val="0000FF"/>
                </a:solidFill>
              </a:rPr>
              <a:t>C</a:t>
            </a:r>
            <a:r>
              <a:rPr lang="en-US" sz="4800" baseline="-25000" dirty="0" smtClean="0">
                <a:solidFill>
                  <a:srgbClr val="0000FF"/>
                </a:solidFill>
              </a:rPr>
              <a:t>S</a:t>
            </a:r>
            <a:r>
              <a:rPr lang="en-US" sz="4800" dirty="0" smtClean="0"/>
              <a:t> </a:t>
            </a:r>
          </a:p>
          <a:p>
            <a:r>
              <a:rPr lang="en-US" sz="4800" dirty="0" smtClean="0"/>
              <a:t>of set </a:t>
            </a:r>
            <a:r>
              <a:rPr lang="en-US" sz="4800" dirty="0" smtClean="0">
                <a:solidFill>
                  <a:srgbClr val="0000FF"/>
                </a:solidFill>
              </a:rPr>
              <a:t>S</a:t>
            </a:r>
          </a:p>
          <a:p>
            <a:endParaRPr lang="en-US" baseline="-25000" dirty="0">
              <a:solidFill>
                <a:srgbClr val="0000FF"/>
              </a:solidFill>
            </a:endParaRPr>
          </a:p>
          <a:p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986407"/>
              </p:ext>
            </p:extLst>
          </p:nvPr>
        </p:nvGraphicFramePr>
        <p:xfrm>
          <a:off x="1295400" y="2590800"/>
          <a:ext cx="652417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6" name="Equation" r:id="rId3" imgW="1574800" imgH="533400" progId="Equation.DSMT4">
                  <p:embed/>
                </p:oleObj>
              </mc:Choice>
              <mc:Fallback>
                <p:oleObj name="Equation" r:id="rId3" imgW="1574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2590800"/>
                        <a:ext cx="6524172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62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each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/>
              <a:t>The </a:t>
            </a:r>
            <a:r>
              <a:rPr lang="en-US" sz="5400" dirty="0" smtClean="0"/>
              <a:t>count, </a:t>
            </a:r>
            <a:r>
              <a:rPr lang="en-US" sz="5400" dirty="0">
                <a:solidFill>
                  <a:srgbClr val="0000FF"/>
                </a:solidFill>
              </a:rPr>
              <a:t>#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dirty="0" smtClean="0"/>
              <a:t>, of</a:t>
            </a:r>
            <a:endParaRPr lang="en-US" sz="5400" baseline="-250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780996"/>
              </p:ext>
            </p:extLst>
          </p:nvPr>
        </p:nvGraphicFramePr>
        <p:xfrm>
          <a:off x="457200" y="2495550"/>
          <a:ext cx="737235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6" name="Equation" r:id="rId3" imgW="1638300" imgH="495300" progId="Equation.DSMT4">
                  <p:embed/>
                </p:oleObj>
              </mc:Choice>
              <mc:Fallback>
                <p:oleObj name="Equation" r:id="rId3" imgW="1638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495550"/>
                        <a:ext cx="7372350" cy="222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0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each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/>
              <a:t>The </a:t>
            </a:r>
            <a:r>
              <a:rPr lang="en-US" sz="5400" dirty="0" smtClean="0"/>
              <a:t>count, </a:t>
            </a:r>
            <a:r>
              <a:rPr lang="en-US" sz="5400" dirty="0">
                <a:solidFill>
                  <a:srgbClr val="0000FF"/>
                </a:solidFill>
              </a:rPr>
              <a:t>#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dirty="0" smtClean="0"/>
              <a:t>, of</a:t>
            </a:r>
            <a:endParaRPr lang="en-US" sz="5400" baseline="-250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81522"/>
              </p:ext>
            </p:extLst>
          </p:nvPr>
        </p:nvGraphicFramePr>
        <p:xfrm>
          <a:off x="438150" y="2495550"/>
          <a:ext cx="805815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1" name="Equation" r:id="rId3" imgW="1790700" imgH="495300" progId="Equation.DSMT4">
                  <p:embed/>
                </p:oleObj>
              </mc:Choice>
              <mc:Fallback>
                <p:oleObj name="Equation" r:id="rId3" imgW="1790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150" y="2495550"/>
                        <a:ext cx="8058150" cy="222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25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each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/>
              <a:t>The </a:t>
            </a:r>
            <a:r>
              <a:rPr lang="en-US" sz="5400" dirty="0" smtClean="0"/>
              <a:t>count, </a:t>
            </a:r>
            <a:r>
              <a:rPr lang="en-US" sz="5400" dirty="0">
                <a:solidFill>
                  <a:srgbClr val="0000FF"/>
                </a:solidFill>
              </a:rPr>
              <a:t>#</a:t>
            </a:r>
            <a:r>
              <a:rPr lang="en-US" sz="5400" dirty="0" smtClean="0">
                <a:solidFill>
                  <a:srgbClr val="0000FF"/>
                </a:solidFill>
              </a:rPr>
              <a:t>a</a:t>
            </a:r>
            <a:r>
              <a:rPr lang="en-US" sz="5400" dirty="0" smtClean="0"/>
              <a:t>, of</a:t>
            </a:r>
            <a:endParaRPr lang="en-US" sz="5400" baseline="-250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4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508150"/>
              </p:ext>
            </p:extLst>
          </p:nvPr>
        </p:nvGraphicFramePr>
        <p:xfrm>
          <a:off x="438150" y="2495550"/>
          <a:ext cx="805815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0" name="Equation" r:id="rId3" imgW="1790700" imgH="495300" progId="Equation.DSMT4">
                  <p:embed/>
                </p:oleObj>
              </mc:Choice>
              <mc:Fallback>
                <p:oleObj name="Equation" r:id="rId3" imgW="17907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150" y="2495550"/>
                        <a:ext cx="8058150" cy="222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49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latin typeface="Comic Sans MS" pitchFamily="66" charset="0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 for 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4262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6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4740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7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37880"/>
              </p:ext>
            </p:extLst>
          </p:nvPr>
        </p:nvGraphicFramePr>
        <p:xfrm>
          <a:off x="1020763" y="3095625"/>
          <a:ext cx="6996112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8" name="Equation" r:id="rId7" imgW="1346200" imgH="533400" progId="Equation.DSMT4">
                  <p:embed/>
                </p:oleObj>
              </mc:Choice>
              <mc:Fallback>
                <p:oleObj name="Equation" r:id="rId7" imgW="1346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0763" y="3095625"/>
                        <a:ext cx="6996112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025455"/>
              </p:ext>
            </p:extLst>
          </p:nvPr>
        </p:nvGraphicFramePr>
        <p:xfrm>
          <a:off x="3203575" y="1981200"/>
          <a:ext cx="273685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9" name="Equation" r:id="rId9" imgW="482600" imgH="241300" progId="Equation.DSMT4">
                  <p:embed/>
                </p:oleObj>
              </mc:Choice>
              <mc:Fallback>
                <p:oleObj name="Equation" r:id="rId9" imgW="482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3575" y="1981200"/>
                        <a:ext cx="2736850" cy="137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50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latin typeface="Comic Sans MS" pitchFamily="66" charset="0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 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331584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775030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8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34529"/>
              </p:ext>
            </p:extLst>
          </p:nvPr>
        </p:nvGraphicFramePr>
        <p:xfrm>
          <a:off x="152400" y="2593041"/>
          <a:ext cx="4191000" cy="2588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9" name="Equation" r:id="rId7" imgW="863600" imgH="533400" progId="Equation.DSMT4">
                  <p:embed/>
                </p:oleObj>
              </mc:Choice>
              <mc:Fallback>
                <p:oleObj name="Equation" r:id="rId7" imgW="86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" y="2593041"/>
                        <a:ext cx="4191000" cy="2588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3544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192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latin typeface="Comic Sans MS" pitchFamily="66" charset="0"/>
              </a:rPr>
              <a:t> of the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5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’s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include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6000" dirty="0" smtClean="0">
                <a:latin typeface="Comic Sans MS" pitchFamily="66" charset="0"/>
              </a:rPr>
              <a:t>then </a:t>
            </a:r>
            <a:endParaRPr lang="en-US" sz="6000" b="1" dirty="0" smtClean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75599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1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170612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2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159772"/>
              </p:ext>
            </p:extLst>
          </p:nvPr>
        </p:nvGraphicFramePr>
        <p:xfrm>
          <a:off x="152400" y="2593041"/>
          <a:ext cx="4191000" cy="2588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3" name="Equation" r:id="rId7" imgW="863600" imgH="533400" progId="Equation.DSMT4">
                  <p:embed/>
                </p:oleObj>
              </mc:Choice>
              <mc:Fallback>
                <p:oleObj name="Equation" r:id="rId7" imgW="86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" y="2593041"/>
                        <a:ext cx="4191000" cy="2588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380603"/>
              </p:ext>
            </p:extLst>
          </p:nvPr>
        </p:nvGraphicFramePr>
        <p:xfrm>
          <a:off x="4340225" y="3200400"/>
          <a:ext cx="449897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4" name="Equation" r:id="rId9" imgW="927100" imgH="254000" progId="Equation.DSMT4">
                  <p:embed/>
                </p:oleObj>
              </mc:Choice>
              <mc:Fallback>
                <p:oleObj name="Equation" r:id="rId9" imgW="927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40225" y="3200400"/>
                        <a:ext cx="4498975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9000" y="4953000"/>
            <a:ext cx="24649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70384052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69011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69800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9312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3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514418"/>
              </p:ext>
            </p:extLst>
          </p:nvPr>
        </p:nvGraphicFramePr>
        <p:xfrm>
          <a:off x="5676900" y="4610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6900" y="4610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007076"/>
              </p:ext>
            </p:extLst>
          </p:nvPr>
        </p:nvGraphicFramePr>
        <p:xfrm>
          <a:off x="685800" y="990600"/>
          <a:ext cx="4572000" cy="162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Equation" r:id="rId6" imgW="571500" imgH="203200" progId="Equation.DSMT4">
                  <p:embed/>
                </p:oleObj>
              </mc:Choice>
              <mc:Fallback>
                <p:oleObj name="Equation" r:id="rId6" imgW="571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990600"/>
                        <a:ext cx="4572000" cy="162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439042"/>
              </p:ext>
            </p:extLst>
          </p:nvPr>
        </p:nvGraphicFramePr>
        <p:xfrm>
          <a:off x="812750" y="2590800"/>
          <a:ext cx="74930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Equation" r:id="rId8" imgW="1612900" imgH="393700" progId="Equation.DSMT4">
                  <p:embed/>
                </p:oleObj>
              </mc:Choice>
              <mc:Fallback>
                <p:oleObj name="Equation" r:id="rId8" imgW="16129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750" y="2590800"/>
                        <a:ext cx="749305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20089"/>
              </p:ext>
            </p:extLst>
          </p:nvPr>
        </p:nvGraphicFramePr>
        <p:xfrm>
          <a:off x="838199" y="4191000"/>
          <a:ext cx="7772401" cy="146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Equation" r:id="rId10" imgW="1549400" imgH="292100" progId="Equation.DSMT4">
                  <p:embed/>
                </p:oleObj>
              </mc:Choice>
              <mc:Fallback>
                <p:oleObj name="Equation" r:id="rId10" imgW="1549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199" y="4191000"/>
                        <a:ext cx="7772401" cy="1465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908306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9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4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894642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0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5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3630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3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14166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4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2306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6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2727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3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764881"/>
              </p:ext>
            </p:extLst>
          </p:nvPr>
        </p:nvGraphicFramePr>
        <p:xfrm>
          <a:off x="914400" y="2784259"/>
          <a:ext cx="6781800" cy="216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4" name="Equation" r:id="rId6" imgW="1308100" imgH="419100" progId="Equation.DSMT4">
                  <p:embed/>
                </p:oleObj>
              </mc:Choice>
              <mc:Fallback>
                <p:oleObj name="Equation" r:id="rId6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84259"/>
                        <a:ext cx="6781800" cy="2168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75497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7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87433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5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955777"/>
              </p:ext>
            </p:extLst>
          </p:nvPr>
        </p:nvGraphicFramePr>
        <p:xfrm>
          <a:off x="914400" y="2784259"/>
          <a:ext cx="6781800" cy="216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6" name="Equation" r:id="rId6" imgW="1308100" imgH="419100" progId="Equation.DSMT4">
                  <p:embed/>
                </p:oleObj>
              </mc:Choice>
              <mc:Fallback>
                <p:oleObj name="Equation" r:id="rId6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84259"/>
                        <a:ext cx="6781800" cy="2168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8064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8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461490"/>
              </p:ext>
            </p:extLst>
          </p:nvPr>
        </p:nvGraphicFramePr>
        <p:xfrm>
          <a:off x="5464175" y="1511300"/>
          <a:ext cx="123348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5" name="Equation" r:id="rId4" imgW="241300" imgH="152400" progId="Equation.DSMT4">
                  <p:embed/>
                </p:oleObj>
              </mc:Choice>
              <mc:Fallback>
                <p:oleObj name="Equation" r:id="rId4" imgW="241300" imgH="15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1511300"/>
                        <a:ext cx="1233488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977612"/>
              </p:ext>
            </p:extLst>
          </p:nvPr>
        </p:nvGraphicFramePr>
        <p:xfrm>
          <a:off x="1243013" y="2784475"/>
          <a:ext cx="6122987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6" name="Equation" r:id="rId6" imgW="1181100" imgH="419100" progId="Equation.DSMT4">
                  <p:embed/>
                </p:oleObj>
              </mc:Choice>
              <mc:Fallback>
                <p:oleObj name="Equation" r:id="rId6" imgW="1181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2784475"/>
                        <a:ext cx="6122987" cy="2168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56942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310267"/>
              </p:ext>
            </p:extLst>
          </p:nvPr>
        </p:nvGraphicFramePr>
        <p:xfrm>
          <a:off x="1066800" y="2057400"/>
          <a:ext cx="684847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4" name="Equation" r:id="rId4" imgW="1320800" imgH="419100" progId="Equation.DSMT4">
                  <p:embed/>
                </p:oleObj>
              </mc:Choice>
              <mc:Fallback>
                <p:oleObj name="Equation" r:id="rId4" imgW="1320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57400"/>
                        <a:ext cx="6848475" cy="2168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838200" y="1905000"/>
            <a:ext cx="7391400" cy="25146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2906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5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26065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6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912475"/>
              </p:ext>
            </p:extLst>
          </p:nvPr>
        </p:nvGraphicFramePr>
        <p:xfrm>
          <a:off x="967573" y="2895600"/>
          <a:ext cx="6042827" cy="278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7" name="Equation" r:id="rId9" imgW="1295400" imgH="596900" progId="Equation.DSMT4">
                  <p:embed/>
                </p:oleObj>
              </mc:Choice>
              <mc:Fallback>
                <p:oleObj name="Equation" r:id="rId9" imgW="1295400" imgH="596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7573" y="2895600"/>
                        <a:ext cx="6042827" cy="2784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06453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10115</TotalTime>
  <Words>230</Words>
  <Application>Microsoft Macintosh PowerPoint</Application>
  <PresentationFormat>On-screen Show (4:3)</PresentationFormat>
  <Paragraphs>69</Paragraphs>
  <Slides>18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6.042 Lecture Template</vt:lpstr>
      <vt:lpstr>Equation</vt:lpstr>
      <vt:lpstr>MathType 6.0 Equation</vt:lpstr>
      <vt:lpstr>PowerPoint Presentation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The proof</vt:lpstr>
      <vt:lpstr>Proof of the Claim</vt:lpstr>
      <vt:lpstr>Counting each element</vt:lpstr>
      <vt:lpstr>Counting each element</vt:lpstr>
      <vt:lpstr>Counting each element</vt:lpstr>
      <vt:lpstr>Binomial Counting proof</vt:lpstr>
      <vt:lpstr>Binomial Counting proof</vt:lpstr>
      <vt:lpstr>Binomial Counting proof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1779</cp:revision>
  <cp:lastPrinted>2013-04-23T08:22:34Z</cp:lastPrinted>
  <dcterms:created xsi:type="dcterms:W3CDTF">2011-04-15T20:23:54Z</dcterms:created>
  <dcterms:modified xsi:type="dcterms:W3CDTF">2013-04-25T15:06:37Z</dcterms:modified>
</cp:coreProperties>
</file>