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notesSlides/notesSlide12.xml" ContentType="application/vnd.openxmlformats-officedocument.presentationml.notesSlide+xml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474" r:id="rId2"/>
    <p:sldId id="560" r:id="rId3"/>
    <p:sldId id="571" r:id="rId4"/>
    <p:sldId id="564" r:id="rId5"/>
    <p:sldId id="561" r:id="rId6"/>
    <p:sldId id="562" r:id="rId7"/>
    <p:sldId id="494" r:id="rId8"/>
    <p:sldId id="565" r:id="rId9"/>
    <p:sldId id="566" r:id="rId10"/>
    <p:sldId id="557" r:id="rId11"/>
    <p:sldId id="567" r:id="rId12"/>
    <p:sldId id="488" r:id="rId13"/>
    <p:sldId id="548" r:id="rId14"/>
    <p:sldId id="572" r:id="rId15"/>
    <p:sldId id="569" r:id="rId16"/>
    <p:sldId id="570" r:id="rId17"/>
    <p:sldId id="491" r:id="rId18"/>
    <p:sldId id="531" r:id="rId19"/>
    <p:sldId id="559" r:id="rId20"/>
    <p:sldId id="558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70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4" autoAdjust="0"/>
    <p:restoredTop sz="99145" autoAdjust="0"/>
  </p:normalViewPr>
  <p:slideViewPr>
    <p:cSldViewPr>
      <p:cViewPr varScale="1">
        <p:scale>
          <a:sx n="106" d="100"/>
          <a:sy n="106" d="100"/>
        </p:scale>
        <p:origin x="-776" y="-11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144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5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1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1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1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1500" y="16764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 for Linear </a:t>
            </a:r>
            <a:r>
              <a:rPr lang="en-US" sz="5400" b="1" dirty="0" smtClean="0">
                <a:solidFill>
                  <a:schemeClr val="tx2"/>
                </a:solidFill>
              </a:rPr>
              <a:t>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2970073"/>
            <a:ext cx="7010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						  :</a:t>
            </a:r>
            <a:endParaRPr lang="en-US" sz="5400" b="1" dirty="0">
              <a:solidFill>
                <a:schemeClr val="tx2"/>
              </a:solidFill>
            </a:endParaRPr>
          </a:p>
          <a:p>
            <a:r>
              <a:rPr lang="en-US" sz="5400" b="1" dirty="0" smtClean="0">
                <a:solidFill>
                  <a:srgbClr val="660066"/>
                </a:solidFill>
              </a:rPr>
              <a:t>Inhomogeneous</a:t>
            </a:r>
            <a:endParaRPr lang="en-US" sz="54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33999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614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Recursively Count Hanoi Steps</a:t>
            </a:r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321675"/>
              </p:ext>
            </p:extLst>
          </p:nvPr>
        </p:nvGraphicFramePr>
        <p:xfrm>
          <a:off x="304800" y="2870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4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70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36875"/>
              </p:ext>
            </p:extLst>
          </p:nvPr>
        </p:nvGraphicFramePr>
        <p:xfrm>
          <a:off x="317500" y="3429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5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429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3835"/>
              </p:ext>
            </p:extLst>
          </p:nvPr>
        </p:nvGraphicFramePr>
        <p:xfrm>
          <a:off x="3238500" y="4127500"/>
          <a:ext cx="5219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6" name="Equation" r:id="rId8" imgW="5219700" imgH="749300" progId="Equation.DSMT4">
                  <p:embed/>
                </p:oleObj>
              </mc:Choice>
              <mc:Fallback>
                <p:oleObj name="Equation" r:id="rId8" imgW="5219700" imgH="749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127500"/>
                        <a:ext cx="52197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30328"/>
              </p:ext>
            </p:extLst>
          </p:nvPr>
        </p:nvGraphicFramePr>
        <p:xfrm>
          <a:off x="304800" y="2870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1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70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79025"/>
              </p:ext>
            </p:extLst>
          </p:nvPr>
        </p:nvGraphicFramePr>
        <p:xfrm>
          <a:off x="317500" y="3429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2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429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04800" y="5029200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1140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63674"/>
              </p:ext>
            </p:extLst>
          </p:nvPr>
        </p:nvGraphicFramePr>
        <p:xfrm>
          <a:off x="298450" y="4114800"/>
          <a:ext cx="7962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3" name="Equation" r:id="rId8" imgW="7962900" imgH="749300" progId="Equation.DSMT4">
                  <p:embed/>
                </p:oleObj>
              </mc:Choice>
              <mc:Fallback>
                <p:oleObj name="Equation" r:id="rId8" imgW="7962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114800"/>
                        <a:ext cx="7962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21681"/>
              </p:ext>
            </p:extLst>
          </p:nvPr>
        </p:nvGraphicFramePr>
        <p:xfrm>
          <a:off x="4781550" y="4953000"/>
          <a:ext cx="3829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4" name="Equation" r:id="rId10" imgW="1066800" imgH="266700" progId="Equation.DSMT4">
                  <p:embed/>
                </p:oleObj>
              </mc:Choice>
              <mc:Fallback>
                <p:oleObj name="Equation" r:id="rId10" imgW="1066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1550" y="4953000"/>
                        <a:ext cx="3829050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949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8815"/>
              </p:ext>
            </p:extLst>
          </p:nvPr>
        </p:nvGraphicFramePr>
        <p:xfrm>
          <a:off x="266700" y="2837519"/>
          <a:ext cx="369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3" name="Equation" r:id="rId4" imgW="3695700" imgH="850900" progId="Equation.DSMT4">
                  <p:embed/>
                </p:oleObj>
              </mc:Choice>
              <mc:Fallback>
                <p:oleObj name="Equation" r:id="rId4" imgW="3695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837519"/>
                        <a:ext cx="369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06132"/>
              </p:ext>
            </p:extLst>
          </p:nvPr>
        </p:nvGraphicFramePr>
        <p:xfrm>
          <a:off x="304800" y="3581400"/>
          <a:ext cx="21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4" name="Equation" r:id="rId6" imgW="2133600" imgH="571500" progId="Equation.DSMT4">
                  <p:embed/>
                </p:oleObj>
              </mc:Choice>
              <mc:Fallback>
                <p:oleObj name="Equation" r:id="rId6" imgW="21336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2133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94410"/>
              </p:ext>
            </p:extLst>
          </p:nvPr>
        </p:nvGraphicFramePr>
        <p:xfrm>
          <a:off x="304800" y="4114800"/>
          <a:ext cx="3492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5" name="Equation" r:id="rId8" imgW="3492500" imgH="749300" progId="Equation.DSMT4">
                  <p:embed/>
                </p:oleObj>
              </mc:Choice>
              <mc:Fallback>
                <p:oleObj name="Equation" r:id="rId8" imgW="3492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34925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1570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21644"/>
              </p:ext>
            </p:extLst>
          </p:nvPr>
        </p:nvGraphicFramePr>
        <p:xfrm>
          <a:off x="914400" y="3048000"/>
          <a:ext cx="728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9" name="Equation" r:id="rId4" imgW="7289800" imgH="850900" progId="Equation.DSMT4">
                  <p:embed/>
                </p:oleObj>
              </mc:Choice>
              <mc:Fallback>
                <p:oleObj name="Equation" r:id="rId4" imgW="7289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28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9326"/>
              </p:ext>
            </p:extLst>
          </p:nvPr>
        </p:nvGraphicFramePr>
        <p:xfrm>
          <a:off x="1033462" y="435768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0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435768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5632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06115"/>
              </p:ext>
            </p:extLst>
          </p:nvPr>
        </p:nvGraphicFramePr>
        <p:xfrm>
          <a:off x="1219200" y="18288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5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966" y="4191000"/>
            <a:ext cx="8268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(Gen func from previous video)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08219"/>
              </p:ext>
            </p:extLst>
          </p:nvPr>
        </p:nvGraphicFramePr>
        <p:xfrm>
          <a:off x="1239838" y="3143250"/>
          <a:ext cx="6662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Equation" r:id="rId4" imgW="4178300" imgH="1066800" progId="Equation.DSMT4">
                  <p:embed/>
                </p:oleObj>
              </mc:Choice>
              <mc:Fallback>
                <p:oleObj name="Equation" r:id="rId4" imgW="4178300" imgH="106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43250"/>
                        <a:ext cx="6662737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834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previous video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C</a:t>
            </a:r>
            <a:r>
              <a:rPr lang="en-US" dirty="0" smtClean="0"/>
              <a:t>onstant </a:t>
            </a:r>
            <a:r>
              <a:rPr lang="en-US" dirty="0"/>
              <a:t>I</a:t>
            </a:r>
            <a:r>
              <a:rPr lang="en-US" dirty="0" smtClean="0"/>
              <a:t>nhomogeneous </a:t>
            </a:r>
            <a:r>
              <a:rPr lang="en-US" dirty="0"/>
              <a:t>T</a:t>
            </a:r>
            <a:r>
              <a:rPr lang="en-US" dirty="0" smtClean="0"/>
              <a:t>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29718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This method </a:t>
            </a:r>
            <a:r>
              <a:rPr lang="en-US" sz="4800" dirty="0" smtClean="0"/>
              <a:t>handles linear 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recurrences with constant</a:t>
            </a:r>
          </a:p>
          <a:p>
            <a:pPr>
              <a:buNone/>
            </a:pPr>
            <a:r>
              <a:rPr lang="en-US" sz="4800" dirty="0" smtClean="0"/>
              <a:t>inhomogeneous </a:t>
            </a:r>
            <a:r>
              <a:rPr lang="en-US" sz="4800" dirty="0" smtClean="0"/>
              <a:t>term: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8170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f(n)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(linear part) </a:t>
            </a:r>
            <a:r>
              <a:rPr lang="en-US" sz="6000" dirty="0" smtClean="0">
                <a:solidFill>
                  <a:srgbClr val="FF00FF"/>
                </a:solidFill>
              </a:rPr>
              <a:t>+ c</a:t>
            </a:r>
            <a:endParaRPr lang="en-US" sz="6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586" y="2541520"/>
            <a:ext cx="7630214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			    when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f(n+1)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910070"/>
                </a:solidFill>
              </a:rPr>
              <a:t>linear combination</a:t>
            </a:r>
          </a:p>
          <a:p>
            <a:r>
              <a:rPr lang="en-US" dirty="0" smtClean="0"/>
              <a:t>of the previous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values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11371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496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Inhomogeneous </a:t>
            </a:r>
            <a:r>
              <a:rPr lang="en-US" dirty="0"/>
              <a:t>T</a:t>
            </a:r>
            <a:r>
              <a:rPr lang="en-US" dirty="0" smtClean="0"/>
              <a:t>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FF00FF"/>
                </a:solidFill>
              </a:rPr>
              <a:t>+ c 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FF00FF"/>
                </a:solidFill>
              </a:rPr>
              <a:t>c</a:t>
            </a:r>
            <a:r>
              <a:rPr lang="en-US" sz="4800" dirty="0" smtClean="0">
                <a:solidFill>
                  <a:srgbClr val="0000E5"/>
                </a:solidFill>
              </a:rPr>
              <a:t>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</a:t>
            </a:r>
            <a:r>
              <a:rPr lang="en-US" sz="4800" dirty="0" smtClean="0">
                <a:solidFill>
                  <a:srgbClr val="0000E5"/>
                </a:solidFill>
              </a:rPr>
              <a:t>-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dirty="0" smtClean="0">
                <a:solidFill>
                  <a:srgbClr val="0000E5"/>
                </a:solidFill>
              </a:rPr>
              <a:t>x</a:t>
            </a:r>
            <a:r>
              <a:rPr lang="en-US" sz="4800" dirty="0" smtClean="0">
                <a:solidFill>
                  <a:srgbClr val="0000E5"/>
                </a:solidFill>
              </a:rPr>
              <a:t>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</a:t>
            </a:r>
            <a:r>
              <a:rPr lang="en-US" sz="4800" dirty="0" smtClean="0">
                <a:solidFill>
                  <a:srgbClr val="0000E5"/>
                </a:solidFill>
              </a:rPr>
              <a:t>P(x)/Q(x)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37859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1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37656"/>
              </p:ext>
            </p:extLst>
          </p:nvPr>
        </p:nvGraphicFramePr>
        <p:xfrm>
          <a:off x="2468563" y="34290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2" name="Equation" r:id="rId5" imgW="1663700" imgH="558800" progId="Equation.DSMT4">
                  <p:embed/>
                </p:oleObj>
              </mc:Choice>
              <mc:Fallback>
                <p:oleObj name="Equation" r:id="rId5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34290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19420"/>
              </p:ext>
            </p:extLst>
          </p:nvPr>
        </p:nvGraphicFramePr>
        <p:xfrm>
          <a:off x="342900" y="35814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3" name="Equation" r:id="rId7" imgW="533400" imgH="215900" progId="Equation.DSMT4">
                  <p:embed/>
                </p:oleObj>
              </mc:Choice>
              <mc:Fallback>
                <p:oleObj name="Equation" r:id="rId7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35814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81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0" y="1219200"/>
            <a:ext cx="6096000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defined on     by a</a:t>
            </a:r>
            <a:endParaRPr lang="en-US" dirty="0" smtClean="0">
              <a:solidFill>
                <a:srgbClr val="910070"/>
              </a:solidFill>
            </a:endParaRP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homogeneous</a:t>
            </a:r>
          </a:p>
          <a:p>
            <a:r>
              <a:rPr lang="en-US" dirty="0" smtClean="0"/>
              <a:t>linear recurrence of </a:t>
            </a: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71765"/>
              </p:ext>
            </p:extLst>
          </p:nvPr>
        </p:nvGraphicFramePr>
        <p:xfrm>
          <a:off x="5486400" y="11430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6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1430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91464"/>
              </p:ext>
            </p:extLst>
          </p:nvPr>
        </p:nvGraphicFramePr>
        <p:xfrm>
          <a:off x="2468563" y="40386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7" name="Equation" r:id="rId5" imgW="1663700" imgH="558800" progId="Equation.DSMT4">
                  <p:embed/>
                </p:oleObj>
              </mc:Choice>
              <mc:Fallback>
                <p:oleObj name="Equation" r:id="rId5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40386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83754"/>
              </p:ext>
            </p:extLst>
          </p:nvPr>
        </p:nvGraphicFramePr>
        <p:xfrm>
          <a:off x="342900" y="41910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8" name="Equation" r:id="rId7" imgW="533400" imgH="215900" progId="Equation.DSMT4">
                  <p:embed/>
                </p:oleObj>
              </mc:Choice>
              <mc:Fallback>
                <p:oleObj name="Equation" r:id="rId7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41910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9684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219200"/>
          </a:xfrm>
        </p:spPr>
        <p:txBody>
          <a:bodyPr/>
          <a:lstStyle/>
          <a:p>
            <a:pPr algn="ctr"/>
            <a:r>
              <a:rPr lang="en-US" dirty="0" smtClean="0"/>
              <a:t>A Degree 2 Homogeneous</a:t>
            </a:r>
            <a:br>
              <a:rPr lang="en-US" dirty="0" smtClean="0"/>
            </a:br>
            <a:r>
              <a:rPr lang="en-US" dirty="0" smtClean="0"/>
              <a:t>Linear Recurrence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85842"/>
              </p:ext>
            </p:extLst>
          </p:nvPr>
        </p:nvGraphicFramePr>
        <p:xfrm>
          <a:off x="201613" y="1670050"/>
          <a:ext cx="8610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7" name="Equation" r:id="rId3" imgW="2019300" imgH="215900" progId="Equation.DSMT4">
                  <p:embed/>
                </p:oleObj>
              </mc:Choice>
              <mc:Fallback>
                <p:oleObj name="Equation" r:id="rId3" imgW="2019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13" y="1670050"/>
                        <a:ext cx="86106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8956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fib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910070"/>
                </a:solidFill>
              </a:rPr>
              <a:t>homogeneous </a:t>
            </a: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910070"/>
                </a:solidFill>
              </a:rPr>
              <a:t>degree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2</a:t>
            </a:r>
          </a:p>
          <a:p>
            <a:r>
              <a:rPr lang="en-US" sz="5400" dirty="0" smtClean="0"/>
              <a:t>with 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5400" baseline="-25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246645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02216"/>
              </p:ext>
            </p:extLst>
          </p:nvPr>
        </p:nvGraphicFramePr>
        <p:xfrm>
          <a:off x="1752600" y="3348063"/>
          <a:ext cx="5943600" cy="30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3" name="Equation" r:id="rId3" imgW="939800" imgH="482600" progId="Equation.DSMT4">
                  <p:embed/>
                </p:oleObj>
              </mc:Choice>
              <mc:Fallback>
                <p:oleObj name="Equation" r:id="rId3" imgW="939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348063"/>
                        <a:ext cx="5943600" cy="30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791200" cy="1066800"/>
          </a:xfrm>
        </p:spPr>
        <p:txBody>
          <a:bodyPr/>
          <a:lstStyle/>
          <a:p>
            <a:r>
              <a:rPr lang="en-US" sz="4000" dirty="0" smtClean="0">
                <a:solidFill>
                  <a:srgbClr val="910070"/>
                </a:solidFill>
              </a:rPr>
              <a:t>In</a:t>
            </a:r>
            <a:r>
              <a:rPr lang="en-US" sz="4000" dirty="0" smtClean="0"/>
              <a:t>homogeneous Case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701040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defined by an</a:t>
            </a:r>
            <a:r>
              <a:rPr lang="en-US" sz="5400" dirty="0">
                <a:solidFill>
                  <a:srgbClr val="910070"/>
                </a:solidFill>
              </a:rPr>
              <a:t> </a:t>
            </a:r>
            <a:r>
              <a:rPr lang="en-US" sz="5400" dirty="0" smtClean="0">
                <a:solidFill>
                  <a:srgbClr val="910070"/>
                </a:solidFill>
              </a:rPr>
              <a:t>in</a:t>
            </a:r>
            <a:r>
              <a:rPr lang="en-US" sz="5400" dirty="0" smtClean="0">
                <a:solidFill>
                  <a:srgbClr val="000000"/>
                </a:solidFill>
              </a:rPr>
              <a:t>homogeneous </a:t>
            </a:r>
            <a:r>
              <a:rPr lang="en-US" sz="5400" dirty="0" smtClean="0"/>
              <a:t>linear recurrence: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09881"/>
              </p:ext>
            </p:extLst>
          </p:nvPr>
        </p:nvGraphicFramePr>
        <p:xfrm>
          <a:off x="3048000" y="5415618"/>
          <a:ext cx="1752600" cy="92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4" name="Equation" r:id="rId5" imgW="431800" imgH="228600" progId="Equation.DSMT4">
                  <p:embed/>
                </p:oleObj>
              </mc:Choice>
              <mc:Fallback>
                <p:oleObj name="Equation" r:id="rId5" imgW="43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5415618"/>
                        <a:ext cx="1752600" cy="927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5334000"/>
            <a:ext cx="41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Narrow"/>
                <a:cs typeface="Arial Narrow"/>
              </a:rPr>
              <a:t>}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10070"/>
                </a:solidFill>
              </a:rPr>
              <a:t>inhomog</a:t>
            </a:r>
            <a:r>
              <a:rPr lang="en-US" dirty="0" smtClean="0">
                <a:solidFill>
                  <a:srgbClr val="910070"/>
                </a:solidFill>
              </a:rPr>
              <a:t> term</a:t>
            </a:r>
            <a:endParaRPr lang="en-US" dirty="0">
              <a:solidFill>
                <a:srgbClr val="91007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64252"/>
              </p:ext>
            </p:extLst>
          </p:nvPr>
        </p:nvGraphicFramePr>
        <p:xfrm>
          <a:off x="1352550" y="4572000"/>
          <a:ext cx="6343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5" name="Equation" r:id="rId7" imgW="1790700" imgH="292100" progId="Equation.DSMT4">
                  <p:embed/>
                </p:oleObj>
              </mc:Choice>
              <mc:Fallback>
                <p:oleObj name="Equation" r:id="rId7" imgW="1790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2550" y="4572000"/>
                        <a:ext cx="634365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96347"/>
              </p:ext>
            </p:extLst>
          </p:nvPr>
        </p:nvGraphicFramePr>
        <p:xfrm>
          <a:off x="342900" y="38862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6" name="Equation" r:id="rId9" imgW="533400" imgH="215900" progId="Equation.DSMT4">
                  <p:embed/>
                </p:oleObj>
              </mc:Choice>
              <mc:Fallback>
                <p:oleObj name="Equation" r:id="rId9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" y="38862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08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1 disk at a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 whole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59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697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oi3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8735"/>
            <a:ext cx="7010400" cy="4999665"/>
          </a:xfrm>
          <a:prstGeom prst="rect">
            <a:avLst/>
          </a:prstGeom>
        </p:spPr>
      </p:pic>
      <p:pic>
        <p:nvPicPr>
          <p:cNvPr id="6" name="Picture 5" descr="hanoi3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204" y="990600"/>
            <a:ext cx="8438604" cy="3657600"/>
          </a:xfrm>
          <a:prstGeom prst="rect">
            <a:avLst/>
          </a:prstGeom>
        </p:spPr>
      </p:pic>
      <p:pic>
        <p:nvPicPr>
          <p:cNvPr id="5" name="Content Placeholder 4" descr="hanoi3a.pd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56" b="-79856"/>
          <a:stretch>
            <a:fillRect/>
          </a:stretch>
        </p:blipFill>
        <p:spPr>
          <a:xfrm>
            <a:off x="762000" y="109818"/>
            <a:ext cx="7277100" cy="38525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2578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 disks</a:t>
            </a:r>
            <a:endParaRPr lang="en-US" sz="4800" dirty="0"/>
          </a:p>
        </p:txBody>
      </p:sp>
      <p:cxnSp>
        <p:nvCxnSpPr>
          <p:cNvPr id="9" name="Curved Connector 8"/>
          <p:cNvCxnSpPr/>
          <p:nvPr/>
        </p:nvCxnSpPr>
        <p:spPr bwMode="auto">
          <a:xfrm>
            <a:off x="1752600" y="2057400"/>
            <a:ext cx="5181600" cy="381000"/>
          </a:xfrm>
          <a:prstGeom prst="curvedConnector3">
            <a:avLst>
              <a:gd name="adj1" fmla="val 52680"/>
            </a:avLst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0800000" flipV="1">
            <a:off x="2590800" y="2286000"/>
            <a:ext cx="3124200" cy="1828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flipV="1">
            <a:off x="3124200" y="3962400"/>
            <a:ext cx="2895600" cy="304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 flipV="1">
            <a:off x="3200400" y="4191000"/>
            <a:ext cx="2133600" cy="17526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2362200" y="5791200"/>
            <a:ext cx="3200400" cy="1524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72987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14636</TotalTime>
  <Words>331</Words>
  <Application>Microsoft Macintosh PowerPoint</Application>
  <PresentationFormat>On-screen Show (4:3)</PresentationFormat>
  <Paragraphs>100</Paragraphs>
  <Slides>20</Slides>
  <Notes>13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6.042 Lecture Template</vt:lpstr>
      <vt:lpstr>Equation</vt:lpstr>
      <vt:lpstr>MathType 6.0 Equation</vt:lpstr>
      <vt:lpstr>PowerPoint Presentation</vt:lpstr>
      <vt:lpstr>Linear Recurrences</vt:lpstr>
      <vt:lpstr>Linear Recurrences</vt:lpstr>
      <vt:lpstr>Linear Recurrences</vt:lpstr>
      <vt:lpstr>A Degree 2 Homogeneous Linear Recurrence</vt:lpstr>
      <vt:lpstr>Inhomogeneous Case</vt:lpstr>
      <vt:lpstr>Towers of Hanoi</vt:lpstr>
      <vt:lpstr>Towers of Hanoi</vt:lpstr>
      <vt:lpstr>n = 3 disks</vt:lpstr>
      <vt:lpstr>PowerPoint Presentation</vt:lpstr>
      <vt:lpstr>PowerPoint Presentation</vt:lpstr>
      <vt:lpstr>Recursively Count Hanoi Steps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Constant Inhomogeneous Term</vt:lpstr>
      <vt:lpstr>Other Inhomogeneous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1810</cp:revision>
  <cp:lastPrinted>2013-04-27T21:40:05Z</cp:lastPrinted>
  <dcterms:created xsi:type="dcterms:W3CDTF">2010-04-23T23:25:30Z</dcterms:created>
  <dcterms:modified xsi:type="dcterms:W3CDTF">2013-04-27T21:59:15Z</dcterms:modified>
</cp:coreProperties>
</file>