
<file path=[Content_Types].xml><?xml version="1.0" encoding="utf-8"?>
<Types xmlns="http://schemas.openxmlformats.org/package/2006/content-types">
  <Override PartName="/ppt/notesSlides/notesSlide31.xml" ContentType="application/vnd.openxmlformats-officedocument.presentationml.notesSlide+xml"/>
  <Override PartName="/ppt/embeddings/oleObject4.bin" ContentType="application/vnd.openxmlformats-officedocument.oleObject"/>
  <Override PartName="/ppt/notesSlides/notesSlide22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47.xml" ContentType="application/vnd.openxmlformats-officedocument.presentationml.slide+xml"/>
  <Override PartName="/ppt/theme/theme3.xml" ContentType="application/vnd.openxmlformats-officedocument.theme+xml"/>
  <Override PartName="/ppt/embeddings/oleObject16.bin" ContentType="application/vnd.openxmlformats-officedocument.oleObject"/>
  <Override PartName="/ppt/notesSlides/notesSlide16.xml" ContentType="application/vnd.openxmlformats-officedocument.presentationml.notesSlide+xml"/>
  <Override PartName="/ppt/notesSlides/notesSlide32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Default Extension="fntdata" ContentType="application/x-fontdata"/>
  <Override PartName="/ppt/embeddings/oleObject2.bin" ContentType="application/vnd.openxmlformats-officedocument.oleObject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Default Extension="wmf" ContentType="image/x-wmf"/>
  <Override PartName="/ppt/notesSlides/notesSlide15.xml" ContentType="application/vnd.openxmlformats-officedocument.presentationml.notesSlide+xml"/>
  <Override PartName="/ppt/embeddings/oleObject22.bin" ContentType="application/vnd.openxmlformats-officedocument.oleObject"/>
  <Override PartName="/ppt/notesSlides/notesSlide4.xml" ContentType="application/vnd.openxmlformats-officedocument.presentationml.notesSlide+xml"/>
  <Override PartName="/ppt/notesSlides/notesSlide41.xml" ContentType="application/vnd.openxmlformats-officedocument.presentationml.notesSlide+xml"/>
  <Override PartName="/ppt/embeddings/Microsoft_Equation4.bin" ContentType="application/vnd.openxmlformats-officedocument.oleObject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2.xml" ContentType="application/vnd.openxmlformats-officedocument.presentationml.notesSlide+xml"/>
  <Override PartName="/ppt/embeddings/Microsoft_Equation5.bin" ContentType="application/vnd.openxmlformats-officedocument.oleObject"/>
  <Default Extension="pict" ContentType="image/pict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embeddings/oleObject3.bin" ContentType="application/vnd.openxmlformats-officedocument.oleObject"/>
  <Override PartName="/ppt/notesSlides/notesSlide35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4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7.xml" ContentType="application/vnd.openxmlformats-officedocument.presentationml.slide+xml"/>
  <Override PartName="/ppt/embeddings/oleObject13.bin" ContentType="application/vnd.openxmlformats-officedocument.oleObject"/>
  <Override PartName="/ppt/slides/slide10.xml" ContentType="application/vnd.openxmlformats-officedocument.presentationml.slide+xml"/>
  <Override PartName="/ppt/notesSlides/notesSlide43.xml" ContentType="application/vnd.openxmlformats-officedocument.presentationml.notesSlide+xml"/>
  <Override PartName="/ppt/slides/slide33.xml" ContentType="application/vnd.openxmlformats-officedocument.presentationml.slide+xml"/>
  <Override PartName="/ppt/embeddings/oleObject10.bin" ContentType="application/vnd.openxmlformats-officedocument.oleObject"/>
  <Override PartName="/ppt/presProps.xml" ContentType="application/vnd.openxmlformats-officedocument.presentationml.presProps+xml"/>
  <Default Extension="vml" ContentType="application/vnd.openxmlformats-officedocument.vmlDrawing"/>
  <Override PartName="/ppt/notesSlides/notesSlide18.xml" ContentType="application/vnd.openxmlformats-officedocument.presentationml.notesSlide+xml"/>
  <Override PartName="/ppt/embeddings/oleObject15.bin" ContentType="application/vnd.openxmlformats-officedocument.oleObject"/>
  <Default Extension="png" ContentType="image/png"/>
  <Override PartName="/ppt/notesSlides/notesSlide45.xml" ContentType="application/vnd.openxmlformats-officedocument.presentationml.notesSlide+xml"/>
  <Override PartName="/ppt/embeddings/Microsoft_Equation1.bin" ContentType="application/vnd.openxmlformats-officedocument.oleObject"/>
  <Override PartName="/ppt/slides/slide27.xml" ContentType="application/vnd.openxmlformats-officedocument.presentationml.slide+xml"/>
  <Override PartName="/ppt/embeddings/oleObject9.bin" ContentType="application/vnd.openxmlformats-officedocument.oleObject"/>
  <Override PartName="/docProps/core.xml" ContentType="application/vnd.openxmlformats-package.core-properties+xml"/>
  <Override PartName="/ppt/embeddings/oleObject28.bin" ContentType="application/vnd.openxmlformats-officedocument.oleObject"/>
  <Override PartName="/ppt/slides/slide31.xml" ContentType="application/vnd.openxmlformats-officedocument.presentationml.slide+xml"/>
  <Override PartName="/ppt/embeddings/oleObject11.bin" ContentType="application/vnd.openxmlformats-officedocument.oleObject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notesSlides/notesSlide39.xml" ContentType="application/vnd.openxmlformats-officedocument.presentationml.notesSlide+xml"/>
  <Override PartName="/ppt/embeddings/Microsoft_Equation3.bin" ContentType="application/vnd.openxmlformats-officedocument.oleObject"/>
  <Override PartName="/ppt/notesSlides/notesSlide24.xml" ContentType="application/vnd.openxmlformats-officedocument.presentationml.notesSlide+xml"/>
  <Override PartName="/ppt/embeddings/oleObject27.bin" ContentType="application/vnd.openxmlformats-officedocument.oleObject"/>
  <Override PartName="/ppt/notesSlides/notesSlide47.xml" ContentType="application/vnd.openxmlformats-officedocument.presentationml.notes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embeddings/oleObject18.bin" ContentType="application/vnd.openxmlformats-officedocument.oleObject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embeddings/oleObject20.bin" ContentType="application/vnd.openxmlformats-officedocument.oleObject"/>
  <Override PartName="/ppt/notesSlides/notesSlide40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24.bin" ContentType="application/vnd.openxmlformats-officedocument.oleObject"/>
  <Override PartName="/ppt/slideLayouts/slideLayout5.xml" ContentType="application/vnd.openxmlformats-officedocument.presentationml.slideLayout+xml"/>
  <Override PartName="/ppt/embeddings/oleObject6.bin" ContentType="application/vnd.openxmlformats-officedocument.oleObject"/>
  <Override PartName="/ppt/embeddings/oleObject19.bin" ContentType="application/vnd.openxmlformats-officedocument.oleObject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6.xml" ContentType="application/vnd.openxmlformats-officedocument.presentationml.notes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embeddings/Microsoft_Equation2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5.bin" ContentType="application/vnd.openxmlformats-officedocument.oleObject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embeddings/oleObject1.bin" ContentType="application/vnd.openxmlformats-officedocument.oleObject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12.xml" ContentType="application/vnd.openxmlformats-officedocument.presentationml.notesSlide+xml"/>
  <Override PartName="/ppt/embeddings/Microsoft_Equation7.bin" ContentType="application/vnd.openxmlformats-officedocument.oleObject"/>
  <Override PartName="/ppt/notesSlides/notesSlide37.xml" ContentType="application/vnd.openxmlformats-officedocument.presentationml.notesSlide+xml"/>
  <Override PartName="/ppt/embeddings/oleObject23.bin" ContentType="application/vnd.openxmlformats-officedocument.oleObject"/>
  <Override PartName="/ppt/notesSlides/notesSlide4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7.bin" ContentType="application/vnd.openxmlformats-officedocument.oleObject"/>
  <Override PartName="/ppt/slideLayouts/slideLayout1.xml" ContentType="application/vnd.openxmlformats-officedocument.presentationml.slideLayout+xml"/>
  <Override PartName="/ppt/embeddings/oleObject7.bin" ContentType="application/vnd.openxmlformats-officedocument.oleObject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embeddings/oleObject12.bin" ContentType="application/vnd.openxmlformats-officedocument.oleObject"/>
  <Override PartName="/ppt/slides/slide5.xml" ContentType="application/vnd.openxmlformats-officedocument.presentationml.slide+xml"/>
  <Default Extension="jpeg" ContentType="image/jpeg"/>
  <Override PartName="/ppt/notesSlides/notesSlide33.xml" ContentType="application/vnd.openxmlformats-officedocument.presentationml.notesSlide+xml"/>
  <Override PartName="/ppt/notesSlides/notesSlide46.xml" ContentType="application/vnd.openxmlformats-officedocument.presentationml.notesSlide+xml"/>
  <Override PartName="/ppt/embeddings/oleObject14.bin" ContentType="application/vnd.openxmlformats-officedocument.oleObject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embeddings/oleObject21.bin" ContentType="application/vnd.openxmlformats-officedocument.oleObject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embeddings/Microsoft_Equation6.bin" ContentType="application/vnd.openxmlformats-officedocument.oleObject"/>
  <Default Extension="rels" ContentType="application/vnd.openxmlformats-package.relationships+xml"/>
  <Override PartName="/ppt/slides/slide9.xml" ContentType="application/vnd.openxmlformats-officedocument.presentationml.slide+xml"/>
  <Override PartName="/ppt/embeddings/oleObject8.bin" ContentType="application/vnd.openxmlformats-officedocument.oleObject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tags/tag1.xml" ContentType="application/vnd.openxmlformats-officedocument.presentationml.tags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311" r:id="rId2"/>
    <p:sldId id="312" r:id="rId3"/>
    <p:sldId id="375" r:id="rId4"/>
    <p:sldId id="384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91" r:id="rId24"/>
    <p:sldId id="392" r:id="rId25"/>
    <p:sldId id="396" r:id="rId26"/>
    <p:sldId id="343" r:id="rId27"/>
    <p:sldId id="344" r:id="rId28"/>
    <p:sldId id="345" r:id="rId29"/>
    <p:sldId id="346" r:id="rId30"/>
    <p:sldId id="347" r:id="rId31"/>
    <p:sldId id="348" r:id="rId32"/>
    <p:sldId id="374" r:id="rId33"/>
    <p:sldId id="365" r:id="rId34"/>
    <p:sldId id="397" r:id="rId35"/>
    <p:sldId id="398" r:id="rId36"/>
    <p:sldId id="399" r:id="rId37"/>
    <p:sldId id="400" r:id="rId38"/>
    <p:sldId id="401" r:id="rId39"/>
    <p:sldId id="402" r:id="rId40"/>
    <p:sldId id="403" r:id="rId41"/>
    <p:sldId id="404" r:id="rId42"/>
    <p:sldId id="405" r:id="rId43"/>
    <p:sldId id="373" r:id="rId44"/>
    <p:sldId id="369" r:id="rId45"/>
    <p:sldId id="370" r:id="rId46"/>
    <p:sldId id="371" r:id="rId47"/>
    <p:sldId id="372" r:id="rId48"/>
  </p:sldIdLst>
  <p:sldSz cx="9144000" cy="6858000" type="screen4x3"/>
  <p:notesSz cx="7315200" cy="9601200"/>
  <p:embeddedFontLst>
    <p:embeddedFont>
      <p:font typeface="Comic Sans MS"/>
      <p:regular r:id="rId51"/>
      <p:bold r:id="rId52"/>
    </p:embeddedFont>
    <p:embeddedFont>
      <p:font typeface="Euclid Symbol" charset="2"/>
      <p:regular r:id="rId53"/>
      <p:bold r:id="rId54"/>
      <p:italic r:id="rId55"/>
      <p:boldItalic r:id="rId56"/>
    </p:embeddedFont>
    <p:embeddedFont>
      <p:font typeface="Calibri"/>
      <p:regular r:id="rId57"/>
      <p:bold r:id="rId58"/>
      <p:italic r:id="rId59"/>
      <p:boldItalic r:id="rId60"/>
    </p:embeddedFont>
    <p:embeddedFont>
      <p:font typeface="Euclid Extra" charset="2"/>
      <p:regular r:id="rId61"/>
      <p:bold r:id="rId62"/>
    </p:embeddedFont>
    <p:embeddedFont>
      <p:font typeface="Arial Unicode MS"/>
      <p:regular r:id="rId63"/>
    </p:embeddedFont>
    <p:embeddedFont>
      <p:font typeface="cmsy10"/>
      <p:regular r:id="rId64"/>
    </p:embeddedFont>
  </p:embeddedFontLst>
  <p:custDataLst>
    <p:tags r:id="rId6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0000FF"/>
    <a:srgbClr val="BC34CA"/>
    <a:srgbClr val="FF33CC"/>
    <a:srgbClr val="EA0000"/>
    <a:srgbClr val="029C27"/>
    <a:srgbClr val="028822"/>
    <a:srgbClr val="0033CC"/>
    <a:srgbClr val="009900"/>
    <a:srgbClr val="05AB0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vertBarState="minimized">
    <p:restoredLeft sz="15651" autoAdjust="0"/>
    <p:restoredTop sz="94576" autoAdjust="0"/>
  </p:normalViewPr>
  <p:slideViewPr>
    <p:cSldViewPr showGuides="1">
      <p:cViewPr varScale="1">
        <p:scale>
          <a:sx n="114" d="100"/>
          <a:sy n="114" d="100"/>
        </p:scale>
        <p:origin x="-14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505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64" Type="http://schemas.openxmlformats.org/officeDocument/2006/relationships/font" Target="fonts/font14.fntdata"/><Relationship Id="rId60" Type="http://schemas.openxmlformats.org/officeDocument/2006/relationships/font" Target="fonts/font10.fntdata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handoutMaster" Target="handoutMasters/handoutMaster1.xml"/><Relationship Id="rId63" Type="http://schemas.openxmlformats.org/officeDocument/2006/relationships/font" Target="fonts/font13.fntdata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slide" Target="slides/slide44.xml"/><Relationship Id="rId58" Type="http://schemas.openxmlformats.org/officeDocument/2006/relationships/font" Target="fonts/font8.fntdata"/><Relationship Id="rId42" Type="http://schemas.openxmlformats.org/officeDocument/2006/relationships/slide" Target="slides/slide41.xml"/><Relationship Id="rId6" Type="http://schemas.openxmlformats.org/officeDocument/2006/relationships/slide" Target="slides/slide5.xml"/><Relationship Id="rId49" Type="http://schemas.openxmlformats.org/officeDocument/2006/relationships/notesMaster" Target="notesMasters/notesMaster1.xml"/><Relationship Id="rId44" Type="http://schemas.openxmlformats.org/officeDocument/2006/relationships/slide" Target="slides/slide43.xml"/><Relationship Id="rId69" Type="http://schemas.openxmlformats.org/officeDocument/2006/relationships/theme" Target="theme/theme1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slide" Target="slides/slide45.xml"/><Relationship Id="rId57" Type="http://schemas.openxmlformats.org/officeDocument/2006/relationships/font" Target="fonts/font7.fntdata"/><Relationship Id="rId59" Type="http://schemas.openxmlformats.org/officeDocument/2006/relationships/font" Target="fonts/font9.fntdata"/><Relationship Id="rId35" Type="http://schemas.openxmlformats.org/officeDocument/2006/relationships/slide" Target="slides/slide34.xml"/><Relationship Id="rId51" Type="http://schemas.openxmlformats.org/officeDocument/2006/relationships/font" Target="fonts/font1.fntdata"/><Relationship Id="rId55" Type="http://schemas.openxmlformats.org/officeDocument/2006/relationships/font" Target="fonts/font5.fntdata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62" Type="http://schemas.openxmlformats.org/officeDocument/2006/relationships/font" Target="fonts/font12.fntdata"/><Relationship Id="rId66" Type="http://schemas.openxmlformats.org/officeDocument/2006/relationships/tags" Target="tags/tag1.xml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slide" Target="slides/slide46.xml"/><Relationship Id="rId56" Type="http://schemas.openxmlformats.org/officeDocument/2006/relationships/font" Target="fonts/font6.fntdata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font" Target="fonts/font2.fntdata"/><Relationship Id="rId65" Type="http://schemas.openxmlformats.org/officeDocument/2006/relationships/printerSettings" Target="printerSettings/printerSettings1.bin"/><Relationship Id="rId67" Type="http://schemas.openxmlformats.org/officeDocument/2006/relationships/presProps" Target="presProps.xml"/><Relationship Id="rId54" Type="http://schemas.openxmlformats.org/officeDocument/2006/relationships/font" Target="fonts/font4.fntdata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61" Type="http://schemas.openxmlformats.org/officeDocument/2006/relationships/font" Target="fonts/font11.fntdata"/><Relationship Id="rId53" Type="http://schemas.openxmlformats.org/officeDocument/2006/relationships/font" Target="fonts/font3.fntdata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68" Type="http://schemas.openxmlformats.org/officeDocument/2006/relationships/viewProps" Target="viewProps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pict"/><Relationship Id="rId1" Type="http://schemas.openxmlformats.org/officeDocument/2006/relationships/image" Target="../media/image3.pict"/><Relationship Id="rId2" Type="http://schemas.openxmlformats.org/officeDocument/2006/relationships/image" Target="../media/image4.pict"/><Relationship Id="rId3" Type="http://schemas.openxmlformats.org/officeDocument/2006/relationships/image" Target="../media/image5.pict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3" Type="http://schemas.openxmlformats.org/officeDocument/2006/relationships/image" Target="../media/image21.wmf"/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875CB5D-1501-4E8C-8449-8F562B53033D}" type="datetimeFigureOut">
              <a:rPr lang="en-US" smtClean="0"/>
              <a:pPr/>
              <a:t>2/22/10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351E57-A9D8-41C5-BD4F-DBD2D117E3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64E5CB-D4EF-403A-9BB6-139C52688DF7}" type="datetimeFigureOut">
              <a:rPr lang="en-US" smtClean="0"/>
              <a:pPr/>
              <a:t>2/22/10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E59DC59-ED3D-4108-AF3A-3AFD121587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DB0F86-5AAC-46B8-9804-1F73E73384C6}" type="slidenum">
              <a:rPr lang="en-US"/>
              <a:pPr/>
              <a:t>1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7B4C38-8048-42B9-B82D-2DD884AAABE8}" type="slidenum">
              <a:rPr lang="en-US"/>
              <a:pPr/>
              <a:t>10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EDE2EA-B13B-415D-A09A-BFD22E2C9223}" type="slidenum">
              <a:rPr lang="en-US"/>
              <a:pPr/>
              <a:t>11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AA0E2C-4A1B-4341-8C5D-3E98AA65AD84}" type="slidenum">
              <a:rPr lang="en-US"/>
              <a:pPr/>
              <a:t>12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77B0C4-3B5C-4339-AC8F-653F2FDAFD24}" type="slidenum">
              <a:rPr lang="en-US"/>
              <a:pPr/>
              <a:t>13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25054A-0BCA-4E4D-9FFD-19BF51194E23}" type="slidenum">
              <a:rPr lang="en-US"/>
              <a:pPr/>
              <a:t>14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10E75B-B754-4070-AE6C-D41E236DEC13}" type="slidenum">
              <a:rPr lang="en-US"/>
              <a:pPr/>
              <a:t>15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44E309-A036-4900-BA95-659A504B59C4}" type="slidenum">
              <a:rPr lang="en-US"/>
              <a:pPr/>
              <a:t>16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1615DF-97D7-42EE-A925-F445D02DD827}" type="slidenum">
              <a:rPr lang="en-US"/>
              <a:pPr/>
              <a:t>17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8D6C32-BB82-4910-926B-33819A42491F}" type="slidenum">
              <a:rPr lang="en-US"/>
              <a:pPr/>
              <a:t>18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FC2434-E817-47E9-BAC2-F450DFA2C1BB}" type="slidenum">
              <a:rPr lang="en-US"/>
              <a:pPr/>
              <a:t>19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2CB51A-0A04-460B-8139-A04705F4805D}" type="slidenum">
              <a:rPr lang="en-US"/>
              <a:pPr/>
              <a:t>2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E916EA-44BD-48AB-9A28-9EDC9EF8A133}" type="slidenum">
              <a:rPr lang="en-US"/>
              <a:pPr/>
              <a:t>20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73D822-9FFC-4BD4-AAFA-369E753DDA43}" type="slidenum">
              <a:rPr lang="en-US"/>
              <a:pPr/>
              <a:t>21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662334-55BC-46EB-8E9F-575070820A3C}" type="slidenum">
              <a:rPr lang="en-US"/>
              <a:pPr/>
              <a:t>22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FC2434-E817-47E9-BAC2-F450DFA2C1BB}" type="slidenum">
              <a:rPr lang="en-US"/>
              <a:pPr/>
              <a:t>23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7AC9F-628A-4CB2-8A9F-217EDDC0E0AE}" type="slidenum">
              <a:rPr lang="en-US"/>
              <a:pPr/>
              <a:t>24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059C97-FD3A-4F76-8D3A-3EA3AAC514D0}" type="slidenum">
              <a:rPr lang="en-US"/>
              <a:pPr/>
              <a:t>25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C7F4FA-24D0-4193-955D-1C44CBA7D02A}" type="slidenum">
              <a:rPr lang="en-US"/>
              <a:pPr/>
              <a:t>26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1416F0-A7F6-4C80-93BD-C1CE46499089}" type="slidenum">
              <a:rPr lang="en-US"/>
              <a:pPr/>
              <a:t>27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AA953E-9655-41F5-809B-EB43F3C61232}" type="slidenum">
              <a:rPr lang="en-US"/>
              <a:pPr/>
              <a:t>28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9E2AF8-D878-4040-802C-C0AE32784EEC}" type="slidenum">
              <a:rPr lang="en-US"/>
              <a:pPr/>
              <a:t>29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2CB51A-0A04-460B-8139-A04705F4805D}" type="slidenum">
              <a:rPr lang="en-US"/>
              <a:pPr/>
              <a:t>3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B3E3F6-D602-4501-B70E-4B505166BE19}" type="slidenum">
              <a:rPr lang="en-US"/>
              <a:pPr/>
              <a:t>30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34B2BB-D99F-43B8-B4D6-3941E275349C}" type="slidenum">
              <a:rPr lang="en-US"/>
              <a:pPr/>
              <a:t>31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34B2BB-D99F-43B8-B4D6-3941E275349C}" type="slidenum">
              <a:rPr lang="en-US"/>
              <a:pPr/>
              <a:t>32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C0B081-214F-471D-A87D-3DE845B8615A}" type="slidenum">
              <a:rPr lang="en-US">
                <a:cs typeface="Arial" charset="0"/>
              </a:rPr>
              <a:pPr/>
              <a:t>33</a:t>
            </a:fld>
            <a:endParaRPr lang="en-US">
              <a:cs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4C5D03-0289-40E8-8DE2-ED57FC4EBD93}" type="slidenum">
              <a:rPr lang="en-US">
                <a:cs typeface="Arial" charset="0"/>
              </a:rPr>
              <a:pPr/>
              <a:t>34</a:t>
            </a:fld>
            <a:endParaRPr lang="en-US">
              <a:cs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F0C907-82E0-4C61-9785-665D6353C9DA}" type="slidenum">
              <a:rPr lang="en-US">
                <a:cs typeface="Arial" charset="0"/>
              </a:rPr>
              <a:pPr/>
              <a:t>35</a:t>
            </a:fld>
            <a:endParaRPr lang="en-US">
              <a:cs typeface="Arial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C62164-700A-470A-8FCC-CF1DB3685033}" type="slidenum">
              <a:rPr lang="en-US">
                <a:cs typeface="Arial" charset="0"/>
              </a:rPr>
              <a:pPr/>
              <a:t>36</a:t>
            </a:fld>
            <a:endParaRPr lang="en-US">
              <a:cs typeface="Arial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E112C1-EB16-40DD-BF8D-8AE378C8DEB1}" type="slidenum">
              <a:rPr lang="en-US">
                <a:cs typeface="Arial" charset="0"/>
              </a:rPr>
              <a:pPr/>
              <a:t>37</a:t>
            </a:fld>
            <a:endParaRPr lang="en-US">
              <a:cs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2DE2E6-31B7-41E9-BE09-1E1412864894}" type="slidenum">
              <a:rPr lang="en-US">
                <a:cs typeface="Arial" charset="0"/>
              </a:rPr>
              <a:pPr/>
              <a:t>38</a:t>
            </a:fld>
            <a:endParaRPr lang="en-US">
              <a:cs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ED4796-DD04-4271-8130-59849BBAB599}" type="slidenum">
              <a:rPr lang="en-US">
                <a:cs typeface="Arial" charset="0"/>
              </a:rPr>
              <a:pPr/>
              <a:t>39</a:t>
            </a:fld>
            <a:endParaRPr lang="en-US">
              <a:cs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EDAB1A-A847-499A-A621-1DC711EC5282}" type="slidenum">
              <a:rPr lang="en-US"/>
              <a:pPr/>
              <a:t>4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F1572E-2EAD-4DE1-BBC1-9E4E489323C2}" type="slidenum">
              <a:rPr lang="en-US">
                <a:cs typeface="Arial" charset="0"/>
              </a:rPr>
              <a:pPr/>
              <a:t>40</a:t>
            </a:fld>
            <a:endParaRPr lang="en-US">
              <a:cs typeface="Arial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7D9EE5-8AC1-43C9-9202-68FCCB505139}" type="slidenum">
              <a:rPr lang="en-US">
                <a:cs typeface="Arial" charset="0"/>
              </a:rPr>
              <a:pPr/>
              <a:t>41</a:t>
            </a:fld>
            <a:endParaRPr lang="en-US">
              <a:cs typeface="Arial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0F4488-07B5-424B-B27B-7BB1BA8262E1}" type="slidenum">
              <a:rPr lang="en-US">
                <a:cs typeface="Arial" charset="0"/>
              </a:rPr>
              <a:pPr/>
              <a:t>42</a:t>
            </a:fld>
            <a:endParaRPr lang="en-US">
              <a:cs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4E921-0F66-4DD2-A052-C3014BF5DD99}" type="slidenum">
              <a:rPr lang="en-US">
                <a:cs typeface="Arial" charset="0"/>
              </a:rPr>
              <a:pPr/>
              <a:t>44</a:t>
            </a:fld>
            <a:endParaRPr lang="en-US"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D0A14A-37C9-4CF8-82A4-612EF4C9289C}" type="slidenum">
              <a:rPr lang="en-US">
                <a:cs typeface="Arial" charset="0"/>
              </a:rPr>
              <a:pPr/>
              <a:t>45</a:t>
            </a:fld>
            <a:endParaRPr lang="en-US">
              <a:cs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CE3047-E635-4548-80D5-B3A409D90C8F}" type="slidenum">
              <a:rPr lang="en-US">
                <a:cs typeface="Arial" charset="0"/>
              </a:rPr>
              <a:pPr/>
              <a:t>46</a:t>
            </a:fld>
            <a:endParaRPr lang="en-US">
              <a:cs typeface="Arial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E643A7-21B0-4515-AD83-FC820013B14D}" type="slidenum">
              <a:rPr lang="en-US">
                <a:cs typeface="Arial" charset="0"/>
              </a:rPr>
              <a:pPr/>
              <a:t>47</a:t>
            </a:fld>
            <a:endParaRPr lang="en-US">
              <a:cs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AEC2EC-5E0D-4ABC-9EB4-AFFF9252A1C3}" type="slidenum">
              <a:rPr lang="en-US"/>
              <a:pPr/>
              <a:t>5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2E1C8E-05DC-4FB6-89C9-A5924FB972DC}" type="slidenum">
              <a:rPr lang="en-US"/>
              <a:pPr/>
              <a:t>6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7DFF4-615E-4135-B867-855585656DFC}" type="slidenum">
              <a:rPr lang="en-US"/>
              <a:pPr/>
              <a:t>7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26D47B-FA31-4049-B450-609CEEF111E8}" type="slidenum">
              <a:rPr lang="en-US"/>
              <a:pPr/>
              <a:t>8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681E4-B2F3-48C1-AC16-94E16D109013}" type="slidenum">
              <a:rPr lang="en-US"/>
              <a:pPr/>
              <a:t>9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6400800" cy="1173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077200" y="6553200"/>
            <a:ext cx="1066800" cy="304799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4M.</a:t>
            </a:r>
            <a:fld id="{CA4C0C47-BA92-4669-BC5C-D64A96AF3D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286000" y="6553200"/>
            <a:ext cx="3454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February 22,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3" name="Picture 12" descr="license.img"/>
          <p:cNvPicPr>
            <a:picLocks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60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4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2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3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4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Relationship Id="rId5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17.bin"/><Relationship Id="rId4" Type="http://schemas.openxmlformats.org/officeDocument/2006/relationships/oleObject" Target="../embeddings/Microsoft_Equation1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13.xml"/><Relationship Id="rId5" Type="http://schemas.openxmlformats.org/officeDocument/2006/relationships/oleObject" Target="../embeddings/oleObject16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8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Relationship Id="rId5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image" Target="../media/image27.jpeg"/><Relationship Id="rId4" Type="http://schemas.openxmlformats.org/officeDocument/2006/relationships/oleObject" Target="../embeddings/Microsoft_Equation2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7.xml"/><Relationship Id="rId5" Type="http://schemas.openxmlformats.org/officeDocument/2006/relationships/oleObject" Target="../embeddings/Microsoft_Equation3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Microsoft_Equation4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0.xml"/><Relationship Id="rId5" Type="http://schemas.openxmlformats.org/officeDocument/2006/relationships/image" Target="../media/image27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Microsoft_Equation5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1.xml"/><Relationship Id="rId5" Type="http://schemas.openxmlformats.org/officeDocument/2006/relationships/image" Target="../media/image27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Microsoft_Equation7.bin"/><Relationship Id="rId4" Type="http://schemas.openxmlformats.org/officeDocument/2006/relationships/image" Target="../media/image27.jpeg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4.xml"/><Relationship Id="rId5" Type="http://schemas.openxmlformats.org/officeDocument/2006/relationships/oleObject" Target="../embeddings/Microsoft_Equation6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wm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wmf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w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wmf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wmf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0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1.bin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2.bin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7.xml"/><Relationship Id="rId5" Type="http://schemas.openxmlformats.org/officeDocument/2006/relationships/image" Target="../media/image33.wmf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3.bin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4.bin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9.xml"/><Relationship Id="rId5" Type="http://schemas.openxmlformats.org/officeDocument/2006/relationships/image" Target="../media/image33.wmf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Relationship Id="rId6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5.bin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1.xml"/><Relationship Id="rId5" Type="http://schemas.openxmlformats.org/officeDocument/2006/relationships/oleObject" Target="../embeddings/oleObject26.bin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28.bin"/><Relationship Id="rId4" Type="http://schemas.openxmlformats.org/officeDocument/2006/relationships/oleObject" Target="../embeddings/oleObject27.bin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2.xml"/><Relationship Id="rId5" Type="http://schemas.openxmlformats.org/officeDocument/2006/relationships/image" Target="../media/image33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image" Target="../media/image41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0.jpe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image" Target="../media/image41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0.jpeg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image" Target="../media/image41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0.jpeg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image" Target="../media/image40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1.jpeg"/><Relationship Id="rId5" Type="http://schemas.openxmlformats.org/officeDocument/2006/relationships/image" Target="../media/image33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5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6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Relationship Id="rId5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8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Relationship Id="rId5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0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9.xml"/><Relationship Id="rId5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90688"/>
            <a:ext cx="7756525" cy="3421062"/>
          </a:xfrm>
        </p:spPr>
        <p:txBody>
          <a:bodyPr/>
          <a:lstStyle/>
          <a:p>
            <a:pPr eaLnBrk="1" hangingPunct="1"/>
            <a:r>
              <a:rPr lang="en-US" sz="11000" smtClean="0"/>
              <a:t>Induction</a:t>
            </a:r>
            <a:endParaRPr lang="en-US" sz="11000" baseline="-25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473200"/>
            <a:ext cx="8032750" cy="225425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rgbClr val="FF33CC"/>
                </a:solidFill>
              </a:rPr>
              <a:t>Inductive Step: Assume </a:t>
            </a:r>
            <a:r>
              <a:rPr lang="en-US" sz="4400" dirty="0" smtClean="0">
                <a:solidFill>
                  <a:srgbClr val="0000FF"/>
                </a:solidFill>
              </a:rPr>
              <a:t>P</a:t>
            </a: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9900"/>
                </a:solidFill>
              </a:rPr>
              <a:t>n</a:t>
            </a:r>
            <a:r>
              <a:rPr lang="en-US" sz="4400" dirty="0" smtClean="0"/>
              <a:t>)</a:t>
            </a:r>
            <a:r>
              <a:rPr lang="en-US" sz="4400" dirty="0" smtClean="0">
                <a:solidFill>
                  <a:srgbClr val="009900"/>
                </a:solidFill>
              </a:rPr>
              <a:t> </a:t>
            </a:r>
            <a:r>
              <a:rPr lang="en-US" sz="4400" dirty="0" smtClean="0">
                <a:solidFill>
                  <a:srgbClr val="FF33CC"/>
                </a:solidFill>
              </a:rPr>
              <a:t>for some </a:t>
            </a:r>
            <a:r>
              <a:rPr lang="en-US" sz="4400" dirty="0" err="1" smtClean="0">
                <a:solidFill>
                  <a:srgbClr val="009900"/>
                </a:solidFill>
              </a:rPr>
              <a:t>n</a:t>
            </a:r>
            <a:r>
              <a:rPr lang="en-US" sz="4400" dirty="0" smtClean="0">
                <a:solidFill>
                  <a:srgbClr val="009900"/>
                </a:solidFill>
              </a:rPr>
              <a:t> </a:t>
            </a:r>
            <a:r>
              <a:rPr lang="en-US" sz="4400" b="1" dirty="0" smtClean="0">
                <a:latin typeface="Symbol" charset="2"/>
                <a:cs typeface="Symbol" charset="2"/>
                <a:sym typeface="Symbol" pitchFamily="18" charset="2"/>
              </a:rPr>
              <a:t>≥</a:t>
            </a:r>
            <a:r>
              <a:rPr lang="en-US" sz="4400" dirty="0" smtClean="0">
                <a:sym typeface="Symbol" pitchFamily="18" charset="2"/>
              </a:rPr>
              <a:t> </a:t>
            </a:r>
            <a:r>
              <a:rPr lang="en-US" sz="4400" dirty="0" smtClean="0"/>
              <a:t>0  </a:t>
            </a:r>
            <a:r>
              <a:rPr lang="en-US" sz="4400" dirty="0" smtClean="0">
                <a:solidFill>
                  <a:srgbClr val="FF33CC"/>
                </a:solidFill>
              </a:rPr>
              <a:t>and prove </a:t>
            </a:r>
            <a:r>
              <a:rPr lang="en-US" sz="4400" dirty="0" smtClean="0">
                <a:solidFill>
                  <a:srgbClr val="0000FF"/>
                </a:solidFill>
              </a:rPr>
              <a:t>P</a:t>
            </a: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9900"/>
                </a:solidFill>
              </a:rPr>
              <a:t>n+1</a:t>
            </a:r>
            <a:r>
              <a:rPr lang="en-US" sz="4400" dirty="0" smtClean="0"/>
              <a:t>)</a:t>
            </a:r>
            <a:r>
              <a:rPr lang="en-US" sz="4400" dirty="0" smtClean="0">
                <a:solidFill>
                  <a:srgbClr val="FF33CC"/>
                </a:solidFill>
              </a:rPr>
              <a:t>: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Example Induction Proof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685800" y="3505200"/>
          <a:ext cx="7635875" cy="1752600"/>
        </p:xfrm>
        <a:graphic>
          <a:graphicData uri="http://schemas.openxmlformats.org/presentationml/2006/ole">
            <p:oleObj spid="_x0000_s4099" name="Equation" r:id="rId4" imgW="1879560" imgH="43164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2" y="1438275"/>
            <a:ext cx="7881937" cy="34385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FF33CC"/>
                </a:solidFill>
              </a:rPr>
              <a:t>Now from induction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FF33CC"/>
                </a:solidFill>
              </a:rPr>
              <a:t> hypothesis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028822"/>
                </a:solidFill>
              </a:rPr>
              <a:t>n</a:t>
            </a:r>
            <a:r>
              <a:rPr lang="en-US" sz="4800" dirty="0" smtClean="0"/>
              <a:t>) </a:t>
            </a:r>
            <a:r>
              <a:rPr lang="en-US" sz="4800" dirty="0" smtClean="0">
                <a:solidFill>
                  <a:srgbClr val="FF33CC"/>
                </a:solidFill>
              </a:rPr>
              <a:t>we have</a:t>
            </a:r>
            <a:endParaRPr lang="en-US" sz="3600" dirty="0" smtClean="0">
              <a:solidFill>
                <a:srgbClr val="FF33CC"/>
              </a:solidFill>
            </a:endParaRP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339191" y="3225799"/>
          <a:ext cx="6357009" cy="1702699"/>
        </p:xfrm>
        <a:graphic>
          <a:graphicData uri="http://schemas.openxmlformats.org/presentationml/2006/ole">
            <p:oleObj spid="_x0000_s5124" name="Equation" r:id="rId4" imgW="1562040" imgH="419040" progId="Equation.DSMT4">
              <p:embed/>
            </p:oleObj>
          </a:graphicData>
        </a:graphic>
      </p:graphicFrame>
      <p:sp>
        <p:nvSpPr>
          <p:cNvPr id="9" name="Rectangle 5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Example Induction Proof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313066" y="5105400"/>
            <a:ext cx="665759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so add r</a:t>
            </a:r>
            <a:r>
              <a:rPr lang="en-US" sz="4400" baseline="30000" dirty="0" smtClean="0">
                <a:solidFill>
                  <a:srgbClr val="028822"/>
                </a:solidFill>
                <a:latin typeface="Comic Sans MS" pitchFamily="66" charset="0"/>
              </a:rPr>
              <a:t>n+1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to both </a:t>
            </a:r>
            <a:r>
              <a:rPr lang="en-US" sz="4400" dirty="0" smtClean="0">
                <a:latin typeface="Comic Sans MS" pitchFamily="66" charset="0"/>
              </a:rPr>
              <a:t>sides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 Box 9"/>
          <p:cNvSpPr txBox="1">
            <a:spLocks noChangeArrowheads="1"/>
          </p:cNvSpPr>
          <p:nvPr/>
        </p:nvSpPr>
        <p:spPr bwMode="auto">
          <a:xfrm>
            <a:off x="593725" y="1355725"/>
            <a:ext cx="68403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adding </a:t>
            </a:r>
            <a:r>
              <a:rPr lang="en-US" sz="4400" dirty="0" smtClean="0">
                <a:latin typeface="Comic Sans MS" pitchFamily="66" charset="0"/>
              </a:rPr>
              <a:t>r</a:t>
            </a:r>
            <a:r>
              <a:rPr lang="en-US" sz="4400" baseline="30000" dirty="0" smtClean="0">
                <a:solidFill>
                  <a:srgbClr val="028822"/>
                </a:solidFill>
                <a:latin typeface="Comic Sans MS" pitchFamily="66" charset="0"/>
              </a:rPr>
              <a:t>n+1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to both sides,</a:t>
            </a:r>
          </a:p>
        </p:txBody>
      </p:sp>
      <p:graphicFrame>
        <p:nvGraphicFramePr>
          <p:cNvPr id="161802" name="Object 10"/>
          <p:cNvGraphicFramePr>
            <a:graphicFrameLocks noChangeAspect="1"/>
          </p:cNvGraphicFramePr>
          <p:nvPr/>
        </p:nvGraphicFramePr>
        <p:xfrm>
          <a:off x="4630738" y="3538538"/>
          <a:ext cx="4056062" cy="2873375"/>
        </p:xfrm>
        <a:graphic>
          <a:graphicData uri="http://schemas.openxmlformats.org/presentationml/2006/ole">
            <p:oleObj spid="_x0000_s6147" name="Equation" r:id="rId4" imgW="1218960" imgH="863280" progId="Equation.DSMT4">
              <p:embed/>
            </p:oleObj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304800" y="2057400"/>
          <a:ext cx="8405813" cy="1562587"/>
        </p:xfrm>
        <a:graphic>
          <a:graphicData uri="http://schemas.openxmlformats.org/presentationml/2006/ole">
            <p:oleObj spid="_x0000_s6148" name="Equation" r:id="rId5" imgW="2590560" imgH="482400" progId="Equation.DSMT4">
              <p:embed/>
            </p:oleObj>
          </a:graphicData>
        </a:graphic>
      </p:graphicFrame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Example Induction Proof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3581400"/>
            <a:ext cx="3657600" cy="160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This proves   </a:t>
            </a:r>
          </a:p>
          <a:p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800" dirty="0" smtClean="0">
                <a:latin typeface="Comic Sans MS" pitchFamily="66" charset="0"/>
              </a:rPr>
              <a:t>(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n+1</a:t>
            </a:r>
            <a:r>
              <a:rPr lang="en-US" sz="4800" dirty="0" smtClean="0">
                <a:latin typeface="Comic Sans MS" pitchFamily="66" charset="0"/>
              </a:rPr>
              <a:t>)  </a:t>
            </a:r>
            <a:endParaRPr lang="en-US" sz="4800" dirty="0" smtClean="0">
              <a:solidFill>
                <a:srgbClr val="FF33CC"/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5105400"/>
            <a:ext cx="46826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33CC"/>
                </a:solidFill>
                <a:latin typeface="Comic Sans MS" pitchFamily="66" charset="0"/>
              </a:rPr>
              <a:t>completing the</a:t>
            </a:r>
          </a:p>
          <a:p>
            <a:r>
              <a:rPr lang="en-US" sz="4000" dirty="0" smtClean="0">
                <a:solidFill>
                  <a:srgbClr val="FF33CC"/>
                </a:solidFill>
                <a:latin typeface="Comic Sans MS" pitchFamily="66" charset="0"/>
              </a:rPr>
              <a:t>proof by induction.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16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5880100" y="2768600"/>
          <a:ext cx="1344613" cy="2540000"/>
        </p:xfrm>
        <a:graphic>
          <a:graphicData uri="http://schemas.openxmlformats.org/presentationml/2006/ole">
            <p:oleObj spid="_x0000_s7170" name="Equation" r:id="rId4" imgW="114120" imgH="215640" progId="Equation.3">
              <p:embed/>
            </p:oleObj>
          </a:graphicData>
        </a:graphic>
      </p:graphicFrame>
      <p:sp>
        <p:nvSpPr>
          <p:cNvPr id="7174" name="Text Box 11"/>
          <p:cNvSpPr txBox="1">
            <a:spLocks noChangeArrowheads="1"/>
          </p:cNvSpPr>
          <p:nvPr/>
        </p:nvSpPr>
        <p:spPr bwMode="auto">
          <a:xfrm>
            <a:off x="1268412" y="990600"/>
            <a:ext cx="20081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That is,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914400" y="2590800"/>
            <a:ext cx="716869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>
                <a:latin typeface="Comic Sans MS" pitchFamily="66" charset="0"/>
              </a:rPr>
              <a:t>But since </a:t>
            </a:r>
            <a:r>
              <a:rPr lang="en-US" sz="3600" dirty="0" err="1">
                <a:latin typeface="Comic Sans MS" pitchFamily="66" charset="0"/>
              </a:rPr>
              <a:t>r</a:t>
            </a:r>
            <a:r>
              <a:rPr lang="en-US" sz="3600" i="1" dirty="0" smtClean="0">
                <a:latin typeface="Comic Sans MS" pitchFamily="66" charset="0"/>
              </a:rPr>
              <a:t> </a:t>
            </a:r>
            <a:r>
              <a:rPr lang="en-US" sz="3600" b="1" dirty="0">
                <a:latin typeface="Symbol" charset="2"/>
                <a:cs typeface="Symbol" charset="2"/>
                <a:sym typeface="Euclid Symbol" pitchFamily="18" charset="2"/>
              </a:rPr>
              <a:t>≠</a:t>
            </a:r>
            <a:r>
              <a:rPr lang="en-US" sz="360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3600" dirty="0"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3600" dirty="0">
                <a:latin typeface="Comic Sans MS" pitchFamily="66" charset="0"/>
              </a:rPr>
              <a:t> was arbitrary, we</a:t>
            </a:r>
          </a:p>
          <a:p>
            <a:r>
              <a:rPr lang="en-US" sz="3600" dirty="0">
                <a:latin typeface="Comic Sans MS" pitchFamily="66" charset="0"/>
              </a:rPr>
              <a:t>conclude (by UG), that</a:t>
            </a:r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585913" y="1219200"/>
          <a:ext cx="5922962" cy="1387475"/>
        </p:xfrm>
        <a:graphic>
          <a:graphicData uri="http://schemas.openxmlformats.org/presentationml/2006/ole">
            <p:oleObj spid="_x0000_s7173" name="Equation" r:id="rId5" imgW="1841400" imgH="431640" progId="Equation.DSMT4">
              <p:embed/>
            </p:oleObj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685800" y="3429000"/>
          <a:ext cx="7515225" cy="1387475"/>
        </p:xfrm>
        <a:graphic>
          <a:graphicData uri="http://schemas.openxmlformats.org/presentationml/2006/ole">
            <p:oleObj spid="_x0000_s7174" name="Equation" r:id="rId6" imgW="2336760" imgH="431640" progId="Equation.DSMT4">
              <p:embed/>
            </p:oleObj>
          </a:graphicData>
        </a:graphic>
      </p:graphicFrame>
      <p:sp>
        <p:nvSpPr>
          <p:cNvPr id="23566" name="Rectangle 14"/>
          <p:cNvSpPr>
            <a:spLocks noGrp="1" noChangeArrowheads="1"/>
          </p:cNvSpPr>
          <p:nvPr>
            <p:ph type="body" sz="half" idx="1"/>
          </p:nvPr>
        </p:nvSpPr>
        <p:spPr>
          <a:xfrm>
            <a:off x="800100" y="4495800"/>
            <a:ext cx="6896100" cy="1892300"/>
          </a:xfrm>
          <a:noFill/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3600" dirty="0" smtClean="0"/>
              <a:t>as required.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sz="3600" dirty="0" smtClean="0">
                <a:solidFill>
                  <a:srgbClr val="009900"/>
                </a:solidFill>
              </a:rPr>
              <a:t>This completes the induction 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3600" dirty="0" smtClean="0">
                <a:solidFill>
                  <a:srgbClr val="009900"/>
                </a:solidFill>
              </a:rPr>
              <a:t>  proof. QED.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example induction proof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00175"/>
            <a:ext cx="8077200" cy="46958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“</a:t>
            </a:r>
            <a:r>
              <a:rPr lang="en-US" sz="4800" dirty="0" smtClean="0">
                <a:solidFill>
                  <a:srgbClr val="0000FF"/>
                </a:solidFill>
                <a:sym typeface="Euclid Extra"/>
              </a:rPr>
              <a:t></a:t>
            </a:r>
            <a:r>
              <a:rPr lang="en-US" sz="4800" dirty="0" smtClean="0"/>
              <a:t>” is an </a:t>
            </a:r>
            <a:r>
              <a:rPr lang="en-US" sz="4800" dirty="0" smtClean="0">
                <a:solidFill>
                  <a:srgbClr val="0000FF"/>
                </a:solidFill>
              </a:rPr>
              <a:t>ellipsis</a:t>
            </a:r>
            <a:r>
              <a:rPr lang="en-US" sz="4800" dirty="0" smtClean="0"/>
              <a:t>.</a:t>
            </a:r>
            <a:r>
              <a:rPr lang="en-US" sz="4400" dirty="0" smtClean="0"/>
              <a:t> </a:t>
            </a:r>
            <a:r>
              <a:rPr lang="en-US" sz="3600" dirty="0" smtClean="0"/>
              <a:t> </a:t>
            </a:r>
          </a:p>
          <a:p>
            <a:pPr eaLnBrk="1" hangingPunct="1">
              <a:buFontTx/>
              <a:buNone/>
            </a:pPr>
            <a:endParaRPr lang="en-US" sz="3600" dirty="0" smtClean="0"/>
          </a:p>
          <a:p>
            <a:pPr eaLnBrk="1" hangingPunct="1">
              <a:buFontTx/>
              <a:buNone/>
            </a:pPr>
            <a:endParaRPr lang="en-US" sz="3600" dirty="0" smtClean="0"/>
          </a:p>
          <a:p>
            <a:pPr eaLnBrk="1" hangingPunct="1">
              <a:buFontTx/>
              <a:buNone/>
            </a:pPr>
            <a:endParaRPr lang="en-US" sz="4000" dirty="0" smtClean="0"/>
          </a:p>
          <a:p>
            <a:pPr eaLnBrk="1" hangingPunct="1"/>
            <a:r>
              <a:rPr lang="en-US" sz="4400" dirty="0" smtClean="0"/>
              <a:t>Can lead to confusion (n</a:t>
            </a:r>
            <a:r>
              <a:rPr lang="en-US" sz="4400" i="1" dirty="0" smtClean="0"/>
              <a:t> </a:t>
            </a:r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EA0000"/>
                </a:solidFill>
              </a:rPr>
              <a:t>0</a:t>
            </a:r>
            <a:r>
              <a:rPr lang="en-US" sz="4400" dirty="0" smtClean="0"/>
              <a:t>?)</a:t>
            </a:r>
          </a:p>
          <a:p>
            <a:pPr eaLnBrk="1" hangingPunct="1"/>
            <a:r>
              <a:rPr lang="en-US" sz="4400" dirty="0" smtClean="0">
                <a:solidFill>
                  <a:srgbClr val="0000FF"/>
                </a:solidFill>
              </a:rPr>
              <a:t>Sum notation</a:t>
            </a:r>
            <a:r>
              <a:rPr lang="en-US" sz="4400" dirty="0" smtClean="0"/>
              <a:t> more precise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6232" y="1295400"/>
            <a:ext cx="80329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                             </a:t>
            </a:r>
            <a:r>
              <a:rPr lang="en-US" sz="4800" dirty="0" smtClean="0">
                <a:latin typeface="Comic Sans MS" pitchFamily="66" charset="0"/>
              </a:rPr>
              <a:t>Means you</a:t>
            </a:r>
          </a:p>
          <a:p>
            <a:r>
              <a:rPr lang="en-US" sz="4800" dirty="0" smtClean="0">
                <a:latin typeface="Comic Sans MS" pitchFamily="66" charset="0"/>
              </a:rPr>
              <a:t>should </a:t>
            </a:r>
            <a:r>
              <a:rPr lang="en-US" sz="4800" dirty="0" smtClean="0">
                <a:solidFill>
                  <a:srgbClr val="BC34CA"/>
                </a:solidFill>
                <a:latin typeface="Comic Sans MS" pitchFamily="66" charset="0"/>
              </a:rPr>
              <a:t>see a pattern</a:t>
            </a:r>
            <a:r>
              <a:rPr lang="en-US" sz="4800" dirty="0" smtClean="0">
                <a:latin typeface="Comic Sans MS" pitchFamily="66" charset="0"/>
              </a:rPr>
              <a:t>: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an aside: ellipsis</a:t>
            </a:r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6019800" y="2622550"/>
          <a:ext cx="1570037" cy="1568450"/>
        </p:xfrm>
        <a:graphic>
          <a:graphicData uri="http://schemas.openxmlformats.org/presentationml/2006/ole">
            <p:oleObj spid="_x0000_s8195" name="Equation" r:id="rId4" imgW="431640" imgH="431640" progId="Equation.DSMT4">
              <p:embed/>
            </p:oleObj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132246" y="2895600"/>
          <a:ext cx="4636523" cy="914400"/>
        </p:xfrm>
        <a:graphic>
          <a:graphicData uri="http://schemas.openxmlformats.org/presentationml/2006/ole">
            <p:oleObj spid="_x0000_s8196" name="Equation" r:id="rId5" imgW="1028520" imgH="20304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000" dirty="0" smtClean="0"/>
              <a:t>The MIT </a:t>
            </a:r>
            <a:r>
              <a:rPr lang="en-US" sz="4000" dirty="0" err="1" smtClean="0"/>
              <a:t>Stata</a:t>
            </a:r>
            <a:r>
              <a:rPr lang="en-US" sz="4000" dirty="0" smtClean="0"/>
              <a:t> Center</a:t>
            </a:r>
          </a:p>
        </p:txBody>
      </p:sp>
      <p:sp>
        <p:nvSpPr>
          <p:cNvPr id="19459" name="AutoShape 3" descr="20020627-overview-construct"/>
          <p:cNvSpPr>
            <a:spLocks noChangeAspect="1" noChangeArrowheads="1"/>
          </p:cNvSpPr>
          <p:nvPr/>
        </p:nvSpPr>
        <p:spPr bwMode="auto">
          <a:xfrm>
            <a:off x="1905000" y="2176463"/>
            <a:ext cx="53340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0" name="AutoShape 4" descr="20020627-overview-construct"/>
          <p:cNvSpPr>
            <a:spLocks noChangeAspect="1" noChangeArrowheads="1"/>
          </p:cNvSpPr>
          <p:nvPr/>
        </p:nvSpPr>
        <p:spPr bwMode="auto">
          <a:xfrm>
            <a:off x="1905000" y="2176463"/>
            <a:ext cx="53340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9461" name="Picture 7" descr="20040512-21310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608138" y="1981200"/>
            <a:ext cx="5926137" cy="4114800"/>
          </a:xfr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600" dirty="0" smtClean="0"/>
              <a:t>Design Mockup: </a:t>
            </a:r>
            <a:r>
              <a:rPr lang="en-US" sz="3600" dirty="0" err="1" smtClean="0"/>
              <a:t>Stata</a:t>
            </a:r>
            <a:r>
              <a:rPr lang="en-US" sz="3600" dirty="0" smtClean="0"/>
              <a:t> Lobby</a:t>
            </a:r>
          </a:p>
        </p:txBody>
      </p:sp>
      <p:sp>
        <p:nvSpPr>
          <p:cNvPr id="20483" name="AutoShape 3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4" name="AutoShape 4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5" name="AutoShape 5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6" name="AutoShape 6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7" name="AutoShape 7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8" name="AutoShape 8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9" name="AutoShape 9" descr="ddmay5"/>
          <p:cNvSpPr>
            <a:spLocks noChangeAspect="1" noChangeArrowheads="1"/>
          </p:cNvSpPr>
          <p:nvPr/>
        </p:nvSpPr>
        <p:spPr bwMode="auto">
          <a:xfrm>
            <a:off x="2667000" y="2000250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0490" name="Picture 10" descr="ddmay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52600" y="1447800"/>
            <a:ext cx="5715000" cy="42862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371600" y="1143001"/>
            <a:ext cx="6781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 smtClean="0">
                <a:solidFill>
                  <a:prstClr val="black"/>
                </a:solidFill>
                <a:latin typeface="Comic Sans MS" pitchFamily="66" charset="0"/>
              </a:rPr>
              <a:t>                             , except for 1</a:t>
            </a:r>
            <a:r>
              <a:rPr lang="en-US" sz="2800" dirty="0" smtClean="0">
                <a:solidFill>
                  <a:prstClr val="black"/>
                </a:solidFill>
                <a:latin typeface="Comic Sans MS" pitchFamily="66" charset="0"/>
                <a:sym typeface="Euclid Symbol"/>
              </a:rPr>
              <a:t>×</a:t>
            </a:r>
            <a:r>
              <a:rPr lang="en-US" sz="2800" dirty="0" smtClean="0">
                <a:solidFill>
                  <a:prstClr val="black"/>
                </a:solidFill>
                <a:latin typeface="Comic Sans MS" pitchFamily="66" charset="0"/>
              </a:rPr>
              <a:t>1</a:t>
            </a:r>
          </a:p>
          <a:p>
            <a:pPr lvl="0"/>
            <a:r>
              <a:rPr lang="en-US" sz="2800" dirty="0" smtClean="0">
                <a:solidFill>
                  <a:prstClr val="black"/>
                </a:solidFill>
                <a:latin typeface="Comic Sans MS" pitchFamily="66" charset="0"/>
              </a:rPr>
              <a:t>square in the middle for Bill. </a:t>
            </a:r>
            <a:endParaRPr lang="en-US" sz="28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9221" name="Text Box 3"/>
          <p:cNvSpPr txBox="1">
            <a:spLocks noChangeArrowheads="1"/>
          </p:cNvSpPr>
          <p:nvPr/>
        </p:nvSpPr>
        <p:spPr bwMode="auto">
          <a:xfrm>
            <a:off x="1335622" y="1143000"/>
            <a:ext cx="3395481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Goal: </a:t>
            </a:r>
            <a:r>
              <a:rPr lang="en-US" sz="2800" dirty="0" smtClean="0">
                <a:latin typeface="Comic Sans MS" pitchFamily="66" charset="0"/>
              </a:rPr>
              <a:t>Tile </a:t>
            </a:r>
            <a:r>
              <a:rPr lang="en-US" sz="2800" dirty="0">
                <a:latin typeface="Comic Sans MS" pitchFamily="66" charset="0"/>
              </a:rPr>
              <a:t>the </a:t>
            </a:r>
            <a:r>
              <a:rPr lang="en-US" sz="2800" dirty="0" smtClean="0">
                <a:latin typeface="Comic Sans MS" pitchFamily="66" charset="0"/>
              </a:rPr>
              <a:t>plaza</a:t>
            </a:r>
          </a:p>
          <a:p>
            <a:endParaRPr lang="en-US" sz="2800" dirty="0" smtClean="0">
              <a:latin typeface="Comic Sans MS" pitchFamily="66" charset="0"/>
            </a:endParaRP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2667000" y="2514600"/>
            <a:ext cx="3810000" cy="3505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981200" y="2514600"/>
            <a:ext cx="4495800" cy="4114800"/>
            <a:chOff x="1981200" y="2514600"/>
            <a:chExt cx="4495800" cy="4114800"/>
          </a:xfrm>
        </p:grpSpPr>
        <p:sp>
          <p:nvSpPr>
            <p:cNvPr id="9233" name="Line 17"/>
            <p:cNvSpPr>
              <a:spLocks noChangeShapeType="1"/>
            </p:cNvSpPr>
            <p:nvPr/>
          </p:nvSpPr>
          <p:spPr bwMode="auto">
            <a:xfrm>
              <a:off x="2667000" y="63246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981200" y="2514600"/>
              <a:ext cx="4495800" cy="4114800"/>
              <a:chOff x="1981200" y="2514600"/>
              <a:chExt cx="4495800" cy="41148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981200" y="2514600"/>
                <a:ext cx="2860675" cy="4114800"/>
                <a:chOff x="1981200" y="2514600"/>
                <a:chExt cx="2860675" cy="4114800"/>
              </a:xfrm>
            </p:grpSpPr>
            <p:sp>
              <p:nvSpPr>
                <p:cNvPr id="9228" name="Line 12"/>
                <p:cNvSpPr>
                  <a:spLocks noChangeShapeType="1"/>
                </p:cNvSpPr>
                <p:nvPr/>
              </p:nvSpPr>
              <p:spPr bwMode="auto">
                <a:xfrm>
                  <a:off x="2133600" y="4191000"/>
                  <a:ext cx="0" cy="1828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4" name="Group 23"/>
                <p:cNvGrpSpPr/>
                <p:nvPr/>
              </p:nvGrpSpPr>
              <p:grpSpPr>
                <a:xfrm>
                  <a:off x="1981200" y="2514600"/>
                  <a:ext cx="2860675" cy="4114800"/>
                  <a:chOff x="1981200" y="2514600"/>
                  <a:chExt cx="2860675" cy="4114800"/>
                </a:xfrm>
              </p:grpSpPr>
              <p:sp>
                <p:nvSpPr>
                  <p:cNvPr id="9229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2667000" y="6400800"/>
                    <a:ext cx="160020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aphicFrame>
                <p:nvGraphicFramePr>
                  <p:cNvPr id="9218" name="Object 9"/>
                  <p:cNvGraphicFramePr>
                    <a:graphicFrameLocks noChangeAspect="1"/>
                  </p:cNvGraphicFramePr>
                  <p:nvPr/>
                </p:nvGraphicFramePr>
                <p:xfrm>
                  <a:off x="1981200" y="3657600"/>
                  <a:ext cx="498475" cy="533400"/>
                </p:xfrm>
                <a:graphic>
                  <a:graphicData uri="http://schemas.openxmlformats.org/presentationml/2006/ole">
                    <p:oleObj spid="_x0000_s9218" name="Equation" r:id="rId4" imgW="177480" imgH="190440" progId="Equation.3">
                      <p:embed/>
                    </p:oleObj>
                  </a:graphicData>
                </a:graphic>
              </p:graphicFrame>
              <p:graphicFrame>
                <p:nvGraphicFramePr>
                  <p:cNvPr id="9219" name="Object 10"/>
                  <p:cNvGraphicFramePr>
                    <a:graphicFrameLocks noChangeAspect="1"/>
                  </p:cNvGraphicFramePr>
                  <p:nvPr/>
                </p:nvGraphicFramePr>
                <p:xfrm>
                  <a:off x="4343400" y="6096000"/>
                  <a:ext cx="498475" cy="533400"/>
                </p:xfrm>
                <a:graphic>
                  <a:graphicData uri="http://schemas.openxmlformats.org/presentationml/2006/ole">
                    <p:oleObj spid="_x0000_s9219" name="Equation" r:id="rId5" imgW="177480" imgH="190440" progId="Equation.3">
                      <p:embed/>
                    </p:oleObj>
                  </a:graphicData>
                </a:graphic>
              </p:graphicFrame>
              <p:sp>
                <p:nvSpPr>
                  <p:cNvPr id="9227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33600" y="2514600"/>
                    <a:ext cx="0" cy="12192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231" name="Line 15"/>
                <p:cNvSpPr>
                  <a:spLocks noChangeShapeType="1"/>
                </p:cNvSpPr>
                <p:nvPr/>
              </p:nvSpPr>
              <p:spPr bwMode="auto">
                <a:xfrm>
                  <a:off x="2057400" y="2514600"/>
                  <a:ext cx="152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2" name="Line 16"/>
                <p:cNvSpPr>
                  <a:spLocks noChangeShapeType="1"/>
                </p:cNvSpPr>
                <p:nvPr/>
              </p:nvSpPr>
              <p:spPr bwMode="auto">
                <a:xfrm>
                  <a:off x="2057400" y="6019800"/>
                  <a:ext cx="152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230" name="Line 14"/>
              <p:cNvSpPr>
                <a:spLocks noChangeShapeType="1"/>
              </p:cNvSpPr>
              <p:nvPr/>
            </p:nvSpPr>
            <p:spPr bwMode="auto">
              <a:xfrm>
                <a:off x="4800600" y="6400800"/>
                <a:ext cx="1676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4" name="Line 18"/>
              <p:cNvSpPr>
                <a:spLocks noChangeShapeType="1"/>
              </p:cNvSpPr>
              <p:nvPr/>
            </p:nvSpPr>
            <p:spPr bwMode="auto">
              <a:xfrm>
                <a:off x="6477000" y="632460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7391400" cy="1096962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dirty="0" smtClean="0"/>
              <a:t>Mockup: Plaza Outside </a:t>
            </a:r>
            <a:r>
              <a:rPr lang="en-US" sz="3600" dirty="0" err="1" smtClean="0"/>
              <a:t>Stata</a:t>
            </a:r>
            <a:endParaRPr lang="en-US" sz="3600" dirty="0" smtClean="0"/>
          </a:p>
        </p:txBody>
      </p:sp>
      <p:grpSp>
        <p:nvGrpSpPr>
          <p:cNvPr id="23" name="Group 22"/>
          <p:cNvGrpSpPr/>
          <p:nvPr/>
        </p:nvGrpSpPr>
        <p:grpSpPr>
          <a:xfrm>
            <a:off x="4114800" y="3886200"/>
            <a:ext cx="990600" cy="914400"/>
            <a:chOff x="4114800" y="3886200"/>
            <a:chExt cx="990600" cy="914400"/>
          </a:xfrm>
        </p:grpSpPr>
        <p:sp>
          <p:nvSpPr>
            <p:cNvPr id="9223" name="Rectangle 5"/>
            <p:cNvSpPr>
              <a:spLocks noChangeArrowheads="1"/>
            </p:cNvSpPr>
            <p:nvPr/>
          </p:nvSpPr>
          <p:spPr bwMode="auto">
            <a:xfrm>
              <a:off x="4114800" y="3886200"/>
              <a:ext cx="952500" cy="914400"/>
            </a:xfrm>
            <a:prstGeom prst="rect">
              <a:avLst/>
            </a:prstGeom>
            <a:solidFill>
              <a:srgbClr val="C0C0C0"/>
            </a:solidFill>
            <a:ln w="9525" cap="rnd">
              <a:noFill/>
              <a:prstDash val="sysDot"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Line 7"/>
            <p:cNvSpPr>
              <a:spLocks noChangeShapeType="1"/>
            </p:cNvSpPr>
            <p:nvPr/>
          </p:nvSpPr>
          <p:spPr bwMode="auto">
            <a:xfrm>
              <a:off x="4114800" y="4343400"/>
              <a:ext cx="990600" cy="0"/>
            </a:xfrm>
            <a:prstGeom prst="line">
              <a:avLst/>
            </a:prstGeom>
            <a:noFill/>
            <a:ln w="9525" cap="rnd">
              <a:noFill/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6" name="Line 8"/>
            <p:cNvSpPr>
              <a:spLocks noChangeShapeType="1"/>
            </p:cNvSpPr>
            <p:nvPr/>
          </p:nvSpPr>
          <p:spPr bwMode="auto">
            <a:xfrm>
              <a:off x="4572000" y="3886200"/>
              <a:ext cx="0" cy="914400"/>
            </a:xfrm>
            <a:prstGeom prst="line">
              <a:avLst/>
            </a:prstGeom>
            <a:noFill/>
            <a:ln w="9525" cap="rnd">
              <a:noFill/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9224" name="Picture 6" descr="billsquar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14800" y="3886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1905000" y="2057400"/>
            <a:ext cx="5078634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mic Sans MS" pitchFamily="66" charset="0"/>
              </a:rPr>
              <a:t>(Picture source: http://www.microsoft.com/presspass/exec/billg/default.asp)</a:t>
            </a:r>
          </a:p>
          <a:p>
            <a:endParaRPr lang="en-US" sz="9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220788" y="1219200"/>
            <a:ext cx="6840334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 err="1">
                <a:latin typeface="Comic Sans MS" pitchFamily="66" charset="0"/>
              </a:rPr>
              <a:t>Gehry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speciﬁes</a:t>
            </a:r>
            <a:r>
              <a:rPr lang="en-US" sz="2800" dirty="0">
                <a:latin typeface="Comic Sans MS" pitchFamily="66" charset="0"/>
              </a:rPr>
              <a:t> L-shaped tiles covering </a:t>
            </a:r>
          </a:p>
          <a:p>
            <a:r>
              <a:rPr lang="en-US" sz="2800" dirty="0">
                <a:latin typeface="Comic Sans MS" pitchFamily="66" charset="0"/>
              </a:rPr>
              <a:t>three squares: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572000" y="1828800"/>
            <a:ext cx="304800" cy="304800"/>
          </a:xfrm>
          <a:prstGeom prst="rect">
            <a:avLst/>
          </a:prstGeom>
          <a:solidFill>
            <a:srgbClr val="0099CC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4267200" y="2133600"/>
            <a:ext cx="304800" cy="304800"/>
          </a:xfrm>
          <a:prstGeom prst="rect">
            <a:avLst/>
          </a:prstGeom>
          <a:solidFill>
            <a:srgbClr val="0099CC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4572000" y="2133600"/>
            <a:ext cx="304800" cy="304800"/>
          </a:xfrm>
          <a:prstGeom prst="rect">
            <a:avLst/>
          </a:prstGeom>
          <a:solidFill>
            <a:srgbClr val="0099CC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 rot="5400000">
            <a:off x="4886325" y="2454275"/>
            <a:ext cx="15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654050" y="2743200"/>
            <a:ext cx="8034572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For example, for 8 x 8 plaza might tile for Bill </a:t>
            </a:r>
          </a:p>
          <a:p>
            <a:r>
              <a:rPr lang="en-US" sz="2800" dirty="0">
                <a:latin typeface="Comic Sans MS" pitchFamily="66" charset="0"/>
              </a:rPr>
              <a:t>this way: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3352800" y="3733800"/>
            <a:ext cx="2438400" cy="2438400"/>
            <a:chOff x="3352800" y="3733800"/>
            <a:chExt cx="2438400" cy="2438400"/>
          </a:xfrm>
        </p:grpSpPr>
        <p:grpSp>
          <p:nvGrpSpPr>
            <p:cNvPr id="2" name="Group 9"/>
            <p:cNvGrpSpPr>
              <a:grpSpLocks/>
            </p:cNvGrpSpPr>
            <p:nvPr/>
          </p:nvGrpSpPr>
          <p:grpSpPr bwMode="auto">
            <a:xfrm>
              <a:off x="3352800" y="5562600"/>
              <a:ext cx="609600" cy="609600"/>
              <a:chOff x="1824" y="2448"/>
              <a:chExt cx="384" cy="384"/>
            </a:xfrm>
          </p:grpSpPr>
          <p:sp>
            <p:nvSpPr>
              <p:cNvPr id="21595" name="Rectangle 10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6" name="Rectangle 11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7" name="Rectangle 12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13"/>
            <p:cNvGrpSpPr>
              <a:grpSpLocks/>
            </p:cNvGrpSpPr>
            <p:nvPr/>
          </p:nvGrpSpPr>
          <p:grpSpPr bwMode="auto">
            <a:xfrm rot="-5400000">
              <a:off x="3962400" y="5562600"/>
              <a:ext cx="609600" cy="609600"/>
              <a:chOff x="1824" y="2448"/>
              <a:chExt cx="384" cy="384"/>
            </a:xfrm>
          </p:grpSpPr>
          <p:sp>
            <p:nvSpPr>
              <p:cNvPr id="21592" name="Rectangle 14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3" name="Rectangle 15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4" name="Rectangle 16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3657600" y="5257800"/>
              <a:ext cx="609600" cy="609600"/>
              <a:chOff x="1824" y="2448"/>
              <a:chExt cx="384" cy="384"/>
            </a:xfrm>
          </p:grpSpPr>
          <p:sp>
            <p:nvSpPr>
              <p:cNvPr id="21589" name="Rectangle 18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0" name="Rectangle 19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1" name="Rectangle 20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4572000" y="5562600"/>
              <a:ext cx="609600" cy="609600"/>
              <a:chOff x="1824" y="2448"/>
              <a:chExt cx="384" cy="384"/>
            </a:xfrm>
          </p:grpSpPr>
          <p:sp>
            <p:nvSpPr>
              <p:cNvPr id="21586" name="Rectangle 22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7" name="Rectangle 23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8" name="Rectangle 24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25"/>
            <p:cNvGrpSpPr>
              <a:grpSpLocks/>
            </p:cNvGrpSpPr>
            <p:nvPr/>
          </p:nvGrpSpPr>
          <p:grpSpPr bwMode="auto">
            <a:xfrm rot="-5400000">
              <a:off x="4876800" y="5257800"/>
              <a:ext cx="609600" cy="609600"/>
              <a:chOff x="1824" y="2448"/>
              <a:chExt cx="384" cy="384"/>
            </a:xfrm>
          </p:grpSpPr>
          <p:sp>
            <p:nvSpPr>
              <p:cNvPr id="21583" name="Rectangle 26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4" name="Rectangle 27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5" name="Rectangle 28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29"/>
            <p:cNvGrpSpPr>
              <a:grpSpLocks/>
            </p:cNvGrpSpPr>
            <p:nvPr/>
          </p:nvGrpSpPr>
          <p:grpSpPr bwMode="auto">
            <a:xfrm rot="-26949">
              <a:off x="3352800" y="4343400"/>
              <a:ext cx="609600" cy="609600"/>
              <a:chOff x="1824" y="2448"/>
              <a:chExt cx="384" cy="384"/>
            </a:xfrm>
          </p:grpSpPr>
          <p:sp>
            <p:nvSpPr>
              <p:cNvPr id="21580" name="Rectangle 30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1" name="Rectangle 31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2" name="Rectangle 32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33"/>
            <p:cNvGrpSpPr>
              <a:grpSpLocks/>
            </p:cNvGrpSpPr>
            <p:nvPr/>
          </p:nvGrpSpPr>
          <p:grpSpPr bwMode="auto">
            <a:xfrm rot="5400000">
              <a:off x="3657600" y="4038600"/>
              <a:ext cx="609600" cy="609600"/>
              <a:chOff x="1824" y="2448"/>
              <a:chExt cx="384" cy="384"/>
            </a:xfrm>
          </p:grpSpPr>
          <p:sp>
            <p:nvSpPr>
              <p:cNvPr id="21577" name="Rectangle 34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8" name="Rectangle 35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9" name="Rectangle 36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37"/>
            <p:cNvGrpSpPr>
              <a:grpSpLocks/>
            </p:cNvGrpSpPr>
            <p:nvPr/>
          </p:nvGrpSpPr>
          <p:grpSpPr bwMode="auto">
            <a:xfrm rot="5337023">
              <a:off x="3352800" y="3733800"/>
              <a:ext cx="609600" cy="609600"/>
              <a:chOff x="1824" y="2448"/>
              <a:chExt cx="384" cy="384"/>
            </a:xfrm>
          </p:grpSpPr>
          <p:sp>
            <p:nvSpPr>
              <p:cNvPr id="21574" name="Rectangle 38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5" name="Rectangle 39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6" name="Rectangle 40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41"/>
            <p:cNvGrpSpPr>
              <a:grpSpLocks/>
            </p:cNvGrpSpPr>
            <p:nvPr/>
          </p:nvGrpSpPr>
          <p:grpSpPr bwMode="auto">
            <a:xfrm rot="10800000">
              <a:off x="5181600" y="3733800"/>
              <a:ext cx="609600" cy="609600"/>
              <a:chOff x="1824" y="2448"/>
              <a:chExt cx="384" cy="384"/>
            </a:xfrm>
          </p:grpSpPr>
          <p:sp>
            <p:nvSpPr>
              <p:cNvPr id="21571" name="Rectangle 42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2" name="Rectangle 43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3" name="Rectangle 44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45"/>
            <p:cNvGrpSpPr>
              <a:grpSpLocks/>
            </p:cNvGrpSpPr>
            <p:nvPr/>
          </p:nvGrpSpPr>
          <p:grpSpPr bwMode="auto">
            <a:xfrm rot="5400000">
              <a:off x="4572000" y="3733800"/>
              <a:ext cx="609600" cy="609600"/>
              <a:chOff x="1824" y="2448"/>
              <a:chExt cx="384" cy="384"/>
            </a:xfrm>
          </p:grpSpPr>
          <p:sp>
            <p:nvSpPr>
              <p:cNvPr id="21568" name="Rectangle 46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9" name="Rectangle 47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0" name="Rectangle 48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49"/>
            <p:cNvGrpSpPr>
              <a:grpSpLocks/>
            </p:cNvGrpSpPr>
            <p:nvPr/>
          </p:nvGrpSpPr>
          <p:grpSpPr bwMode="auto">
            <a:xfrm rot="10800000">
              <a:off x="4876800" y="4038600"/>
              <a:ext cx="609600" cy="609600"/>
              <a:chOff x="1824" y="2448"/>
              <a:chExt cx="384" cy="384"/>
            </a:xfrm>
          </p:grpSpPr>
          <p:sp>
            <p:nvSpPr>
              <p:cNvPr id="21565" name="Rectangle 50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6" name="Rectangle 51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7" name="Rectangle 52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21524" name="Picture 53" descr="billsquar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67200" y="4648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grpSp>
          <p:nvGrpSpPr>
            <p:cNvPr id="13" name="Group 54"/>
            <p:cNvGrpSpPr>
              <a:grpSpLocks/>
            </p:cNvGrpSpPr>
            <p:nvPr/>
          </p:nvGrpSpPr>
          <p:grpSpPr bwMode="auto">
            <a:xfrm rot="10800000">
              <a:off x="5181600" y="4953000"/>
              <a:ext cx="609600" cy="609600"/>
              <a:chOff x="1824" y="2448"/>
              <a:chExt cx="384" cy="384"/>
            </a:xfrm>
          </p:grpSpPr>
          <p:sp>
            <p:nvSpPr>
              <p:cNvPr id="21562" name="Rectangle 55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3" name="Rectangle 56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4" name="Rectangle 57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58"/>
            <p:cNvGrpSpPr>
              <a:grpSpLocks/>
            </p:cNvGrpSpPr>
            <p:nvPr/>
          </p:nvGrpSpPr>
          <p:grpSpPr bwMode="auto">
            <a:xfrm rot="-5391368">
              <a:off x="5181600" y="4343400"/>
              <a:ext cx="609600" cy="609600"/>
              <a:chOff x="1824" y="2448"/>
              <a:chExt cx="384" cy="384"/>
            </a:xfrm>
          </p:grpSpPr>
          <p:sp>
            <p:nvSpPr>
              <p:cNvPr id="21559" name="Rectangle 59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0" name="Rectangle 60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1" name="Rectangle 61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" name="Group 62"/>
            <p:cNvGrpSpPr>
              <a:grpSpLocks/>
            </p:cNvGrpSpPr>
            <p:nvPr/>
          </p:nvGrpSpPr>
          <p:grpSpPr bwMode="auto">
            <a:xfrm rot="-5418080">
              <a:off x="5181600" y="5562600"/>
              <a:ext cx="609600" cy="609600"/>
              <a:chOff x="1824" y="2448"/>
              <a:chExt cx="384" cy="384"/>
            </a:xfrm>
          </p:grpSpPr>
          <p:sp>
            <p:nvSpPr>
              <p:cNvPr id="21556" name="Rectangle 63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7" name="Rectangle 64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8" name="Rectangle 65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66"/>
            <p:cNvGrpSpPr>
              <a:grpSpLocks/>
            </p:cNvGrpSpPr>
            <p:nvPr/>
          </p:nvGrpSpPr>
          <p:grpSpPr bwMode="auto">
            <a:xfrm rot="10800000">
              <a:off x="4572000" y="4343400"/>
              <a:ext cx="609600" cy="609600"/>
              <a:chOff x="1824" y="2448"/>
              <a:chExt cx="384" cy="384"/>
            </a:xfrm>
          </p:grpSpPr>
          <p:sp>
            <p:nvSpPr>
              <p:cNvPr id="21553" name="Rectangle 67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4" name="Rectangle 68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5" name="Rectangle 69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70"/>
            <p:cNvGrpSpPr>
              <a:grpSpLocks/>
            </p:cNvGrpSpPr>
            <p:nvPr/>
          </p:nvGrpSpPr>
          <p:grpSpPr bwMode="auto">
            <a:xfrm rot="-5400048">
              <a:off x="4572000" y="4953000"/>
              <a:ext cx="609600" cy="609600"/>
              <a:chOff x="1824" y="2448"/>
              <a:chExt cx="384" cy="384"/>
            </a:xfrm>
          </p:grpSpPr>
          <p:sp>
            <p:nvSpPr>
              <p:cNvPr id="21550" name="Rectangle 71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1" name="Rectangle 72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2" name="Rectangle 73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" name="Group 74"/>
            <p:cNvGrpSpPr>
              <a:grpSpLocks/>
            </p:cNvGrpSpPr>
            <p:nvPr/>
          </p:nvGrpSpPr>
          <p:grpSpPr bwMode="auto">
            <a:xfrm>
              <a:off x="3962400" y="4953000"/>
              <a:ext cx="609600" cy="609600"/>
              <a:chOff x="1824" y="2448"/>
              <a:chExt cx="384" cy="384"/>
            </a:xfrm>
          </p:grpSpPr>
          <p:sp>
            <p:nvSpPr>
              <p:cNvPr id="21547" name="Rectangle 75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8" name="Rectangle 76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9" name="Rectangle 77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" name="Group 78"/>
            <p:cNvGrpSpPr>
              <a:grpSpLocks/>
            </p:cNvGrpSpPr>
            <p:nvPr/>
          </p:nvGrpSpPr>
          <p:grpSpPr bwMode="auto">
            <a:xfrm rot="5337023">
              <a:off x="3352800" y="4953000"/>
              <a:ext cx="609600" cy="609600"/>
              <a:chOff x="1824" y="2448"/>
              <a:chExt cx="384" cy="384"/>
            </a:xfrm>
          </p:grpSpPr>
          <p:sp>
            <p:nvSpPr>
              <p:cNvPr id="21544" name="Rectangle 79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5" name="Rectangle 80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6" name="Rectangle 81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" name="Group 82"/>
            <p:cNvGrpSpPr>
              <a:grpSpLocks/>
            </p:cNvGrpSpPr>
            <p:nvPr/>
          </p:nvGrpSpPr>
          <p:grpSpPr bwMode="auto">
            <a:xfrm rot="5390544">
              <a:off x="3962400" y="4343400"/>
              <a:ext cx="609600" cy="609600"/>
              <a:chOff x="1824" y="2448"/>
              <a:chExt cx="384" cy="384"/>
            </a:xfrm>
          </p:grpSpPr>
          <p:sp>
            <p:nvSpPr>
              <p:cNvPr id="21541" name="Rectangle 83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2" name="Rectangle 84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3" name="Rectangle 85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86"/>
            <p:cNvGrpSpPr>
              <a:grpSpLocks/>
            </p:cNvGrpSpPr>
            <p:nvPr/>
          </p:nvGrpSpPr>
          <p:grpSpPr bwMode="auto">
            <a:xfrm rot="10800000">
              <a:off x="3962400" y="3733800"/>
              <a:ext cx="609600" cy="609600"/>
              <a:chOff x="1824" y="2448"/>
              <a:chExt cx="384" cy="384"/>
            </a:xfrm>
          </p:grpSpPr>
          <p:sp>
            <p:nvSpPr>
              <p:cNvPr id="21538" name="Rectangle 87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9" name="Rectangle 88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0" name="Rectangle 89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" name="Group 90"/>
            <p:cNvGrpSpPr>
              <a:grpSpLocks/>
            </p:cNvGrpSpPr>
            <p:nvPr/>
          </p:nvGrpSpPr>
          <p:grpSpPr bwMode="auto">
            <a:xfrm rot="-5400000">
              <a:off x="4267200" y="4648200"/>
              <a:ext cx="609600" cy="609600"/>
              <a:chOff x="1824" y="2448"/>
              <a:chExt cx="384" cy="384"/>
            </a:xfrm>
          </p:grpSpPr>
          <p:sp>
            <p:nvSpPr>
              <p:cNvPr id="21535" name="Rectangle 91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6" name="Rectangle 92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7" name="Rectangle 93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431925" y="12049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1600">
              <a:latin typeface="Times New Roman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33400" y="1466671"/>
            <a:ext cx="8093882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Theorem</a:t>
            </a:r>
            <a:r>
              <a:rPr lang="en-US" sz="2400" dirty="0">
                <a:solidFill>
                  <a:srgbClr val="BC34CA"/>
                </a:solidFill>
                <a:latin typeface="Comic Sans MS" pitchFamily="66" charset="0"/>
              </a:rPr>
              <a:t>:</a:t>
            </a:r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For </a:t>
            </a:r>
            <a:r>
              <a:rPr lang="en-US" sz="3600" dirty="0">
                <a:latin typeface="Comic Sans MS" pitchFamily="66" charset="0"/>
              </a:rPr>
              <a:t>any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i="1" baseline="30000" dirty="0" smtClean="0">
                <a:latin typeface="Comic Sans MS" pitchFamily="66" charset="0"/>
              </a:rPr>
              <a:t> </a:t>
            </a:r>
            <a:r>
              <a:rPr lang="en-US" sz="3600" baseline="300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plaza, we can </a:t>
            </a:r>
          </a:p>
          <a:p>
            <a:r>
              <a:rPr lang="en-US" sz="3600" dirty="0">
                <a:latin typeface="Comic Sans MS" pitchFamily="66" charset="0"/>
              </a:rPr>
              <a:t>make Bill and Frank happy.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33400" y="2695575"/>
            <a:ext cx="8229600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Proof: (</a:t>
            </a:r>
            <a:r>
              <a:rPr lang="en-US" sz="3200" dirty="0">
                <a:solidFill>
                  <a:srgbClr val="028822"/>
                </a:solidFill>
                <a:latin typeface="Comic Sans MS" pitchFamily="66" charset="0"/>
              </a:rPr>
              <a:t>by induction on n</a:t>
            </a:r>
            <a:r>
              <a:rPr lang="en-US" sz="3200" dirty="0">
                <a:latin typeface="Comic Sans MS" pitchFamily="66" charset="0"/>
              </a:rPr>
              <a:t>)</a:t>
            </a:r>
          </a:p>
          <a:p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3200" dirty="0">
                <a:latin typeface="Comic Sans MS" pitchFamily="66" charset="0"/>
              </a:rPr>
              <a:t>(</a:t>
            </a:r>
            <a:r>
              <a:rPr lang="en-US" sz="3200" dirty="0">
                <a:solidFill>
                  <a:srgbClr val="028822"/>
                </a:solidFill>
                <a:latin typeface="Comic Sans MS" pitchFamily="66" charset="0"/>
              </a:rPr>
              <a:t>n</a:t>
            </a:r>
            <a:r>
              <a:rPr lang="en-US" sz="3200" dirty="0">
                <a:latin typeface="Comic Sans MS" pitchFamily="66" charset="0"/>
              </a:rPr>
              <a:t>) ::=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 can tile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2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2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2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with Bill in middle.</a:t>
            </a: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533400" y="3886200"/>
            <a:ext cx="4192173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28822"/>
                </a:solidFill>
                <a:latin typeface="Comic Sans MS" pitchFamily="66" charset="0"/>
              </a:rPr>
              <a:t>Base case:  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000" dirty="0">
                <a:latin typeface="Comic Sans MS" pitchFamily="66" charset="0"/>
              </a:rPr>
              <a:t>=0)</a:t>
            </a:r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3810000" y="5029200"/>
            <a:ext cx="3776996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latin typeface="Comic Sans MS" pitchFamily="66" charset="0"/>
              </a:rPr>
              <a:t>(no tiles needed)</a:t>
            </a:r>
          </a:p>
        </p:txBody>
      </p:sp>
      <p:pic>
        <p:nvPicPr>
          <p:cNvPr id="73736" name="Picture 8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5156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/>
      <p:bldP spid="73734" grpId="0"/>
      <p:bldP spid="737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400" dirty="0" smtClean="0"/>
              <a:t>The Idea of Induction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029200"/>
          </a:xfrm>
        </p:spPr>
        <p:txBody>
          <a:bodyPr>
            <a:noAutofit/>
          </a:bodyPr>
          <a:lstStyle/>
          <a:p>
            <a:pPr marL="609600" indent="-609600" eaLnBrk="1" hangingPunct="1">
              <a:buFontTx/>
              <a:buNone/>
            </a:pPr>
            <a:r>
              <a:rPr lang="en-US" sz="4800" dirty="0" smtClean="0"/>
              <a:t>Color the integers </a:t>
            </a:r>
            <a:r>
              <a:rPr lang="en-US" sz="4800" b="1" dirty="0" smtClean="0"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4800" dirty="0" smtClean="0"/>
              <a:t> 0 </a:t>
            </a:r>
          </a:p>
          <a:p>
            <a:pPr marL="609600" indent="-609600" algn="ctr" eaLnBrk="1" hangingPunct="1"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0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1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00FF"/>
                </a:solidFill>
              </a:rPr>
              <a:t>2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3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9900"/>
                </a:solidFill>
              </a:rPr>
              <a:t>4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9900"/>
                </a:solidFill>
              </a:rPr>
              <a:t>5</a:t>
            </a:r>
            <a:r>
              <a:rPr lang="en-US" sz="4800" dirty="0" smtClean="0"/>
              <a:t>, …</a:t>
            </a:r>
            <a:endParaRPr lang="en-US" sz="4800" dirty="0" smtClean="0">
              <a:solidFill>
                <a:srgbClr val="009900"/>
              </a:solidFill>
            </a:endParaRPr>
          </a:p>
          <a:p>
            <a:pPr marL="609600" indent="-609600" eaLnBrk="1" hangingPunct="1">
              <a:buFontTx/>
              <a:buNone/>
            </a:pPr>
            <a:r>
              <a:rPr lang="en-US" sz="4800" dirty="0" smtClean="0"/>
              <a:t>I tell you, </a:t>
            </a:r>
            <a:r>
              <a:rPr lang="en-US" sz="4800" dirty="0" smtClean="0">
                <a:solidFill>
                  <a:srgbClr val="EA0000"/>
                </a:solidFill>
              </a:rPr>
              <a:t>0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/>
              <a:t>is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, &amp; any </a:t>
            </a:r>
            <a:r>
              <a:rPr lang="en-US" sz="4800" dirty="0" err="1" smtClean="0"/>
              <a:t>int</a:t>
            </a:r>
            <a:endParaRPr lang="en-US" sz="4800" dirty="0" smtClean="0"/>
          </a:p>
          <a:p>
            <a:pPr marL="609600" indent="-609600" eaLnBrk="1" hangingPunct="1">
              <a:spcBef>
                <a:spcPts val="0"/>
              </a:spcBef>
              <a:buFontTx/>
              <a:buNone/>
            </a:pPr>
            <a:r>
              <a:rPr lang="en-US" sz="4800" dirty="0" smtClean="0"/>
              <a:t>next to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/>
              <a:t>a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 integer is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,</a:t>
            </a:r>
          </a:p>
          <a:p>
            <a:pPr marL="0" lvl="0" indent="0">
              <a:spcBef>
                <a:spcPts val="0"/>
              </a:spcBef>
            </a:pPr>
            <a:r>
              <a:rPr lang="en-US" sz="4800" dirty="0" smtClean="0">
                <a:solidFill>
                  <a:prstClr val="black"/>
                </a:solidFill>
              </a:rPr>
              <a:t>    then you know that</a:t>
            </a:r>
          </a:p>
          <a:p>
            <a:pPr marL="0" lvl="0" indent="0">
              <a:spcBef>
                <a:spcPts val="0"/>
              </a:spcBef>
            </a:pPr>
            <a:r>
              <a:rPr lang="en-US" sz="4800" dirty="0" smtClean="0">
                <a:solidFill>
                  <a:srgbClr val="0000FF"/>
                </a:solidFill>
              </a:rPr>
              <a:t>   </a:t>
            </a:r>
            <a:r>
              <a:rPr lang="en-US" sz="5400" dirty="0" smtClean="0">
                <a:solidFill>
                  <a:srgbClr val="0000FF"/>
                </a:solidFill>
              </a:rPr>
              <a:t> all</a:t>
            </a:r>
            <a:r>
              <a:rPr lang="en-US" sz="5400" dirty="0" smtClean="0">
                <a:solidFill>
                  <a:prstClr val="black"/>
                </a:solidFill>
              </a:rPr>
              <a:t> the </a:t>
            </a:r>
            <a:r>
              <a:rPr lang="en-US" sz="5400" dirty="0" err="1" smtClean="0">
                <a:solidFill>
                  <a:prstClr val="black"/>
                </a:solidFill>
              </a:rPr>
              <a:t>ints</a:t>
            </a:r>
            <a:r>
              <a:rPr lang="en-US" sz="5400" dirty="0" smtClean="0">
                <a:solidFill>
                  <a:prstClr val="black"/>
                </a:solidFill>
              </a:rPr>
              <a:t> are</a:t>
            </a:r>
            <a:r>
              <a:rPr lang="en-US" sz="5400" dirty="0" smtClean="0">
                <a:solidFill>
                  <a:srgbClr val="CC0000"/>
                </a:solidFill>
              </a:rPr>
              <a:t> </a:t>
            </a:r>
            <a:r>
              <a:rPr lang="en-US" sz="5400" dirty="0" smtClean="0">
                <a:solidFill>
                  <a:srgbClr val="EA0000"/>
                </a:solidFill>
              </a:rPr>
              <a:t>red</a:t>
            </a:r>
            <a:r>
              <a:rPr lang="en-US" sz="5400" dirty="0" smtClean="0">
                <a:solidFill>
                  <a:prstClr val="black"/>
                </a:solidFill>
              </a:rPr>
              <a:t>!</a:t>
            </a:r>
            <a:endParaRPr lang="en-US" sz="4800" dirty="0" smtClean="0">
              <a:solidFill>
                <a:prstClr val="black"/>
              </a:solidFill>
            </a:endParaRPr>
          </a:p>
          <a:p>
            <a:pPr marL="609600" indent="-609600" eaLnBrk="1" hangingPunct="1">
              <a:buFontTx/>
              <a:buNone/>
            </a:pPr>
            <a:endParaRPr lang="en-US" sz="4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33600" y="2552700"/>
            <a:ext cx="498475" cy="1752600"/>
            <a:chOff x="1344" y="1608"/>
            <a:chExt cx="314" cy="1104"/>
          </a:xfrm>
        </p:grpSpPr>
        <p:graphicFrame>
          <p:nvGraphicFramePr>
            <p:cNvPr id="10242" name="Object 4"/>
            <p:cNvGraphicFramePr>
              <a:graphicFrameLocks noChangeAspect="1"/>
            </p:cNvGraphicFramePr>
            <p:nvPr/>
          </p:nvGraphicFramePr>
          <p:xfrm>
            <a:off x="1344" y="1872"/>
            <a:ext cx="314" cy="336"/>
          </p:xfrm>
          <a:graphic>
            <a:graphicData uri="http://schemas.openxmlformats.org/presentationml/2006/ole">
              <p:oleObj spid="_x0000_s10242" name="Equation" r:id="rId4" imgW="177480" imgH="190440" progId="Equation.3">
                <p:embed/>
              </p:oleObj>
            </a:graphicData>
          </a:graphic>
        </p:graphicFrame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392" y="1608"/>
              <a:ext cx="96" cy="1104"/>
              <a:chOff x="1392" y="1584"/>
              <a:chExt cx="96" cy="1104"/>
            </a:xfrm>
          </p:grpSpPr>
          <p:sp>
            <p:nvSpPr>
              <p:cNvPr id="10273" name="Line 6"/>
              <p:cNvSpPr>
                <a:spLocks noChangeShapeType="1"/>
              </p:cNvSpPr>
              <p:nvPr/>
            </p:nvSpPr>
            <p:spPr bwMode="auto">
              <a:xfrm flipV="1">
                <a:off x="1440" y="158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4" name="Line 7"/>
              <p:cNvSpPr>
                <a:spLocks noChangeShapeType="1"/>
              </p:cNvSpPr>
              <p:nvPr/>
            </p:nvSpPr>
            <p:spPr bwMode="auto">
              <a:xfrm flipV="1">
                <a:off x="1440" y="220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5" name="Line 8"/>
              <p:cNvSpPr>
                <a:spLocks noChangeShapeType="1"/>
              </p:cNvSpPr>
              <p:nvPr/>
            </p:nvSpPr>
            <p:spPr bwMode="auto">
              <a:xfrm>
                <a:off x="1392" y="268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6" name="Line 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743200" y="2514600"/>
            <a:ext cx="1828800" cy="1752600"/>
            <a:chOff x="1728" y="1584"/>
            <a:chExt cx="1152" cy="1104"/>
          </a:xfrm>
        </p:grpSpPr>
        <p:sp>
          <p:nvSpPr>
            <p:cNvPr id="10270" name="Rectangle 11"/>
            <p:cNvSpPr>
              <a:spLocks noChangeArrowheads="1"/>
            </p:cNvSpPr>
            <p:nvPr/>
          </p:nvSpPr>
          <p:spPr bwMode="auto">
            <a:xfrm>
              <a:off x="1728" y="1584"/>
              <a:ext cx="1152" cy="110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271" name="Picture 12" descr="billsquare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016" y="1872"/>
              <a:ext cx="292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2743200" y="2514600"/>
            <a:ext cx="3657600" cy="3505200"/>
            <a:chOff x="1728" y="1584"/>
            <a:chExt cx="2304" cy="2208"/>
          </a:xfrm>
        </p:grpSpPr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880" y="1584"/>
              <a:ext cx="1152" cy="1104"/>
              <a:chOff x="2880" y="1584"/>
              <a:chExt cx="1152" cy="1104"/>
            </a:xfrm>
          </p:grpSpPr>
          <p:sp>
            <p:nvSpPr>
              <p:cNvPr id="10268" name="Rectangle 15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1152" cy="1104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0269" name="Picture 16" descr="billsquare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168" y="1872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2880" y="2688"/>
              <a:ext cx="1152" cy="1104"/>
              <a:chOff x="2880" y="2688"/>
              <a:chExt cx="1152" cy="1104"/>
            </a:xfrm>
          </p:grpSpPr>
          <p:sp>
            <p:nvSpPr>
              <p:cNvPr id="10266" name="Rectangle 18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1152" cy="1104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0267" name="Picture 19" descr="billsquare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168" y="2976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728" y="2688"/>
              <a:ext cx="1152" cy="1104"/>
              <a:chOff x="1728" y="2688"/>
              <a:chExt cx="1152" cy="1104"/>
            </a:xfrm>
          </p:grpSpPr>
          <p:sp>
            <p:nvSpPr>
              <p:cNvPr id="10264" name="Rectangle 21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1152" cy="110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0265" name="Picture 22" descr="billsquare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016" y="2976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74775" name="Text Box 23"/>
          <p:cNvSpPr txBox="1">
            <a:spLocks noChangeArrowheads="1"/>
          </p:cNvSpPr>
          <p:nvPr/>
        </p:nvSpPr>
        <p:spPr bwMode="auto">
          <a:xfrm>
            <a:off x="1295400" y="1208782"/>
            <a:ext cx="6126197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28822"/>
                </a:solidFill>
                <a:latin typeface="Comic Sans MS" pitchFamily="66" charset="0"/>
              </a:rPr>
              <a:t>Induction step:</a:t>
            </a:r>
            <a:r>
              <a:rPr lang="en-US" sz="3200" dirty="0">
                <a:latin typeface="Comic Sans MS" pitchFamily="66" charset="0"/>
              </a:rPr>
              <a:t> assume can </a:t>
            </a:r>
            <a:r>
              <a:rPr lang="en-US" sz="3200" dirty="0" smtClean="0">
                <a:latin typeface="Comic Sans MS" pitchFamily="66" charset="0"/>
              </a:rPr>
              <a:t>tile</a:t>
            </a:r>
          </a:p>
          <a:p>
            <a:r>
              <a:rPr lang="en-US" sz="3200" dirty="0" smtClean="0">
                <a:latin typeface="Comic Sans MS" pitchFamily="66" charset="0"/>
              </a:rPr>
              <a:t>2</a:t>
            </a:r>
            <a:r>
              <a:rPr lang="en-US" sz="3200" baseline="30000" dirty="0" smtClean="0">
                <a:latin typeface="Comic Sans MS" pitchFamily="66" charset="0"/>
              </a:rPr>
              <a:t>n</a:t>
            </a:r>
            <a:r>
              <a:rPr lang="en-US" sz="32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200" dirty="0" smtClean="0">
                <a:latin typeface="Comic Sans MS" pitchFamily="66" charset="0"/>
              </a:rPr>
              <a:t>2</a:t>
            </a:r>
            <a:r>
              <a:rPr lang="en-US" sz="3200" baseline="30000" dirty="0" smtClean="0">
                <a:latin typeface="Comic Sans MS" pitchFamily="66" charset="0"/>
              </a:rPr>
              <a:t>n</a:t>
            </a:r>
            <a:r>
              <a:rPr lang="en-US" sz="3200" dirty="0" smtClean="0">
                <a:latin typeface="Comic Sans MS" pitchFamily="66" charset="0"/>
              </a:rPr>
              <a:t>, prove </a:t>
            </a:r>
            <a:r>
              <a:rPr lang="en-US" sz="3200" dirty="0">
                <a:latin typeface="Comic Sans MS" pitchFamily="66" charset="0"/>
              </a:rPr>
              <a:t>can </a:t>
            </a:r>
            <a:r>
              <a:rPr lang="en-US" sz="3200" dirty="0" smtClean="0">
                <a:latin typeface="Comic Sans MS" pitchFamily="66" charset="0"/>
              </a:rPr>
              <a:t>tile 2</a:t>
            </a:r>
            <a:r>
              <a:rPr lang="en-US" sz="3200" baseline="30000" dirty="0" smtClean="0">
                <a:latin typeface="Comic Sans MS" pitchFamily="66" charset="0"/>
              </a:rPr>
              <a:t>n+1</a:t>
            </a:r>
            <a:r>
              <a:rPr lang="en-US" sz="32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200" dirty="0" smtClean="0">
                <a:latin typeface="Comic Sans MS" pitchFamily="66" charset="0"/>
              </a:rPr>
              <a:t>2</a:t>
            </a:r>
            <a:r>
              <a:rPr lang="en-US" sz="3200" baseline="30000" dirty="0" smtClean="0">
                <a:latin typeface="Comic Sans MS" pitchFamily="66" charset="0"/>
              </a:rPr>
              <a:t>n+1</a:t>
            </a:r>
            <a:r>
              <a:rPr lang="en-US" sz="3200" dirty="0" smtClean="0">
                <a:latin typeface="Comic Sans MS" pitchFamily="66" charset="0"/>
              </a:rPr>
              <a:t>.</a:t>
            </a:r>
            <a:endParaRPr lang="en-US" sz="3200" dirty="0">
              <a:latin typeface="Comic Sans MS" pitchFamily="66" charset="0"/>
            </a:endParaRPr>
          </a:p>
        </p:txBody>
      </p: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1066800" y="2441575"/>
            <a:ext cx="747713" cy="3505200"/>
            <a:chOff x="672" y="1538"/>
            <a:chExt cx="471" cy="2208"/>
          </a:xfrm>
        </p:grpSpPr>
        <p:sp>
          <p:nvSpPr>
            <p:cNvPr id="10249" name="Line 25"/>
            <p:cNvSpPr>
              <a:spLocks noChangeShapeType="1"/>
            </p:cNvSpPr>
            <p:nvPr/>
          </p:nvSpPr>
          <p:spPr bwMode="auto">
            <a:xfrm>
              <a:off x="881" y="374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672" y="1538"/>
              <a:ext cx="471" cy="2208"/>
              <a:chOff x="672" y="1538"/>
              <a:chExt cx="471" cy="2208"/>
            </a:xfrm>
          </p:grpSpPr>
          <p:grpSp>
            <p:nvGrpSpPr>
              <p:cNvPr id="11" name="Group 27"/>
              <p:cNvGrpSpPr>
                <a:grpSpLocks/>
              </p:cNvGrpSpPr>
              <p:nvPr/>
            </p:nvGrpSpPr>
            <p:grpSpPr bwMode="auto">
              <a:xfrm>
                <a:off x="881" y="1538"/>
                <a:ext cx="96" cy="2208"/>
                <a:chOff x="881" y="1538"/>
                <a:chExt cx="96" cy="2208"/>
              </a:xfrm>
            </p:grpSpPr>
            <p:sp>
              <p:nvSpPr>
                <p:cNvPr id="10258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929" y="1538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59" name="Line 29"/>
                <p:cNvSpPr>
                  <a:spLocks noChangeShapeType="1"/>
                </p:cNvSpPr>
                <p:nvPr/>
              </p:nvSpPr>
              <p:spPr bwMode="auto">
                <a:xfrm>
                  <a:off x="929" y="2594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60" name="Line 30"/>
                <p:cNvSpPr>
                  <a:spLocks noChangeShapeType="1"/>
                </p:cNvSpPr>
                <p:nvPr/>
              </p:nvSpPr>
              <p:spPr bwMode="auto">
                <a:xfrm>
                  <a:off x="881" y="153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31"/>
              <p:cNvGrpSpPr>
                <a:grpSpLocks noChangeAspect="1"/>
              </p:cNvGrpSpPr>
              <p:nvPr/>
            </p:nvGrpSpPr>
            <p:grpSpPr bwMode="auto">
              <a:xfrm>
                <a:off x="672" y="2256"/>
                <a:ext cx="471" cy="378"/>
                <a:chOff x="768" y="2304"/>
                <a:chExt cx="471" cy="378"/>
              </a:xfrm>
            </p:grpSpPr>
            <p:sp>
              <p:nvSpPr>
                <p:cNvPr id="10253" name="AutoShape 32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768" y="2304"/>
                  <a:ext cx="47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54" name="Rectangle 33"/>
                <p:cNvSpPr>
                  <a:spLocks noChangeArrowheads="1"/>
                </p:cNvSpPr>
                <p:nvPr/>
              </p:nvSpPr>
              <p:spPr bwMode="auto">
                <a:xfrm>
                  <a:off x="1123" y="2334"/>
                  <a:ext cx="80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10255" name="Rectangle 34"/>
                <p:cNvSpPr>
                  <a:spLocks noChangeArrowheads="1"/>
                </p:cNvSpPr>
                <p:nvPr/>
              </p:nvSpPr>
              <p:spPr bwMode="auto">
                <a:xfrm>
                  <a:off x="809" y="2356"/>
                  <a:ext cx="136" cy="3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340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10256" name="Rectangle 35"/>
                <p:cNvSpPr>
                  <a:spLocks noChangeArrowheads="1"/>
                </p:cNvSpPr>
                <p:nvPr/>
              </p:nvSpPr>
              <p:spPr bwMode="auto">
                <a:xfrm>
                  <a:off x="1042" y="2317"/>
                  <a:ext cx="8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>
                      <a:solidFill>
                        <a:srgbClr val="000000"/>
                      </a:solidFill>
                    </a:rPr>
                    <a:t>+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10257" name="Rectangle 36"/>
                <p:cNvSpPr>
                  <a:spLocks noChangeArrowheads="1"/>
                </p:cNvSpPr>
                <p:nvPr/>
              </p:nvSpPr>
              <p:spPr bwMode="auto">
                <a:xfrm>
                  <a:off x="954" y="2335"/>
                  <a:ext cx="80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 i="1">
                      <a:solidFill>
                        <a:srgbClr val="000000"/>
                      </a:solidFill>
                      <a:latin typeface="Times New Roman" pitchFamily="18" charset="0"/>
                    </a:rPr>
                    <a:t>n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</p:grpSp>
        </p:grpSp>
      </p:grp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ext Box 5"/>
          <p:cNvSpPr txBox="1">
            <a:spLocks noChangeArrowheads="1"/>
          </p:cNvSpPr>
          <p:nvPr/>
        </p:nvSpPr>
        <p:spPr bwMode="auto">
          <a:xfrm>
            <a:off x="1343025" y="1538288"/>
            <a:ext cx="2789546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Comic Sans MS" pitchFamily="66" charset="0"/>
              </a:rPr>
              <a:t>Now what?</a:t>
            </a:r>
          </a:p>
        </p:txBody>
      </p: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  <p:grpSp>
        <p:nvGrpSpPr>
          <p:cNvPr id="26" name="Group 3"/>
          <p:cNvGrpSpPr>
            <a:grpSpLocks/>
          </p:cNvGrpSpPr>
          <p:nvPr/>
        </p:nvGrpSpPr>
        <p:grpSpPr bwMode="auto">
          <a:xfrm>
            <a:off x="2133600" y="2552700"/>
            <a:ext cx="498475" cy="1752600"/>
            <a:chOff x="1344" y="1608"/>
            <a:chExt cx="314" cy="1104"/>
          </a:xfrm>
        </p:grpSpPr>
        <p:graphicFrame>
          <p:nvGraphicFramePr>
            <p:cNvPr id="27" name="Object 4"/>
            <p:cNvGraphicFramePr>
              <a:graphicFrameLocks noChangeAspect="1"/>
            </p:cNvGraphicFramePr>
            <p:nvPr/>
          </p:nvGraphicFramePr>
          <p:xfrm>
            <a:off x="1344" y="1872"/>
            <a:ext cx="314" cy="336"/>
          </p:xfrm>
          <a:graphic>
            <a:graphicData uri="http://schemas.openxmlformats.org/presentationml/2006/ole">
              <p:oleObj spid="_x0000_s11268" name="Equation" r:id="rId4" imgW="177480" imgH="190440" progId="Equation.3">
                <p:embed/>
              </p:oleObj>
            </a:graphicData>
          </a:graphic>
        </p:graphicFrame>
        <p:grpSp>
          <p:nvGrpSpPr>
            <p:cNvPr id="28" name="Group 5"/>
            <p:cNvGrpSpPr>
              <a:grpSpLocks/>
            </p:cNvGrpSpPr>
            <p:nvPr/>
          </p:nvGrpSpPr>
          <p:grpSpPr bwMode="auto">
            <a:xfrm>
              <a:off x="1392" y="1608"/>
              <a:ext cx="96" cy="1104"/>
              <a:chOff x="1392" y="1584"/>
              <a:chExt cx="96" cy="1104"/>
            </a:xfrm>
          </p:grpSpPr>
          <p:sp>
            <p:nvSpPr>
              <p:cNvPr id="29" name="Line 6"/>
              <p:cNvSpPr>
                <a:spLocks noChangeShapeType="1"/>
              </p:cNvSpPr>
              <p:nvPr/>
            </p:nvSpPr>
            <p:spPr bwMode="auto">
              <a:xfrm flipV="1">
                <a:off x="1440" y="158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7"/>
              <p:cNvSpPr>
                <a:spLocks noChangeShapeType="1"/>
              </p:cNvSpPr>
              <p:nvPr/>
            </p:nvSpPr>
            <p:spPr bwMode="auto">
              <a:xfrm flipV="1">
                <a:off x="1440" y="220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8"/>
              <p:cNvSpPr>
                <a:spLocks noChangeShapeType="1"/>
              </p:cNvSpPr>
              <p:nvPr/>
            </p:nvSpPr>
            <p:spPr bwMode="auto">
              <a:xfrm>
                <a:off x="1392" y="268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3" name="Group 10"/>
          <p:cNvGrpSpPr>
            <a:grpSpLocks/>
          </p:cNvGrpSpPr>
          <p:nvPr/>
        </p:nvGrpSpPr>
        <p:grpSpPr bwMode="auto">
          <a:xfrm>
            <a:off x="2743200" y="2514600"/>
            <a:ext cx="1828800" cy="1752600"/>
            <a:chOff x="1728" y="1584"/>
            <a:chExt cx="1152" cy="1104"/>
          </a:xfrm>
        </p:grpSpPr>
        <p:sp>
          <p:nvSpPr>
            <p:cNvPr id="34" name="Rectangle 11"/>
            <p:cNvSpPr>
              <a:spLocks noChangeArrowheads="1"/>
            </p:cNvSpPr>
            <p:nvPr/>
          </p:nvSpPr>
          <p:spPr bwMode="auto">
            <a:xfrm>
              <a:off x="1728" y="1584"/>
              <a:ext cx="1152" cy="110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5" name="Picture 12" descr="billsquare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016" y="1872"/>
              <a:ext cx="292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6" name="Group 13"/>
          <p:cNvGrpSpPr>
            <a:grpSpLocks/>
          </p:cNvGrpSpPr>
          <p:nvPr/>
        </p:nvGrpSpPr>
        <p:grpSpPr bwMode="auto">
          <a:xfrm>
            <a:off x="2743200" y="2514600"/>
            <a:ext cx="3657600" cy="3505200"/>
            <a:chOff x="1728" y="1584"/>
            <a:chExt cx="2304" cy="2208"/>
          </a:xfrm>
        </p:grpSpPr>
        <p:grpSp>
          <p:nvGrpSpPr>
            <p:cNvPr id="37" name="Group 14"/>
            <p:cNvGrpSpPr>
              <a:grpSpLocks/>
            </p:cNvGrpSpPr>
            <p:nvPr/>
          </p:nvGrpSpPr>
          <p:grpSpPr bwMode="auto">
            <a:xfrm>
              <a:off x="2880" y="1584"/>
              <a:ext cx="1152" cy="1104"/>
              <a:chOff x="2880" y="1584"/>
              <a:chExt cx="1152" cy="1104"/>
            </a:xfrm>
          </p:grpSpPr>
          <p:sp>
            <p:nvSpPr>
              <p:cNvPr id="44" name="Rectangle 15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1152" cy="1104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45" name="Picture 16" descr="billsquare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168" y="1872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8" name="Group 17"/>
            <p:cNvGrpSpPr>
              <a:grpSpLocks/>
            </p:cNvGrpSpPr>
            <p:nvPr/>
          </p:nvGrpSpPr>
          <p:grpSpPr bwMode="auto">
            <a:xfrm>
              <a:off x="2880" y="2688"/>
              <a:ext cx="1152" cy="1104"/>
              <a:chOff x="2880" y="2688"/>
              <a:chExt cx="1152" cy="1104"/>
            </a:xfrm>
          </p:grpSpPr>
          <p:sp>
            <p:nvSpPr>
              <p:cNvPr id="42" name="Rectangle 18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1152" cy="1104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43" name="Picture 19" descr="billsquare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168" y="2976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9" name="Group 20"/>
            <p:cNvGrpSpPr>
              <a:grpSpLocks/>
            </p:cNvGrpSpPr>
            <p:nvPr/>
          </p:nvGrpSpPr>
          <p:grpSpPr bwMode="auto">
            <a:xfrm>
              <a:off x="1728" y="2688"/>
              <a:ext cx="1152" cy="1104"/>
              <a:chOff x="1728" y="2688"/>
              <a:chExt cx="1152" cy="1104"/>
            </a:xfrm>
          </p:grpSpPr>
          <p:sp>
            <p:nvSpPr>
              <p:cNvPr id="40" name="Rectangle 21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1152" cy="110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41" name="Picture 22" descr="billsquare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016" y="2976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46" name="Group 24"/>
          <p:cNvGrpSpPr>
            <a:grpSpLocks/>
          </p:cNvGrpSpPr>
          <p:nvPr/>
        </p:nvGrpSpPr>
        <p:grpSpPr bwMode="auto">
          <a:xfrm>
            <a:off x="1066800" y="2441575"/>
            <a:ext cx="747713" cy="3505200"/>
            <a:chOff x="672" y="1538"/>
            <a:chExt cx="471" cy="2208"/>
          </a:xfrm>
        </p:grpSpPr>
        <p:sp>
          <p:nvSpPr>
            <p:cNvPr id="47" name="Line 25"/>
            <p:cNvSpPr>
              <a:spLocks noChangeShapeType="1"/>
            </p:cNvSpPr>
            <p:nvPr/>
          </p:nvSpPr>
          <p:spPr bwMode="auto">
            <a:xfrm>
              <a:off x="881" y="374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8" name="Group 26"/>
            <p:cNvGrpSpPr>
              <a:grpSpLocks/>
            </p:cNvGrpSpPr>
            <p:nvPr/>
          </p:nvGrpSpPr>
          <p:grpSpPr bwMode="auto">
            <a:xfrm>
              <a:off x="672" y="1538"/>
              <a:ext cx="471" cy="2208"/>
              <a:chOff x="672" y="1538"/>
              <a:chExt cx="471" cy="2208"/>
            </a:xfrm>
          </p:grpSpPr>
          <p:grpSp>
            <p:nvGrpSpPr>
              <p:cNvPr id="49" name="Group 27"/>
              <p:cNvGrpSpPr>
                <a:grpSpLocks/>
              </p:cNvGrpSpPr>
              <p:nvPr/>
            </p:nvGrpSpPr>
            <p:grpSpPr bwMode="auto">
              <a:xfrm>
                <a:off x="881" y="1538"/>
                <a:ext cx="96" cy="2208"/>
                <a:chOff x="881" y="1538"/>
                <a:chExt cx="96" cy="2208"/>
              </a:xfrm>
            </p:grpSpPr>
            <p:sp>
              <p:nvSpPr>
                <p:cNvPr id="56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929" y="1538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" name="Line 29"/>
                <p:cNvSpPr>
                  <a:spLocks noChangeShapeType="1"/>
                </p:cNvSpPr>
                <p:nvPr/>
              </p:nvSpPr>
              <p:spPr bwMode="auto">
                <a:xfrm>
                  <a:off x="929" y="2594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30"/>
                <p:cNvSpPr>
                  <a:spLocks noChangeShapeType="1"/>
                </p:cNvSpPr>
                <p:nvPr/>
              </p:nvSpPr>
              <p:spPr bwMode="auto">
                <a:xfrm>
                  <a:off x="881" y="153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0" name="Group 31"/>
              <p:cNvGrpSpPr>
                <a:grpSpLocks noChangeAspect="1"/>
              </p:cNvGrpSpPr>
              <p:nvPr/>
            </p:nvGrpSpPr>
            <p:grpSpPr bwMode="auto">
              <a:xfrm>
                <a:off x="672" y="2256"/>
                <a:ext cx="471" cy="378"/>
                <a:chOff x="768" y="2304"/>
                <a:chExt cx="471" cy="378"/>
              </a:xfrm>
            </p:grpSpPr>
            <p:sp>
              <p:nvSpPr>
                <p:cNvPr id="51" name="AutoShape 32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768" y="2304"/>
                  <a:ext cx="47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Rectangle 33"/>
                <p:cNvSpPr>
                  <a:spLocks noChangeArrowheads="1"/>
                </p:cNvSpPr>
                <p:nvPr/>
              </p:nvSpPr>
              <p:spPr bwMode="auto">
                <a:xfrm>
                  <a:off x="1123" y="2334"/>
                  <a:ext cx="80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53" name="Rectangle 34"/>
                <p:cNvSpPr>
                  <a:spLocks noChangeArrowheads="1"/>
                </p:cNvSpPr>
                <p:nvPr/>
              </p:nvSpPr>
              <p:spPr bwMode="auto">
                <a:xfrm>
                  <a:off x="809" y="2356"/>
                  <a:ext cx="136" cy="3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340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54" name="Rectangle 35"/>
                <p:cNvSpPr>
                  <a:spLocks noChangeArrowheads="1"/>
                </p:cNvSpPr>
                <p:nvPr/>
              </p:nvSpPr>
              <p:spPr bwMode="auto">
                <a:xfrm>
                  <a:off x="1042" y="2317"/>
                  <a:ext cx="8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>
                      <a:solidFill>
                        <a:srgbClr val="000000"/>
                      </a:solidFill>
                    </a:rPr>
                    <a:t>+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55" name="Rectangle 36"/>
                <p:cNvSpPr>
                  <a:spLocks noChangeArrowheads="1"/>
                </p:cNvSpPr>
                <p:nvPr/>
              </p:nvSpPr>
              <p:spPr bwMode="auto">
                <a:xfrm>
                  <a:off x="954" y="2335"/>
                  <a:ext cx="80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 i="1">
                      <a:solidFill>
                        <a:srgbClr val="000000"/>
                      </a:solidFill>
                      <a:latin typeface="Times New Roman" pitchFamily="18" charset="0"/>
                    </a:rPr>
                    <a:t>n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533400" y="1438870"/>
            <a:ext cx="2805576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The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fix</a:t>
            </a:r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: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584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3200">
              <a:latin typeface="Times New Roman" pitchFamily="18" charset="0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304800" y="2362200"/>
            <a:ext cx="8453381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p</a:t>
            </a:r>
            <a:r>
              <a:rPr lang="en-US" sz="5400" dirty="0" smtClean="0">
                <a:latin typeface="Comic Sans MS" pitchFamily="66" charset="0"/>
              </a:rPr>
              <a:t>rove </a:t>
            </a:r>
            <a:r>
              <a:rPr lang="en-US" sz="5400" dirty="0" smtClean="0">
                <a:solidFill>
                  <a:srgbClr val="BC34CA"/>
                </a:solidFill>
                <a:latin typeface="Comic Sans MS" pitchFamily="66" charset="0"/>
              </a:rPr>
              <a:t>something stronger</a:t>
            </a:r>
          </a:p>
          <a:p>
            <a:r>
              <a:rPr lang="en-US" sz="5400" dirty="0" smtClean="0">
                <a:latin typeface="Comic Sans MS" pitchFamily="66" charset="0"/>
              </a:rPr>
              <a:t>--that </a:t>
            </a:r>
            <a:r>
              <a:rPr lang="en-US" sz="5400" dirty="0">
                <a:latin typeface="Comic Sans MS" pitchFamily="66" charset="0"/>
              </a:rPr>
              <a:t>we can </a:t>
            </a:r>
            <a:r>
              <a:rPr lang="en-US" sz="5400" dirty="0" smtClean="0">
                <a:latin typeface="Comic Sans MS" pitchFamily="66" charset="0"/>
              </a:rPr>
              <a:t>always</a:t>
            </a:r>
          </a:p>
          <a:p>
            <a:r>
              <a:rPr lang="en-US" sz="5400" dirty="0" smtClean="0">
                <a:latin typeface="Comic Sans MS" pitchFamily="66" charset="0"/>
              </a:rPr>
              <a:t>find a </a:t>
            </a:r>
            <a:r>
              <a:rPr lang="en-US" sz="5400" dirty="0">
                <a:latin typeface="Comic Sans MS" pitchFamily="66" charset="0"/>
              </a:rPr>
              <a:t>tiling </a:t>
            </a:r>
            <a:r>
              <a:rPr lang="en-US" sz="5400" dirty="0" smtClean="0">
                <a:latin typeface="Comic Sans MS" pitchFamily="66" charset="0"/>
              </a:rPr>
              <a:t>with Bill</a:t>
            </a:r>
          </a:p>
          <a:p>
            <a:r>
              <a:rPr lang="en-US" sz="5400" dirty="0" smtClean="0">
                <a:latin typeface="Comic Sans MS" pitchFamily="66" charset="0"/>
              </a:rPr>
              <a:t>in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any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square.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431925" y="12049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1600">
              <a:latin typeface="Times New Roman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33400" y="1466671"/>
            <a:ext cx="8093882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Theorem</a:t>
            </a:r>
            <a:r>
              <a:rPr lang="en-US" sz="2400" dirty="0">
                <a:solidFill>
                  <a:srgbClr val="BC34CA"/>
                </a:solidFill>
                <a:latin typeface="Comic Sans MS" pitchFamily="66" charset="0"/>
              </a:rPr>
              <a:t>:</a:t>
            </a:r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For </a:t>
            </a:r>
            <a:r>
              <a:rPr lang="en-US" sz="3600" dirty="0">
                <a:latin typeface="Comic Sans MS" pitchFamily="66" charset="0"/>
              </a:rPr>
              <a:t>any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i="1" baseline="30000" dirty="0" smtClean="0">
                <a:latin typeface="Comic Sans MS" pitchFamily="66" charset="0"/>
              </a:rPr>
              <a:t> </a:t>
            </a:r>
            <a:r>
              <a:rPr lang="en-US" sz="3600" baseline="300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plaza, we can </a:t>
            </a:r>
          </a:p>
          <a:p>
            <a:r>
              <a:rPr lang="en-US" sz="3600" dirty="0">
                <a:latin typeface="Comic Sans MS" pitchFamily="66" charset="0"/>
              </a:rPr>
              <a:t>make Bill and Frank happy.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33400" y="2816185"/>
            <a:ext cx="8229600" cy="215443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Proof: (</a:t>
            </a:r>
            <a:r>
              <a:rPr lang="en-US" sz="3200" dirty="0">
                <a:solidFill>
                  <a:srgbClr val="028822"/>
                </a:solidFill>
                <a:latin typeface="Comic Sans MS" pitchFamily="66" charset="0"/>
              </a:rPr>
              <a:t>by induction on n</a:t>
            </a:r>
            <a:r>
              <a:rPr lang="en-US" sz="3200" dirty="0" smtClean="0">
                <a:latin typeface="Comic Sans MS" pitchFamily="66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latin typeface="Comic Sans MS" pitchFamily="66" charset="0"/>
              </a:rPr>
              <a:t>REVISED </a:t>
            </a:r>
            <a:r>
              <a:rPr lang="en-US" sz="3200" dirty="0" smtClean="0">
                <a:solidFill>
                  <a:srgbClr val="028822"/>
                </a:solidFill>
                <a:latin typeface="Comic Sans MS" pitchFamily="66" charset="0"/>
              </a:rPr>
              <a:t>induction hypothesis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3200" dirty="0" smtClean="0">
                <a:latin typeface="Comic Sans MS" pitchFamily="66" charset="0"/>
              </a:rPr>
              <a:t>(</a:t>
            </a:r>
            <a:r>
              <a:rPr lang="en-US" sz="3200" dirty="0" smtClean="0">
                <a:solidFill>
                  <a:srgbClr val="028822"/>
                </a:solidFill>
                <a:latin typeface="Comic Sans MS" pitchFamily="66" charset="0"/>
              </a:rPr>
              <a:t>n</a:t>
            </a:r>
            <a:r>
              <a:rPr lang="en-US" sz="3200" dirty="0" smtClean="0">
                <a:latin typeface="Comic Sans MS" pitchFamily="66" charset="0"/>
              </a:rPr>
              <a:t>) ::=</a:t>
            </a:r>
            <a:endParaRPr lang="en-US" sz="3200" dirty="0">
              <a:latin typeface="Comic Sans MS" pitchFamily="66" charset="0"/>
            </a:endParaRPr>
          </a:p>
          <a:p>
            <a:pPr algn="ctr">
              <a:lnSpc>
                <a:spcPct val="150000"/>
              </a:lnSpc>
            </a:pP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can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tile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6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6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with Bill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anywhere</a:t>
            </a:r>
            <a:endParaRPr lang="en-US" sz="36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Theorem</a:t>
            </a:r>
            <a:endParaRPr lang="en-US" sz="48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33400" y="4840069"/>
            <a:ext cx="6963766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28822"/>
                </a:solidFill>
                <a:latin typeface="Comic Sans MS" pitchFamily="66" charset="0"/>
              </a:rPr>
              <a:t>Base case: </a:t>
            </a:r>
            <a:r>
              <a:rPr lang="en-US" sz="4000" dirty="0">
                <a:latin typeface="Comic Sans MS" pitchFamily="66" charset="0"/>
              </a:rPr>
              <a:t> 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n=</a:t>
            </a:r>
            <a:r>
              <a:rPr lang="en-US" sz="4000" dirty="0">
                <a:latin typeface="Comic Sans MS" pitchFamily="66" charset="0"/>
              </a:rPr>
              <a:t>0</a:t>
            </a:r>
            <a:r>
              <a:rPr lang="en-US" sz="4000" dirty="0" smtClean="0">
                <a:latin typeface="Comic Sans MS" pitchFamily="66" charset="0"/>
              </a:rPr>
              <a:t>)</a:t>
            </a:r>
            <a:r>
              <a:rPr lang="en-US" sz="4000" dirty="0" smtClean="0">
                <a:solidFill>
                  <a:srgbClr val="028822"/>
                </a:solidFill>
                <a:latin typeface="Comic Sans MS" pitchFamily="66" charset="0"/>
              </a:rPr>
              <a:t>   </a:t>
            </a:r>
            <a:r>
              <a:rPr lang="en-US" sz="4000" dirty="0" smtClean="0">
                <a:solidFill>
                  <a:srgbClr val="BC34CA"/>
                </a:solidFill>
                <a:latin typeface="Comic Sans MS" pitchFamily="66" charset="0"/>
              </a:rPr>
              <a:t>as before</a:t>
            </a:r>
            <a:endParaRPr lang="en-US" sz="4000" dirty="0">
              <a:solidFill>
                <a:srgbClr val="BC34CA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686800" cy="163121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           Induction </a:t>
            </a:r>
            <a:r>
              <a:rPr lang="en-US" sz="2800" dirty="0">
                <a:latin typeface="Comic Sans MS" pitchFamily="66" charset="0"/>
              </a:rPr>
              <a:t>step:</a:t>
            </a:r>
            <a:endParaRPr lang="en-US" sz="9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BC34CA"/>
                </a:solidFill>
                <a:latin typeface="Comic Sans MS" pitchFamily="66" charset="0"/>
              </a:rPr>
              <a:t>Assume</a:t>
            </a:r>
            <a:r>
              <a:rPr lang="en-US" sz="3200" i="1" dirty="0">
                <a:latin typeface="Comic Sans MS" pitchFamily="66" charset="0"/>
              </a:rPr>
              <a:t> </a:t>
            </a:r>
            <a:r>
              <a:rPr lang="en-US" sz="3200" dirty="0">
                <a:latin typeface="Comic Sans MS" pitchFamily="66" charset="0"/>
              </a:rPr>
              <a:t>we can get Bill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anywhere </a:t>
            </a:r>
            <a:r>
              <a:rPr lang="en-US" sz="3200" dirty="0" smtClean="0">
                <a:latin typeface="Comic Sans MS" pitchFamily="66" charset="0"/>
              </a:rPr>
              <a:t>in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BC34CA"/>
                </a:solidFill>
                <a:latin typeface="Comic Sans MS" pitchFamily="66" charset="0"/>
              </a:rPr>
              <a:t>Prove</a:t>
            </a:r>
            <a:r>
              <a:rPr lang="en-US" sz="3200" dirty="0">
                <a:latin typeface="Comic Sans MS" pitchFamily="66" charset="0"/>
              </a:rPr>
              <a:t> we can get Bill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anywhere </a:t>
            </a:r>
            <a:r>
              <a:rPr lang="en-US" sz="3200" dirty="0" smtClean="0">
                <a:latin typeface="Comic Sans MS" pitchFamily="66" charset="0"/>
              </a:rPr>
              <a:t>in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n+1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n+1</a:t>
            </a:r>
            <a:r>
              <a:rPr lang="en-US" sz="2800" dirty="0" smtClean="0">
                <a:latin typeface="Comic Sans MS" pitchFamily="66" charset="0"/>
              </a:rPr>
              <a:t>.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4910223" y="46482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48768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2471823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1927" name="Picture 7" descr="billsqua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403225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8" name="Picture 8" descr="billsqua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30480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9" name="Picture 9" descr="billsqua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2471823" y="46482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1931" name="Picture 11" descr="billsqua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4"/>
          <p:cNvGrpSpPr/>
          <p:nvPr/>
        </p:nvGrpSpPr>
        <p:grpSpPr>
          <a:xfrm>
            <a:off x="1828800" y="2705100"/>
            <a:ext cx="498475" cy="1752600"/>
            <a:chOff x="1828800" y="2705100"/>
            <a:chExt cx="498475" cy="1752600"/>
          </a:xfrm>
        </p:grpSpPr>
        <p:grpSp>
          <p:nvGrpSpPr>
            <p:cNvPr id="3" name="Group 23"/>
            <p:cNvGrpSpPr/>
            <p:nvPr/>
          </p:nvGrpSpPr>
          <p:grpSpPr>
            <a:xfrm>
              <a:off x="1828800" y="2705100"/>
              <a:ext cx="498475" cy="1752600"/>
              <a:chOff x="1828800" y="2705100"/>
              <a:chExt cx="498475" cy="1752600"/>
            </a:xfrm>
          </p:grpSpPr>
          <p:graphicFrame>
            <p:nvGraphicFramePr>
              <p:cNvPr id="81932" name="Object 12"/>
              <p:cNvGraphicFramePr>
                <a:graphicFrameLocks noChangeAspect="1"/>
              </p:cNvGraphicFramePr>
              <p:nvPr/>
            </p:nvGraphicFramePr>
            <p:xfrm>
              <a:off x="1828800" y="3162300"/>
              <a:ext cx="498475" cy="533400"/>
            </p:xfrm>
            <a:graphic>
              <a:graphicData uri="http://schemas.openxmlformats.org/presentationml/2006/ole">
                <p:oleObj spid="_x0000_s166914" name="Equation" r:id="rId5" imgW="177480" imgH="190440" progId="Equation.3">
                  <p:embed/>
                </p:oleObj>
              </a:graphicData>
            </a:graphic>
          </p:graphicFrame>
          <p:sp>
            <p:nvSpPr>
              <p:cNvPr id="81933" name="Line 13"/>
              <p:cNvSpPr>
                <a:spLocks noChangeShapeType="1"/>
              </p:cNvSpPr>
              <p:nvPr/>
            </p:nvSpPr>
            <p:spPr bwMode="auto">
              <a:xfrm flipV="1">
                <a:off x="1981200" y="27051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34" name="Line 14"/>
              <p:cNvSpPr>
                <a:spLocks noChangeShapeType="1"/>
              </p:cNvSpPr>
              <p:nvPr/>
            </p:nvSpPr>
            <p:spPr bwMode="auto">
              <a:xfrm flipV="1">
                <a:off x="1981200" y="3695700"/>
                <a:ext cx="0" cy="762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35" name="Line 15"/>
              <p:cNvSpPr>
                <a:spLocks noChangeShapeType="1"/>
              </p:cNvSpPr>
              <p:nvPr/>
            </p:nvSpPr>
            <p:spPr bwMode="auto">
              <a:xfrm>
                <a:off x="1905000" y="4457700"/>
                <a:ext cx="15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1936" name="Line 16"/>
            <p:cNvSpPr>
              <a:spLocks noChangeShapeType="1"/>
            </p:cNvSpPr>
            <p:nvPr/>
          </p:nvSpPr>
          <p:spPr bwMode="auto">
            <a:xfrm>
              <a:off x="1905000" y="27051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81937" name="Object 17"/>
          <p:cNvGraphicFramePr>
            <a:graphicFrameLocks noChangeAspect="1"/>
          </p:cNvGraphicFramePr>
          <p:nvPr/>
        </p:nvGraphicFramePr>
        <p:xfrm>
          <a:off x="1828800" y="5105400"/>
          <a:ext cx="498475" cy="533400"/>
        </p:xfrm>
        <a:graphic>
          <a:graphicData uri="http://schemas.openxmlformats.org/presentationml/2006/ole">
            <p:oleObj spid="_x0000_s166915" name="Equation" r:id="rId6" imgW="177480" imgH="190440" progId="Equation.3">
              <p:embed/>
            </p:oleObj>
          </a:graphicData>
        </a:graphic>
      </p:graphicFrame>
      <p:sp>
        <p:nvSpPr>
          <p:cNvPr id="81938" name="Line 18"/>
          <p:cNvSpPr>
            <a:spLocks noChangeShapeType="1"/>
          </p:cNvSpPr>
          <p:nvPr/>
        </p:nvSpPr>
        <p:spPr bwMode="auto">
          <a:xfrm flipV="1">
            <a:off x="19812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1939" name="Line 19"/>
          <p:cNvSpPr>
            <a:spLocks noChangeShapeType="1"/>
          </p:cNvSpPr>
          <p:nvPr/>
        </p:nvSpPr>
        <p:spPr bwMode="auto">
          <a:xfrm flipV="1">
            <a:off x="1981200" y="5638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1940" name="Line 20"/>
          <p:cNvSpPr>
            <a:spLocks noChangeShapeType="1"/>
          </p:cNvSpPr>
          <p:nvPr/>
        </p:nvSpPr>
        <p:spPr bwMode="auto">
          <a:xfrm>
            <a:off x="1905000" y="6400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1941" name="Line 21"/>
          <p:cNvSpPr>
            <a:spLocks noChangeShapeType="1"/>
          </p:cNvSpPr>
          <p:nvPr/>
        </p:nvSpPr>
        <p:spPr bwMode="auto">
          <a:xfrm>
            <a:off x="1905000" y="4648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Proof</a:t>
            </a:r>
            <a:endParaRPr lang="en-US" sz="4800" dirty="0" smtClean="0"/>
          </a:p>
        </p:txBody>
      </p:sp>
      <p:cxnSp>
        <p:nvCxnSpPr>
          <p:cNvPr id="25" name="Curved Connector 24"/>
          <p:cNvCxnSpPr/>
          <p:nvPr/>
        </p:nvCxnSpPr>
        <p:spPr>
          <a:xfrm rot="5400000">
            <a:off x="5715000" y="2514600"/>
            <a:ext cx="838200" cy="228600"/>
          </a:xfrm>
          <a:prstGeom prst="curvedConnector3">
            <a:avLst>
              <a:gd name="adj1" fmla="val 50000"/>
            </a:avLst>
          </a:prstGeom>
          <a:ln w="34925">
            <a:solidFill>
              <a:srgbClr val="0000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animBg="1"/>
      <p:bldP spid="81925" grpId="0" animBg="1"/>
      <p:bldP spid="81926" grpId="0" animBg="1"/>
      <p:bldP spid="81930" grpId="0" animBg="1"/>
      <p:bldP spid="81938" grpId="0" animBg="1"/>
      <p:bldP spid="81939" grpId="0" animBg="1"/>
      <p:bldP spid="81940" grpId="0" animBg="1"/>
      <p:bldP spid="8194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730250" y="1354138"/>
            <a:ext cx="6957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Now </a:t>
            </a:r>
            <a:r>
              <a:rPr lang="en-US" sz="3200" dirty="0">
                <a:latin typeface="Comic Sans MS" pitchFamily="66" charset="0"/>
              </a:rPr>
              <a:t>group the squares together,</a:t>
            </a:r>
          </a:p>
          <a:p>
            <a:r>
              <a:rPr lang="en-US" sz="3200" dirty="0" smtClean="0">
                <a:latin typeface="Comic Sans MS" pitchFamily="66" charset="0"/>
              </a:rPr>
              <a:t> and </a:t>
            </a:r>
            <a:r>
              <a:rPr lang="en-US" sz="3200" dirty="0">
                <a:latin typeface="Comic Sans MS" pitchFamily="66" charset="0"/>
              </a:rPr>
              <a:t>fill the center</a:t>
            </a:r>
            <a:r>
              <a:rPr lang="en-US" sz="3200" dirty="0" smtClean="0">
                <a:latin typeface="Comic Sans MS" pitchFamily="66" charset="0"/>
              </a:rPr>
              <a:t> Bill’s with </a:t>
            </a:r>
            <a:r>
              <a:rPr lang="en-US" sz="3200" dirty="0">
                <a:latin typeface="Comic Sans MS" pitchFamily="66" charset="0"/>
              </a:rPr>
              <a:t>a tile.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4572000" y="44958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45720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7432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2743200" y="44958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1753" name="Picture 9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8450" y="44958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008" name="Text Box 16"/>
          <p:cNvSpPr txBox="1">
            <a:spLocks noChangeArrowheads="1"/>
          </p:cNvSpPr>
          <p:nvPr/>
        </p:nvSpPr>
        <p:spPr bwMode="auto">
          <a:xfrm>
            <a:off x="6629400" y="3200400"/>
            <a:ext cx="2057400" cy="838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Done!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3716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Plaza Proof</a:t>
            </a:r>
            <a:endParaRPr lang="en-US" dirty="0"/>
          </a:p>
        </p:txBody>
      </p:sp>
      <p:pic>
        <p:nvPicPr>
          <p:cNvPr id="18" name="Picture 8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311785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9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8450" y="403225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9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4958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Group 12"/>
          <p:cNvGrpSpPr>
            <a:grpSpLocks/>
          </p:cNvGrpSpPr>
          <p:nvPr/>
        </p:nvGrpSpPr>
        <p:grpSpPr bwMode="auto">
          <a:xfrm>
            <a:off x="4114800" y="4038600"/>
            <a:ext cx="914400" cy="914400"/>
            <a:chOff x="2592" y="2544"/>
            <a:chExt cx="576" cy="576"/>
          </a:xfrm>
        </p:grpSpPr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2592" y="2832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14"/>
            <p:cNvSpPr>
              <a:spLocks noChangeArrowheads="1"/>
            </p:cNvSpPr>
            <p:nvPr/>
          </p:nvSpPr>
          <p:spPr bwMode="auto">
            <a:xfrm>
              <a:off x="2592" y="2544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5"/>
            <p:cNvSpPr>
              <a:spLocks noChangeArrowheads="1"/>
            </p:cNvSpPr>
            <p:nvPr/>
          </p:nvSpPr>
          <p:spPr bwMode="auto">
            <a:xfrm>
              <a:off x="2880" y="2832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Recursive Procedure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727200"/>
            <a:ext cx="8204200" cy="34544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4400" b="1" dirty="0" smtClean="0">
                <a:solidFill>
                  <a:srgbClr val="008000"/>
                </a:solidFill>
              </a:rPr>
              <a:t>Note</a:t>
            </a:r>
            <a:r>
              <a:rPr lang="en-US" sz="4400" dirty="0" smtClean="0"/>
              <a:t>: The induction proof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implicitly defines a</a:t>
            </a:r>
          </a:p>
          <a:p>
            <a:pPr algn="ctr" eaLnBrk="1" hangingPunct="1"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recursive procedure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for tiling with Bill anywhere.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A False Proof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567154" y="1396425"/>
            <a:ext cx="7967246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BC34CA"/>
                </a:solidFill>
                <a:latin typeface="Comic Sans MS" pitchFamily="66" charset="0"/>
              </a:rPr>
              <a:t>Theorem: </a:t>
            </a:r>
            <a:r>
              <a:rPr lang="en-US" sz="3200" dirty="0">
                <a:latin typeface="Comic Sans MS" pitchFamily="66" charset="0"/>
              </a:rPr>
              <a:t>All horses are the same color. 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304800" y="2020431"/>
            <a:ext cx="8534400" cy="224676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Proof:</a:t>
            </a:r>
            <a:r>
              <a:rPr lang="en-US" sz="2800" dirty="0">
                <a:latin typeface="Comic Sans MS" pitchFamily="66" charset="0"/>
              </a:rPr>
              <a:t> (by induction on</a:t>
            </a:r>
            <a:r>
              <a:rPr lang="en-US" sz="2800" i="1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2800" dirty="0">
                <a:latin typeface="Comic Sans MS" pitchFamily="66" charset="0"/>
              </a:rPr>
              <a:t>)</a:t>
            </a:r>
          </a:p>
          <a:p>
            <a:r>
              <a:rPr lang="en-US" sz="2800" dirty="0">
                <a:latin typeface="Comic Sans MS" pitchFamily="66" charset="0"/>
              </a:rPr>
              <a:t>Induction hypothesis:</a:t>
            </a:r>
          </a:p>
          <a:p>
            <a:pPr algn="ctr"/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2800" dirty="0">
                <a:latin typeface="Comic Sans MS" pitchFamily="66" charset="0"/>
              </a:rPr>
              <a:t>(</a:t>
            </a:r>
            <a:r>
              <a:rPr lang="en-US" sz="2800" dirty="0">
                <a:solidFill>
                  <a:srgbClr val="028822"/>
                </a:solidFill>
                <a:latin typeface="Comic Sans MS" pitchFamily="66" charset="0"/>
              </a:rPr>
              <a:t>n</a:t>
            </a:r>
            <a:r>
              <a:rPr lang="en-US" sz="2800" dirty="0">
                <a:latin typeface="Comic Sans MS" pitchFamily="66" charset="0"/>
              </a:rPr>
              <a:t>) ::=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any 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set of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 horses have the same color</a:t>
            </a:r>
          </a:p>
          <a:p>
            <a:r>
              <a:rPr lang="en-US" sz="2800" dirty="0">
                <a:latin typeface="Comic Sans MS" pitchFamily="66" charset="0"/>
              </a:rPr>
              <a:t>Base case</a:t>
            </a:r>
            <a:r>
              <a:rPr lang="en-US" sz="28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800" dirty="0">
                <a:latin typeface="Comic Sans MS" pitchFamily="66" charset="0"/>
              </a:rPr>
              <a:t>(</a:t>
            </a:r>
            <a:r>
              <a:rPr lang="en-US" sz="28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2800" dirty="0">
                <a:latin typeface="Comic Sans MS" pitchFamily="66" charset="0"/>
              </a:rPr>
              <a:t>=0):</a:t>
            </a:r>
          </a:p>
          <a:p>
            <a:r>
              <a:rPr lang="en-US" sz="2800" dirty="0">
                <a:latin typeface="Comic Sans MS" pitchFamily="66" charset="0"/>
              </a:rPr>
              <a:t>	No horses so </a:t>
            </a:r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vacuously </a:t>
            </a:r>
            <a:r>
              <a:rPr lang="en-US" sz="2800" dirty="0" smtClean="0">
                <a:latin typeface="Comic Sans MS" pitchFamily="66" charset="0"/>
              </a:rPr>
              <a:t>true</a:t>
            </a:r>
            <a:r>
              <a:rPr lang="en-US" sz="2800" dirty="0">
                <a:latin typeface="Comic Sans MS" pitchFamily="66" charset="0"/>
              </a:rPr>
              <a:t>!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90600" y="4495800"/>
            <a:ext cx="6662738" cy="847725"/>
            <a:chOff x="624" y="2832"/>
            <a:chExt cx="4197" cy="534"/>
          </a:xfrm>
        </p:grpSpPr>
        <p:pic>
          <p:nvPicPr>
            <p:cNvPr id="35846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47" name="Picture 7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48" name="Picture 8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49" name="Picture 9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850" name="Text Box 10"/>
            <p:cNvSpPr txBox="1">
              <a:spLocks noChangeArrowheads="1"/>
            </p:cNvSpPr>
            <p:nvPr/>
          </p:nvSpPr>
          <p:spPr bwMode="auto">
            <a:xfrm>
              <a:off x="3024" y="2832"/>
              <a:ext cx="378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>
                  <a:latin typeface="Comic Sans MS" pitchFamily="66" charset="0"/>
                </a:rPr>
                <a:t>…</a:t>
              </a:r>
            </a:p>
          </p:txBody>
        </p:sp>
        <p:pic>
          <p:nvPicPr>
            <p:cNvPr id="35851" name="Picture 11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52" name="Picture 12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685800" y="1631950"/>
            <a:ext cx="7989688" cy="138499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(Inductive case) </a:t>
            </a:r>
          </a:p>
          <a:p>
            <a:r>
              <a:rPr lang="en-US" sz="2800" dirty="0">
                <a:latin typeface="Comic Sans MS" pitchFamily="66" charset="0"/>
              </a:rPr>
              <a:t>Assume any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 </a:t>
            </a:r>
            <a:r>
              <a:rPr lang="en-US" sz="2800" dirty="0">
                <a:latin typeface="Comic Sans MS" pitchFamily="66" charset="0"/>
              </a:rPr>
              <a:t>horses have the same color.</a:t>
            </a:r>
          </a:p>
          <a:p>
            <a:r>
              <a:rPr lang="en-US" sz="2800" dirty="0">
                <a:latin typeface="Comic Sans MS" pitchFamily="66" charset="0"/>
              </a:rPr>
              <a:t>Prove that any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2800" dirty="0">
                <a:latin typeface="Comic Sans MS" pitchFamily="66" charset="0"/>
              </a:rPr>
              <a:t> horses have the same color.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90600" y="4495800"/>
            <a:ext cx="6662738" cy="914400"/>
            <a:chOff x="624" y="2832"/>
            <a:chExt cx="4197" cy="576"/>
          </a:xfrm>
        </p:grpSpPr>
        <p:pic>
          <p:nvPicPr>
            <p:cNvPr id="36875" name="Picture 5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6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7" name="Picture 7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8" name="Picture 8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79" name="Text Box 9"/>
            <p:cNvSpPr txBox="1">
              <a:spLocks noChangeArrowheads="1"/>
            </p:cNvSpPr>
            <p:nvPr/>
          </p:nvSpPr>
          <p:spPr bwMode="auto">
            <a:xfrm>
              <a:off x="3024" y="2832"/>
              <a:ext cx="54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5400">
                  <a:latin typeface="Times New Roman" pitchFamily="18" charset="0"/>
                </a:rPr>
                <a:t>…</a:t>
              </a:r>
            </a:p>
          </p:txBody>
        </p:sp>
        <p:pic>
          <p:nvPicPr>
            <p:cNvPr id="36880" name="Picture 10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81" name="Picture 11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066800" y="5410205"/>
            <a:ext cx="6324600" cy="584201"/>
            <a:chOff x="672" y="3408"/>
            <a:chExt cx="3984" cy="368"/>
          </a:xfrm>
        </p:grpSpPr>
        <p:sp>
          <p:nvSpPr>
            <p:cNvPr id="36870" name="Line 13"/>
            <p:cNvSpPr>
              <a:spLocks noChangeShapeType="1"/>
            </p:cNvSpPr>
            <p:nvPr/>
          </p:nvSpPr>
          <p:spPr bwMode="auto">
            <a:xfrm>
              <a:off x="672" y="3552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1" name="Line 14"/>
            <p:cNvSpPr>
              <a:spLocks noChangeShapeType="1"/>
            </p:cNvSpPr>
            <p:nvPr/>
          </p:nvSpPr>
          <p:spPr bwMode="auto">
            <a:xfrm>
              <a:off x="4656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2" name="Line 15"/>
            <p:cNvSpPr>
              <a:spLocks noChangeShapeType="1"/>
            </p:cNvSpPr>
            <p:nvPr/>
          </p:nvSpPr>
          <p:spPr bwMode="auto">
            <a:xfrm>
              <a:off x="67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3" name="Line 16"/>
            <p:cNvSpPr>
              <a:spLocks noChangeShapeType="1"/>
            </p:cNvSpPr>
            <p:nvPr/>
          </p:nvSpPr>
          <p:spPr bwMode="auto">
            <a:xfrm>
              <a:off x="3072" y="355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4" name="Text Box 17"/>
            <p:cNvSpPr txBox="1">
              <a:spLocks noChangeArrowheads="1"/>
            </p:cNvSpPr>
            <p:nvPr/>
          </p:nvSpPr>
          <p:spPr bwMode="auto">
            <a:xfrm>
              <a:off x="2496" y="3408"/>
              <a:ext cx="492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029C27"/>
                  </a:solidFill>
                  <a:latin typeface="Comic Sans MS" pitchFamily="66" charset="0"/>
                </a:rPr>
                <a:t>n+1</a:t>
              </a:r>
            </a:p>
          </p:txBody>
        </p:sp>
      </p:grp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A False Proof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4495800"/>
            <a:ext cx="6662738" cy="914400"/>
            <a:chOff x="624" y="2832"/>
            <a:chExt cx="4197" cy="576"/>
          </a:xfrm>
        </p:grpSpPr>
        <p:pic>
          <p:nvPicPr>
            <p:cNvPr id="37903" name="Picture 4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4" name="Picture 5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5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6" name="Picture 7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907" name="Text Box 8"/>
            <p:cNvSpPr txBox="1">
              <a:spLocks noChangeArrowheads="1"/>
            </p:cNvSpPr>
            <p:nvPr/>
          </p:nvSpPr>
          <p:spPr bwMode="auto">
            <a:xfrm>
              <a:off x="3024" y="2832"/>
              <a:ext cx="54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5400">
                  <a:latin typeface="Times New Roman" pitchFamily="18" charset="0"/>
                </a:rPr>
                <a:t>…</a:t>
              </a:r>
            </a:p>
          </p:txBody>
        </p:sp>
        <p:pic>
          <p:nvPicPr>
            <p:cNvPr id="37908" name="Picture 9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9" name="Picture 10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990600" y="5486404"/>
            <a:ext cx="7102475" cy="752476"/>
            <a:chOff x="624" y="3456"/>
            <a:chExt cx="4474" cy="474"/>
          </a:xfrm>
        </p:grpSpPr>
        <p:sp>
          <p:nvSpPr>
            <p:cNvPr id="37899" name="Text Box 12"/>
            <p:cNvSpPr txBox="1">
              <a:spLocks noChangeArrowheads="1"/>
            </p:cNvSpPr>
            <p:nvPr/>
          </p:nvSpPr>
          <p:spPr bwMode="auto">
            <a:xfrm>
              <a:off x="624" y="3600"/>
              <a:ext cx="447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f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 pitchFamily="66" charset="0"/>
                </a:rPr>
                <a:t>irst 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set of</a:t>
              </a:r>
              <a:r>
                <a:rPr lang="en-US" sz="2800" dirty="0">
                  <a:solidFill>
                    <a:srgbClr val="029C27"/>
                  </a:solidFill>
                  <a:latin typeface="Comic Sans MS" pitchFamily="66" charset="0"/>
                </a:rPr>
                <a:t> n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 horses have the same color</a:t>
              </a:r>
            </a:p>
          </p:txBody>
        </p:sp>
        <p:sp>
          <p:nvSpPr>
            <p:cNvPr id="37900" name="Line 13"/>
            <p:cNvSpPr>
              <a:spLocks noChangeShapeType="1"/>
            </p:cNvSpPr>
            <p:nvPr/>
          </p:nvSpPr>
          <p:spPr bwMode="auto">
            <a:xfrm>
              <a:off x="672" y="3552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1" name="Line 14"/>
            <p:cNvSpPr>
              <a:spLocks noChangeShapeType="1"/>
            </p:cNvSpPr>
            <p:nvPr/>
          </p:nvSpPr>
          <p:spPr bwMode="auto">
            <a:xfrm>
              <a:off x="67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2" name="Line 15"/>
            <p:cNvSpPr>
              <a:spLocks noChangeShapeType="1"/>
            </p:cNvSpPr>
            <p:nvPr/>
          </p:nvSpPr>
          <p:spPr bwMode="auto">
            <a:xfrm>
              <a:off x="4128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752600" y="3810000"/>
            <a:ext cx="6884988" cy="762000"/>
            <a:chOff x="1104" y="2400"/>
            <a:chExt cx="4337" cy="480"/>
          </a:xfrm>
        </p:grpSpPr>
        <p:sp>
          <p:nvSpPr>
            <p:cNvPr id="37895" name="Line 17"/>
            <p:cNvSpPr>
              <a:spLocks noChangeShapeType="1"/>
            </p:cNvSpPr>
            <p:nvPr/>
          </p:nvSpPr>
          <p:spPr bwMode="auto">
            <a:xfrm>
              <a:off x="1296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96" name="Line 18"/>
            <p:cNvSpPr>
              <a:spLocks noChangeShapeType="1"/>
            </p:cNvSpPr>
            <p:nvPr/>
          </p:nvSpPr>
          <p:spPr bwMode="auto">
            <a:xfrm>
              <a:off x="4752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97" name="Text Box 19"/>
            <p:cNvSpPr txBox="1">
              <a:spLocks noChangeArrowheads="1"/>
            </p:cNvSpPr>
            <p:nvPr/>
          </p:nvSpPr>
          <p:spPr bwMode="auto">
            <a:xfrm>
              <a:off x="1104" y="2400"/>
              <a:ext cx="433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 pitchFamily="66" charset="0"/>
                </a:rPr>
                <a:t>2nd 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set of </a:t>
              </a:r>
              <a:r>
                <a:rPr lang="en-US" sz="2800" dirty="0">
                  <a:solidFill>
                    <a:srgbClr val="029C27"/>
                  </a:solidFill>
                  <a:latin typeface="Comic Sans MS" pitchFamily="66" charset="0"/>
                </a:rPr>
                <a:t>n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 horses have the same color</a:t>
              </a:r>
            </a:p>
          </p:txBody>
        </p:sp>
        <p:sp>
          <p:nvSpPr>
            <p:cNvPr id="37898" name="Line 20"/>
            <p:cNvSpPr>
              <a:spLocks noChangeShapeType="1"/>
            </p:cNvSpPr>
            <p:nvPr/>
          </p:nvSpPr>
          <p:spPr bwMode="auto">
            <a:xfrm>
              <a:off x="1296" y="2784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685800" y="1631950"/>
            <a:ext cx="7989688" cy="138499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(Inductive case) </a:t>
            </a:r>
          </a:p>
          <a:p>
            <a:r>
              <a:rPr lang="en-US" sz="2800" dirty="0">
                <a:latin typeface="Comic Sans MS" pitchFamily="66" charset="0"/>
              </a:rPr>
              <a:t>Assume any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 n</a:t>
            </a:r>
            <a:r>
              <a:rPr lang="en-US" sz="2800" dirty="0">
                <a:latin typeface="Comic Sans MS" pitchFamily="66" charset="0"/>
              </a:rPr>
              <a:t> horses have the same color.</a:t>
            </a:r>
          </a:p>
          <a:p>
            <a:r>
              <a:rPr lang="en-US" sz="2800" dirty="0">
                <a:latin typeface="Comic Sans MS" pitchFamily="66" charset="0"/>
              </a:rPr>
              <a:t>Prove that any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2800" dirty="0">
                <a:latin typeface="Comic Sans MS" pitchFamily="66" charset="0"/>
              </a:rPr>
              <a:t> horses have the same color.</a:t>
            </a:r>
          </a:p>
        </p:txBody>
      </p:sp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 False Proof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400" dirty="0" smtClean="0"/>
              <a:t>The Idea of Induction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029200"/>
          </a:xfrm>
        </p:spPr>
        <p:txBody>
          <a:bodyPr>
            <a:noAutofit/>
          </a:bodyPr>
          <a:lstStyle/>
          <a:p>
            <a:pPr marL="609600" indent="-609600"/>
            <a:r>
              <a:rPr lang="en-US" sz="4800" dirty="0" smtClean="0"/>
              <a:t>Color the integers </a:t>
            </a:r>
            <a:r>
              <a:rPr lang="en-US" sz="4800" b="1" dirty="0" smtClean="0"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4800" dirty="0" smtClean="0"/>
              <a:t> 0 </a:t>
            </a:r>
          </a:p>
          <a:p>
            <a:pPr marL="609600" indent="-609600" algn="ctr" eaLnBrk="1" hangingPunct="1">
              <a:buFontTx/>
              <a:buNone/>
            </a:pPr>
            <a:r>
              <a:rPr lang="en-US" sz="4800" dirty="0" smtClean="0">
                <a:solidFill>
                  <a:srgbClr val="EA0000"/>
                </a:solidFill>
              </a:rPr>
              <a:t>0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1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2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3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4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5</a:t>
            </a:r>
            <a:r>
              <a:rPr lang="en-US" sz="4800" dirty="0" smtClean="0"/>
              <a:t>, …</a:t>
            </a:r>
            <a:endParaRPr lang="en-US" sz="4800" dirty="0" smtClean="0">
              <a:solidFill>
                <a:srgbClr val="009900"/>
              </a:solidFill>
            </a:endParaRPr>
          </a:p>
          <a:p>
            <a:pPr marL="609600" indent="-609600" eaLnBrk="1" hangingPunct="1">
              <a:buFontTx/>
              <a:buNone/>
            </a:pPr>
            <a:r>
              <a:rPr lang="en-US" sz="4800" dirty="0" smtClean="0"/>
              <a:t>I tell you, </a:t>
            </a:r>
            <a:r>
              <a:rPr lang="en-US" sz="4800" dirty="0" smtClean="0">
                <a:solidFill>
                  <a:srgbClr val="EA0000"/>
                </a:solidFill>
              </a:rPr>
              <a:t>0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/>
              <a:t>is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, &amp; any </a:t>
            </a:r>
            <a:r>
              <a:rPr lang="en-US" sz="4800" dirty="0" err="1" smtClean="0"/>
              <a:t>int</a:t>
            </a:r>
            <a:endParaRPr lang="en-US" sz="4800" dirty="0" smtClean="0"/>
          </a:p>
          <a:p>
            <a:pPr marL="609600" indent="-609600" eaLnBrk="1" hangingPunct="1">
              <a:spcBef>
                <a:spcPts val="0"/>
              </a:spcBef>
              <a:buFontTx/>
              <a:buNone/>
            </a:pPr>
            <a:r>
              <a:rPr lang="en-US" sz="4800" dirty="0" smtClean="0"/>
              <a:t>next to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/>
              <a:t>a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 integer is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,</a:t>
            </a:r>
          </a:p>
          <a:p>
            <a:pPr marL="0" lvl="0" indent="0">
              <a:spcBef>
                <a:spcPts val="0"/>
              </a:spcBef>
            </a:pPr>
            <a:r>
              <a:rPr lang="en-US" sz="4800" dirty="0" smtClean="0">
                <a:solidFill>
                  <a:prstClr val="black"/>
                </a:solidFill>
              </a:rPr>
              <a:t>    then you know that</a:t>
            </a:r>
          </a:p>
          <a:p>
            <a:pPr marL="0" lvl="0" indent="0">
              <a:spcBef>
                <a:spcPts val="0"/>
              </a:spcBef>
            </a:pPr>
            <a:r>
              <a:rPr lang="en-US" sz="4800" dirty="0" smtClean="0">
                <a:solidFill>
                  <a:srgbClr val="0000FF"/>
                </a:solidFill>
              </a:rPr>
              <a:t>   </a:t>
            </a:r>
            <a:r>
              <a:rPr lang="en-US" sz="5400" dirty="0" smtClean="0">
                <a:solidFill>
                  <a:srgbClr val="0000FF"/>
                </a:solidFill>
              </a:rPr>
              <a:t> all</a:t>
            </a:r>
            <a:r>
              <a:rPr lang="en-US" sz="5400" dirty="0" smtClean="0">
                <a:solidFill>
                  <a:prstClr val="black"/>
                </a:solidFill>
              </a:rPr>
              <a:t> the </a:t>
            </a:r>
            <a:r>
              <a:rPr lang="en-US" sz="5400" dirty="0" err="1" smtClean="0">
                <a:solidFill>
                  <a:prstClr val="black"/>
                </a:solidFill>
              </a:rPr>
              <a:t>ints</a:t>
            </a:r>
            <a:r>
              <a:rPr lang="en-US" sz="5400" dirty="0" smtClean="0">
                <a:solidFill>
                  <a:prstClr val="black"/>
                </a:solidFill>
              </a:rPr>
              <a:t> are</a:t>
            </a:r>
            <a:r>
              <a:rPr lang="en-US" sz="5400" dirty="0" smtClean="0">
                <a:solidFill>
                  <a:srgbClr val="CC0000"/>
                </a:solidFill>
              </a:rPr>
              <a:t> </a:t>
            </a:r>
            <a:r>
              <a:rPr lang="en-US" sz="5400" dirty="0" smtClean="0">
                <a:solidFill>
                  <a:srgbClr val="EA0000"/>
                </a:solidFill>
              </a:rPr>
              <a:t>red</a:t>
            </a:r>
            <a:r>
              <a:rPr lang="en-US" sz="5400" dirty="0" smtClean="0">
                <a:solidFill>
                  <a:prstClr val="black"/>
                </a:solidFill>
              </a:rPr>
              <a:t>!</a:t>
            </a:r>
            <a:endParaRPr lang="en-US" sz="4800" dirty="0" smtClean="0">
              <a:solidFill>
                <a:prstClr val="black"/>
              </a:solidFill>
            </a:endParaRPr>
          </a:p>
          <a:p>
            <a:pPr marL="609600" indent="-609600" eaLnBrk="1" hangingPunct="1">
              <a:buFontTx/>
              <a:buNone/>
            </a:pPr>
            <a:endParaRPr lang="en-US" sz="4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752600" y="2286000"/>
            <a:ext cx="6019800" cy="914400"/>
          </a:xfrm>
          <a:prstGeom prst="rect">
            <a:avLst/>
          </a:prstGeom>
          <a:noFill/>
          <a:ln w="412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4495800"/>
            <a:ext cx="6662738" cy="914400"/>
            <a:chOff x="624" y="2832"/>
            <a:chExt cx="4197" cy="576"/>
          </a:xfrm>
        </p:grpSpPr>
        <p:pic>
          <p:nvPicPr>
            <p:cNvPr id="38922" name="Picture 4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3" name="Picture 5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4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5" name="Picture 7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926" name="Text Box 8"/>
            <p:cNvSpPr txBox="1">
              <a:spLocks noChangeArrowheads="1"/>
            </p:cNvSpPr>
            <p:nvPr/>
          </p:nvSpPr>
          <p:spPr bwMode="auto">
            <a:xfrm>
              <a:off x="3024" y="2832"/>
              <a:ext cx="54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5400">
                  <a:latin typeface="Times New Roman" pitchFamily="18" charset="0"/>
                </a:rPr>
                <a:t>…</a:t>
              </a:r>
            </a:p>
          </p:txBody>
        </p:sp>
        <p:pic>
          <p:nvPicPr>
            <p:cNvPr id="38927" name="Picture 9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8" name="Picture 10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887413" y="5486404"/>
            <a:ext cx="7904161" cy="752476"/>
            <a:chOff x="559" y="3456"/>
            <a:chExt cx="4979" cy="474"/>
          </a:xfrm>
        </p:grpSpPr>
        <p:sp>
          <p:nvSpPr>
            <p:cNvPr id="38918" name="Text Box 12"/>
            <p:cNvSpPr txBox="1">
              <a:spLocks noChangeArrowheads="1"/>
            </p:cNvSpPr>
            <p:nvPr/>
          </p:nvSpPr>
          <p:spPr bwMode="auto">
            <a:xfrm>
              <a:off x="559" y="3600"/>
              <a:ext cx="497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t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 pitchFamily="66" charset="0"/>
                </a:rPr>
                <a:t>herefore 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the set of </a:t>
              </a:r>
              <a:r>
                <a:rPr lang="en-US" sz="2800" dirty="0">
                  <a:solidFill>
                    <a:srgbClr val="029C27"/>
                  </a:solidFill>
                  <a:latin typeface="Comic Sans MS" pitchFamily="66" charset="0"/>
                </a:rPr>
                <a:t>n+1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 have the same color!</a:t>
              </a:r>
            </a:p>
          </p:txBody>
        </p:sp>
        <p:sp>
          <p:nvSpPr>
            <p:cNvPr id="38919" name="Line 13"/>
            <p:cNvSpPr>
              <a:spLocks noChangeShapeType="1"/>
            </p:cNvSpPr>
            <p:nvPr/>
          </p:nvSpPr>
          <p:spPr bwMode="auto">
            <a:xfrm>
              <a:off x="672" y="3552"/>
              <a:ext cx="39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0" name="Line 14"/>
            <p:cNvSpPr>
              <a:spLocks noChangeShapeType="1"/>
            </p:cNvSpPr>
            <p:nvPr/>
          </p:nvSpPr>
          <p:spPr bwMode="auto">
            <a:xfrm>
              <a:off x="4656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1" name="Line 15"/>
            <p:cNvSpPr>
              <a:spLocks noChangeShapeType="1"/>
            </p:cNvSpPr>
            <p:nvPr/>
          </p:nvSpPr>
          <p:spPr bwMode="auto">
            <a:xfrm>
              <a:off x="67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685800" y="1631950"/>
            <a:ext cx="7989688" cy="138499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(Inductive case) </a:t>
            </a:r>
          </a:p>
          <a:p>
            <a:r>
              <a:rPr lang="en-US" sz="2800" dirty="0">
                <a:latin typeface="Comic Sans MS" pitchFamily="66" charset="0"/>
              </a:rPr>
              <a:t>Assume any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2800" dirty="0">
                <a:latin typeface="Comic Sans MS" pitchFamily="66" charset="0"/>
              </a:rPr>
              <a:t> horses have the same color.</a:t>
            </a:r>
          </a:p>
          <a:p>
            <a:r>
              <a:rPr lang="en-US" sz="2800" dirty="0">
                <a:latin typeface="Comic Sans MS" pitchFamily="66" charset="0"/>
              </a:rPr>
              <a:t>Prove that any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n+1 </a:t>
            </a:r>
            <a:r>
              <a:rPr lang="en-US" sz="2800" dirty="0">
                <a:latin typeface="Comic Sans MS" pitchFamily="66" charset="0"/>
              </a:rPr>
              <a:t>horses have the same color.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 False Proof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219200" y="1558925"/>
            <a:ext cx="4156907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What’s </a:t>
            </a:r>
            <a:r>
              <a:rPr lang="en-US" sz="4400" dirty="0">
                <a:latin typeface="Comic Sans MS" pitchFamily="66" charset="0"/>
              </a:rPr>
              <a:t>wrong?</a:t>
            </a:r>
            <a:endParaRPr lang="en-US" sz="44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457200" y="2427288"/>
            <a:ext cx="8238153" cy="147732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Proof that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>
                <a:latin typeface="Comic Sans MS" pitchFamily="66" charset="0"/>
              </a:rPr>
              <a:t>) </a:t>
            </a:r>
            <a:r>
              <a:rPr lang="en-US" sz="4000" dirty="0">
                <a:latin typeface="Comic Sans MS" pitchFamily="66" charset="0"/>
                <a:cs typeface="Times New Roman" pitchFamily="18" charset="0"/>
              </a:rPr>
              <a:t>→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4000" dirty="0">
                <a:latin typeface="Comic Sans MS" pitchFamily="66" charset="0"/>
              </a:rPr>
              <a:t>) </a:t>
            </a:r>
            <a:r>
              <a:rPr lang="en-US" sz="4000" dirty="0" smtClean="0">
                <a:latin typeface="Comic Sans MS" pitchFamily="66" charset="0"/>
              </a:rPr>
              <a:t> is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wrong</a:t>
            </a:r>
          </a:p>
          <a:p>
            <a:pPr>
              <a:spcBef>
                <a:spcPts val="1200"/>
              </a:spcBef>
            </a:pPr>
            <a:r>
              <a:rPr lang="en-US" sz="4000" dirty="0" smtClean="0">
                <a:latin typeface="Comic Sans MS" pitchFamily="66" charset="0"/>
              </a:rPr>
              <a:t>if</a:t>
            </a:r>
            <a:r>
              <a:rPr lang="en-US" sz="4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=</a:t>
            </a:r>
            <a:r>
              <a:rPr lang="en-US" sz="4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1</a:t>
            </a:r>
            <a:endParaRPr lang="en-US" sz="4000" dirty="0">
              <a:latin typeface="Comic Sans MS" pitchFamily="66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5105402"/>
            <a:ext cx="4186239" cy="1498601"/>
            <a:chOff x="144" y="3216"/>
            <a:chExt cx="2637" cy="944"/>
          </a:xfrm>
        </p:grpSpPr>
        <p:pic>
          <p:nvPicPr>
            <p:cNvPr id="39950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60" y="3216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44" y="3648"/>
              <a:ext cx="2637" cy="512"/>
              <a:chOff x="144" y="3648"/>
              <a:chExt cx="2637" cy="512"/>
            </a:xfrm>
          </p:grpSpPr>
          <p:sp>
            <p:nvSpPr>
              <p:cNvPr id="39952" name="Text Box 8"/>
              <p:cNvSpPr txBox="1">
                <a:spLocks noChangeArrowheads="1"/>
              </p:cNvSpPr>
              <p:nvPr/>
            </p:nvSpPr>
            <p:spPr bwMode="auto">
              <a:xfrm>
                <a:off x="144" y="3792"/>
                <a:ext cx="2637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1st </a:t>
                </a:r>
                <a:r>
                  <a:rPr lang="en-US" sz="3200" dirty="0">
                    <a:solidFill>
                      <a:srgbClr val="0000FF"/>
                    </a:solidFill>
                    <a:latin typeface="Comic Sans MS" pitchFamily="66" charset="0"/>
                  </a:rPr>
                  <a:t>set of </a:t>
                </a:r>
                <a:r>
                  <a:rPr lang="en-US" sz="3200" dirty="0">
                    <a:solidFill>
                      <a:srgbClr val="029C27"/>
                    </a:solidFill>
                    <a:latin typeface="Comic Sans MS" pitchFamily="66" charset="0"/>
                  </a:rPr>
                  <a:t>n</a:t>
                </a:r>
                <a:r>
                  <a:rPr lang="en-US" sz="3200" dirty="0">
                    <a:solidFill>
                      <a:srgbClr val="0000FF"/>
                    </a:solidFill>
                    <a:latin typeface="Comic Sans MS" pitchFamily="66" charset="0"/>
                  </a:rPr>
                  <a:t>=</a:t>
                </a:r>
                <a:r>
                  <a:rPr lang="en-US" sz="3200" dirty="0">
                    <a:solidFill>
                      <a:srgbClr val="FF0000"/>
                    </a:solidFill>
                    <a:latin typeface="Comic Sans MS" pitchFamily="66" charset="0"/>
                  </a:rPr>
                  <a:t>1</a:t>
                </a:r>
                <a:r>
                  <a:rPr lang="en-US" sz="3200" dirty="0">
                    <a:solidFill>
                      <a:srgbClr val="0000FF"/>
                    </a:solidFill>
                    <a:latin typeface="Comic Sans MS" pitchFamily="66" charset="0"/>
                  </a:rPr>
                  <a:t> horses</a:t>
                </a:r>
              </a:p>
            </p:txBody>
          </p:sp>
          <p:sp>
            <p:nvSpPr>
              <p:cNvPr id="39953" name="Line 9"/>
              <p:cNvSpPr>
                <a:spLocks noChangeShapeType="1"/>
              </p:cNvSpPr>
              <p:nvPr/>
            </p:nvSpPr>
            <p:spPr bwMode="auto">
              <a:xfrm>
                <a:off x="192" y="3744"/>
                <a:ext cx="21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4" name="Line 10"/>
              <p:cNvSpPr>
                <a:spLocks noChangeShapeType="1"/>
              </p:cNvSpPr>
              <p:nvPr/>
            </p:nvSpPr>
            <p:spPr bwMode="auto">
              <a:xfrm>
                <a:off x="192" y="36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5" name="Line 11"/>
              <p:cNvSpPr>
                <a:spLocks noChangeShapeType="1"/>
              </p:cNvSpPr>
              <p:nvPr/>
            </p:nvSpPr>
            <p:spPr bwMode="auto">
              <a:xfrm>
                <a:off x="2352" y="36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648201" y="4495800"/>
            <a:ext cx="4311651" cy="1457325"/>
            <a:chOff x="2928" y="2832"/>
            <a:chExt cx="2716" cy="918"/>
          </a:xfrm>
        </p:grpSpPr>
        <p:pic>
          <p:nvPicPr>
            <p:cNvPr id="39944" name="Picture 13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60" y="3216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945" name="Text Box 14"/>
            <p:cNvSpPr txBox="1">
              <a:spLocks noChangeArrowheads="1"/>
            </p:cNvSpPr>
            <p:nvPr/>
          </p:nvSpPr>
          <p:spPr bwMode="auto">
            <a:xfrm>
              <a:off x="2928" y="2832"/>
              <a:ext cx="271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</a:rPr>
                <a:t>2nd set of </a:t>
              </a:r>
              <a:r>
                <a:rPr lang="en-US" sz="3200" dirty="0" smtClean="0">
                  <a:solidFill>
                    <a:srgbClr val="029C27"/>
                  </a:solidFill>
                  <a:latin typeface="Comic Sans MS" pitchFamily="66" charset="0"/>
                </a:rPr>
                <a:t>n</a:t>
              </a:r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</a:rPr>
                <a:t>=</a:t>
              </a:r>
              <a:r>
                <a:rPr lang="en-US" sz="3200" dirty="0" smtClean="0">
                  <a:solidFill>
                    <a:srgbClr val="FF0000"/>
                  </a:solidFill>
                  <a:latin typeface="Comic Sans MS" pitchFamily="66" charset="0"/>
                </a:rPr>
                <a:t>1</a:t>
              </a:r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</a:rPr>
                <a:t> horses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3936" y="3120"/>
              <a:ext cx="1489" cy="192"/>
              <a:chOff x="1439" y="3072"/>
              <a:chExt cx="3456" cy="192"/>
            </a:xfrm>
          </p:grpSpPr>
          <p:sp>
            <p:nvSpPr>
              <p:cNvPr id="39947" name="Line 16"/>
              <p:cNvSpPr>
                <a:spLocks noChangeShapeType="1"/>
              </p:cNvSpPr>
              <p:nvPr/>
            </p:nvSpPr>
            <p:spPr bwMode="auto">
              <a:xfrm>
                <a:off x="1439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8" name="Line 17"/>
              <p:cNvSpPr>
                <a:spLocks noChangeShapeType="1"/>
              </p:cNvSpPr>
              <p:nvPr/>
            </p:nvSpPr>
            <p:spPr bwMode="auto">
              <a:xfrm>
                <a:off x="4895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9" name="Line 18"/>
              <p:cNvSpPr>
                <a:spLocks noChangeShapeType="1"/>
              </p:cNvSpPr>
              <p:nvPr/>
            </p:nvSpPr>
            <p:spPr bwMode="auto">
              <a:xfrm>
                <a:off x="1439" y="3168"/>
                <a:ext cx="34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 False Proof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3400" y="3195697"/>
            <a:ext cx="756809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          ,  because the two horse</a:t>
            </a:r>
          </a:p>
          <a:p>
            <a:pPr lvl="0"/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groups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do not overlap</a:t>
            </a:r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.</a:t>
            </a:r>
          </a:p>
          <a:p>
            <a:endParaRPr lang="en-US" sz="48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8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457200" y="2427288"/>
            <a:ext cx="8238153" cy="147732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Proof that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>
                <a:latin typeface="Comic Sans MS" pitchFamily="66" charset="0"/>
              </a:rPr>
              <a:t>) </a:t>
            </a:r>
            <a:r>
              <a:rPr lang="en-US" sz="4000" dirty="0">
                <a:latin typeface="Comic Sans MS" pitchFamily="66" charset="0"/>
                <a:cs typeface="Times New Roman" pitchFamily="18" charset="0"/>
              </a:rPr>
              <a:t>→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4000" dirty="0">
                <a:latin typeface="Comic Sans MS" pitchFamily="66" charset="0"/>
              </a:rPr>
              <a:t>) </a:t>
            </a:r>
            <a:r>
              <a:rPr lang="en-US" sz="4000" dirty="0" smtClean="0">
                <a:latin typeface="Comic Sans MS" pitchFamily="66" charset="0"/>
              </a:rPr>
              <a:t> is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wrong</a:t>
            </a:r>
          </a:p>
          <a:p>
            <a:pPr>
              <a:spcBef>
                <a:spcPts val="1200"/>
              </a:spcBef>
            </a:pPr>
            <a:r>
              <a:rPr lang="en-US" sz="4000" dirty="0" smtClean="0">
                <a:latin typeface="Comic Sans MS" pitchFamily="66" charset="0"/>
              </a:rPr>
              <a:t>if</a:t>
            </a:r>
            <a:r>
              <a:rPr lang="en-US" sz="4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=</a:t>
            </a:r>
            <a:r>
              <a:rPr lang="en-US" sz="4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1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 False Proof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3400" y="3195697"/>
            <a:ext cx="756809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          ,  because the two horse</a:t>
            </a:r>
          </a:p>
          <a:p>
            <a:pPr lvl="0"/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groups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do not overlap</a:t>
            </a:r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.</a:t>
            </a:r>
          </a:p>
          <a:p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304800" y="4818063"/>
            <a:ext cx="8744702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009900"/>
                </a:solidFill>
                <a:latin typeface="Comic Sans MS" pitchFamily="66" charset="0"/>
              </a:rPr>
              <a:t>(But proof works for all n </a:t>
            </a:r>
            <a:r>
              <a:rPr lang="en-US" sz="4800" b="1" dirty="0">
                <a:solidFill>
                  <a:srgbClr val="009900"/>
                </a:solidFill>
                <a:latin typeface="Comic Sans MS" pitchFamily="66" charset="0"/>
                <a:cs typeface="Times New Roman" pitchFamily="18" charset="0"/>
              </a:rPr>
              <a:t>≠</a:t>
            </a:r>
            <a:r>
              <a:rPr lang="en-US" sz="4800" dirty="0">
                <a:solidFill>
                  <a:srgbClr val="009900"/>
                </a:solidFill>
                <a:latin typeface="Comic Sans MS" pitchFamily="66" charset="0"/>
                <a:sym typeface="Comic Sans MS" pitchFamily="66" charset="0"/>
              </a:rPr>
              <a:t> </a:t>
            </a:r>
            <a:r>
              <a:rPr lang="en-US" sz="4800" dirty="0">
                <a:solidFill>
                  <a:srgbClr val="009900"/>
                </a:solidFill>
                <a:latin typeface="Comic Sans MS" pitchFamily="66" charset="0"/>
              </a:rPr>
              <a:t>1)</a:t>
            </a:r>
            <a:endParaRPr lang="en-US" sz="4000" dirty="0">
              <a:solidFill>
                <a:srgbClr val="0099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5638800" cy="1066800"/>
          </a:xfrm>
          <a:ln w="38100">
            <a:solidFill>
              <a:srgbClr val="0000FF"/>
            </a:solidFill>
            <a:prstDash val="sysDash"/>
          </a:ln>
        </p:spPr>
        <p:txBody>
          <a:bodyPr/>
          <a:lstStyle/>
          <a:p>
            <a:pPr eaLnBrk="1" hangingPunct="1"/>
            <a:r>
              <a:rPr lang="en-US" sz="4400" dirty="0" smtClean="0"/>
              <a:t>Strong Induction</a:t>
            </a:r>
          </a:p>
        </p:txBody>
      </p:sp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228600" y="1363682"/>
            <a:ext cx="8763000" cy="452431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Prove P(0).  Then prove P(</a:t>
            </a:r>
            <a:r>
              <a:rPr lang="en-US" sz="48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4800" dirty="0">
                <a:latin typeface="Comic Sans MS" pitchFamily="66" charset="0"/>
              </a:rPr>
              <a:t>)</a:t>
            </a:r>
          </a:p>
          <a:p>
            <a:r>
              <a:rPr lang="en-US" sz="4800" dirty="0">
                <a:latin typeface="Comic Sans MS" pitchFamily="66" charset="0"/>
              </a:rPr>
              <a:t>assuming all of</a:t>
            </a:r>
          </a:p>
          <a:p>
            <a:pPr>
              <a:spcBef>
                <a:spcPts val="1200"/>
              </a:spcBef>
            </a:pPr>
            <a:r>
              <a:rPr lang="en-US" sz="4800" dirty="0">
                <a:latin typeface="Comic Sans MS" pitchFamily="66" charset="0"/>
              </a:rPr>
              <a:t>         P(</a:t>
            </a:r>
            <a:r>
              <a:rPr lang="en-US" sz="4800" dirty="0">
                <a:solidFill>
                  <a:srgbClr val="028822"/>
                </a:solidFill>
                <a:latin typeface="Comic Sans MS" pitchFamily="66" charset="0"/>
              </a:rPr>
              <a:t>0</a:t>
            </a:r>
            <a:r>
              <a:rPr lang="en-US" sz="4800" dirty="0">
                <a:latin typeface="Comic Sans MS" pitchFamily="66" charset="0"/>
              </a:rPr>
              <a:t>), P(</a:t>
            </a:r>
            <a:r>
              <a:rPr lang="en-US" sz="4800" dirty="0">
                <a:solidFill>
                  <a:srgbClr val="028822"/>
                </a:solidFill>
                <a:latin typeface="Comic Sans MS" pitchFamily="66" charset="0"/>
              </a:rPr>
              <a:t>1</a:t>
            </a:r>
            <a:r>
              <a:rPr lang="en-US" sz="4800" dirty="0">
                <a:latin typeface="Comic Sans MS" pitchFamily="66" charset="0"/>
              </a:rPr>
              <a:t>), …, P(</a:t>
            </a:r>
            <a:r>
              <a:rPr lang="en-US" sz="48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800" dirty="0">
                <a:latin typeface="Comic Sans MS" pitchFamily="66" charset="0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sz="5400" dirty="0">
                <a:latin typeface="Comic Sans MS" pitchFamily="66" charset="0"/>
              </a:rPr>
              <a:t>(</a:t>
            </a:r>
            <a:r>
              <a:rPr lang="en-US" sz="5400" dirty="0">
                <a:solidFill>
                  <a:srgbClr val="BC34CA"/>
                </a:solidFill>
                <a:latin typeface="Comic Sans MS" pitchFamily="66" charset="0"/>
              </a:rPr>
              <a:t>instead of just</a:t>
            </a:r>
            <a:r>
              <a:rPr lang="en-US" sz="5400" dirty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P(</a:t>
            </a:r>
            <a:r>
              <a:rPr lang="en-US" sz="54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5400" dirty="0">
                <a:latin typeface="Comic Sans MS" pitchFamily="66" charset="0"/>
              </a:rPr>
              <a:t>)).</a:t>
            </a:r>
          </a:p>
          <a:p>
            <a:pPr algn="ctr">
              <a:spcBef>
                <a:spcPts val="1200"/>
              </a:spcBef>
            </a:pPr>
            <a:r>
              <a:rPr lang="en-US" sz="5400" dirty="0" smtClean="0">
                <a:latin typeface="Comic Sans MS" pitchFamily="66" charset="0"/>
              </a:rPr>
              <a:t>Conclude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m.P(m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)</a:t>
            </a:r>
            <a:endParaRPr lang="en-US" sz="5400" dirty="0">
              <a:solidFill>
                <a:srgbClr val="0000FF"/>
              </a:solidFill>
              <a:latin typeface="Comic Sans MS" pitchFamily="66" charset="0"/>
              <a:sym typeface="Euclid Symbol" pitchFamily="18" charset="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Unstacking game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8153400" cy="4114800"/>
          </a:xfrm>
        </p:spPr>
        <p:txBody>
          <a:bodyPr/>
          <a:lstStyle/>
          <a:p>
            <a:r>
              <a:rPr lang="en-US" sz="3600" dirty="0" smtClean="0"/>
              <a:t>Start: a stack of boxes </a:t>
            </a:r>
          </a:p>
          <a:p>
            <a:pPr eaLnBrk="1" hangingPunct="1"/>
            <a:r>
              <a:rPr lang="en-US" sz="3600" dirty="0" smtClean="0"/>
              <a:t>Move: split any stack into two of sizes </a:t>
            </a:r>
            <a:r>
              <a:rPr lang="en-US" sz="3600" dirty="0" err="1" smtClean="0">
                <a:solidFill>
                  <a:srgbClr val="003399"/>
                </a:solidFill>
              </a:rPr>
              <a:t>a</a:t>
            </a:r>
            <a:r>
              <a:rPr lang="en-US" sz="3600" dirty="0" err="1" smtClean="0"/>
              <a:t>,</a:t>
            </a:r>
            <a:r>
              <a:rPr lang="en-US" sz="3600" dirty="0" err="1" smtClean="0">
                <a:solidFill>
                  <a:srgbClr val="003399"/>
                </a:solidFill>
              </a:rPr>
              <a:t>b</a:t>
            </a:r>
            <a:r>
              <a:rPr lang="en-US" sz="3600" dirty="0" smtClean="0">
                <a:latin typeface="Symbol" charset="2"/>
                <a:cs typeface="Symbol" charset="2"/>
              </a:rPr>
              <a:t>&gt;</a:t>
            </a:r>
            <a:r>
              <a:rPr lang="en-US" sz="3600" dirty="0" smtClean="0"/>
              <a:t>0 </a:t>
            </a:r>
          </a:p>
          <a:p>
            <a:pPr eaLnBrk="1" hangingPunct="1"/>
            <a:r>
              <a:rPr lang="en-US" sz="3600" dirty="0" smtClean="0"/>
              <a:t>Scoring: </a:t>
            </a:r>
            <a:r>
              <a:rPr lang="en-US" sz="3600" dirty="0" err="1" smtClean="0">
                <a:solidFill>
                  <a:srgbClr val="003399"/>
                </a:solidFill>
              </a:rPr>
              <a:t>ab</a:t>
            </a:r>
            <a:r>
              <a:rPr lang="en-US" sz="3600" dirty="0" smtClean="0"/>
              <a:t> points</a:t>
            </a:r>
          </a:p>
          <a:p>
            <a:pPr eaLnBrk="1" hangingPunct="1"/>
            <a:r>
              <a:rPr lang="en-US" sz="3600" dirty="0" smtClean="0"/>
              <a:t>Keep moving: until stuck</a:t>
            </a:r>
          </a:p>
          <a:p>
            <a:pPr eaLnBrk="1" hangingPunct="1"/>
            <a:r>
              <a:rPr lang="en-US" sz="3600" dirty="0" smtClean="0"/>
              <a:t>Overall score:  sum of move scores 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5943600" y="1219200"/>
            <a:ext cx="533400" cy="1371600"/>
            <a:chOff x="3984" y="624"/>
            <a:chExt cx="336" cy="864"/>
          </a:xfrm>
        </p:grpSpPr>
        <p:sp>
          <p:nvSpPr>
            <p:cNvPr id="14355" name="Rectangle 4"/>
            <p:cNvSpPr>
              <a:spLocks noChangeArrowheads="1"/>
            </p:cNvSpPr>
            <p:nvPr/>
          </p:nvSpPr>
          <p:spPr bwMode="auto">
            <a:xfrm>
              <a:off x="3984" y="1248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" name="Rectangle 5"/>
            <p:cNvSpPr>
              <a:spLocks noChangeArrowheads="1"/>
            </p:cNvSpPr>
            <p:nvPr/>
          </p:nvSpPr>
          <p:spPr bwMode="auto">
            <a:xfrm>
              <a:off x="3984" y="624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357" name="Rectangle 6"/>
            <p:cNvSpPr>
              <a:spLocks noChangeArrowheads="1"/>
            </p:cNvSpPr>
            <p:nvPr/>
          </p:nvSpPr>
          <p:spPr bwMode="auto">
            <a:xfrm>
              <a:off x="3984" y="816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8" name="Rectangle 7"/>
            <p:cNvSpPr>
              <a:spLocks noChangeArrowheads="1"/>
            </p:cNvSpPr>
            <p:nvPr/>
          </p:nvSpPr>
          <p:spPr bwMode="auto">
            <a:xfrm>
              <a:off x="3984" y="1056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6629400" y="1524000"/>
            <a:ext cx="1981200" cy="1376363"/>
            <a:chOff x="4416" y="816"/>
            <a:chExt cx="1248" cy="867"/>
          </a:xfrm>
        </p:grpSpPr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4896" y="960"/>
              <a:ext cx="336" cy="720"/>
              <a:chOff x="4896" y="960"/>
              <a:chExt cx="336" cy="720"/>
            </a:xfrm>
          </p:grpSpPr>
          <p:grpSp>
            <p:nvGrpSpPr>
              <p:cNvPr id="5" name="Group 16"/>
              <p:cNvGrpSpPr>
                <a:grpSpLocks/>
              </p:cNvGrpSpPr>
              <p:nvPr/>
            </p:nvGrpSpPr>
            <p:grpSpPr bwMode="auto">
              <a:xfrm>
                <a:off x="4896" y="960"/>
                <a:ext cx="336" cy="480"/>
                <a:chOff x="4896" y="816"/>
                <a:chExt cx="336" cy="480"/>
              </a:xfrm>
            </p:grpSpPr>
            <p:sp>
              <p:nvSpPr>
                <p:cNvPr id="14353" name="Rectangle 11"/>
                <p:cNvSpPr>
                  <a:spLocks noChangeArrowheads="1"/>
                </p:cNvSpPr>
                <p:nvPr/>
              </p:nvSpPr>
              <p:spPr bwMode="auto">
                <a:xfrm>
                  <a:off x="4896" y="816"/>
                  <a:ext cx="336" cy="24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4354" name="Rectangle 12"/>
                <p:cNvSpPr>
                  <a:spLocks noChangeArrowheads="1"/>
                </p:cNvSpPr>
                <p:nvPr/>
              </p:nvSpPr>
              <p:spPr bwMode="auto">
                <a:xfrm>
                  <a:off x="4896" y="1056"/>
                  <a:ext cx="336" cy="24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14352" name="Text Box 14"/>
              <p:cNvSpPr txBox="1">
                <a:spLocks noChangeArrowheads="1"/>
              </p:cNvSpPr>
              <p:nvPr/>
            </p:nvSpPr>
            <p:spPr bwMode="auto">
              <a:xfrm>
                <a:off x="4944" y="1392"/>
                <a:ext cx="22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003399"/>
                    </a:solidFill>
                    <a:latin typeface="Comic Sans MS"/>
                    <a:cs typeface="Comic Sans MS"/>
                  </a:rPr>
                  <a:t>a</a:t>
                </a:r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5328" y="960"/>
              <a:ext cx="336" cy="723"/>
              <a:chOff x="5328" y="960"/>
              <a:chExt cx="336" cy="723"/>
            </a:xfrm>
          </p:grpSpPr>
          <p:grpSp>
            <p:nvGrpSpPr>
              <p:cNvPr id="7" name="Group 17"/>
              <p:cNvGrpSpPr>
                <a:grpSpLocks/>
              </p:cNvGrpSpPr>
              <p:nvPr/>
            </p:nvGrpSpPr>
            <p:grpSpPr bwMode="auto">
              <a:xfrm>
                <a:off x="5328" y="960"/>
                <a:ext cx="336" cy="480"/>
                <a:chOff x="5328" y="816"/>
                <a:chExt cx="336" cy="480"/>
              </a:xfrm>
            </p:grpSpPr>
            <p:sp>
              <p:nvSpPr>
                <p:cNvPr id="14349" name="Rectangle 9"/>
                <p:cNvSpPr>
                  <a:spLocks noChangeArrowheads="1"/>
                </p:cNvSpPr>
                <p:nvPr/>
              </p:nvSpPr>
              <p:spPr bwMode="auto">
                <a:xfrm>
                  <a:off x="5328" y="1056"/>
                  <a:ext cx="336" cy="24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4350" name="Rectangle 10"/>
                <p:cNvSpPr>
                  <a:spLocks noChangeArrowheads="1"/>
                </p:cNvSpPr>
                <p:nvPr/>
              </p:nvSpPr>
              <p:spPr bwMode="auto">
                <a:xfrm>
                  <a:off x="5328" y="816"/>
                  <a:ext cx="336" cy="24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14348" name="Text Box 15"/>
              <p:cNvSpPr txBox="1">
                <a:spLocks noChangeArrowheads="1"/>
              </p:cNvSpPr>
              <p:nvPr/>
            </p:nvSpPr>
            <p:spPr bwMode="auto">
              <a:xfrm>
                <a:off x="5376" y="1392"/>
                <a:ext cx="23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srgbClr val="003399"/>
                    </a:solidFill>
                    <a:latin typeface="Comic Sans MS"/>
                    <a:cs typeface="Comic Sans MS"/>
                  </a:rPr>
                  <a:t>b</a:t>
                </a:r>
                <a:endParaRPr lang="en-US" sz="2400" dirty="0">
                  <a:solidFill>
                    <a:srgbClr val="003399"/>
                  </a:solidFill>
                  <a:latin typeface="Comic Sans MS"/>
                  <a:cs typeface="Comic Sans MS"/>
                </a:endParaRPr>
              </a:p>
            </p:txBody>
          </p:sp>
        </p:grpSp>
        <p:sp>
          <p:nvSpPr>
            <p:cNvPr id="14346" name="AutoShape 8"/>
            <p:cNvSpPr>
              <a:spLocks noChangeArrowheads="1"/>
            </p:cNvSpPr>
            <p:nvPr/>
          </p:nvSpPr>
          <p:spPr bwMode="auto">
            <a:xfrm>
              <a:off x="4416" y="816"/>
              <a:ext cx="384" cy="306"/>
            </a:xfrm>
            <a:prstGeom prst="rightArrow">
              <a:avLst>
                <a:gd name="adj1" fmla="val 50000"/>
                <a:gd name="adj2" fmla="val 31373"/>
              </a:avLst>
            </a:prstGeom>
            <a:solidFill>
              <a:srgbClr val="3333CC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5958" name="Text Box 22"/>
          <p:cNvSpPr txBox="1">
            <a:spLocks noChangeArrowheads="1"/>
          </p:cNvSpPr>
          <p:nvPr/>
        </p:nvSpPr>
        <p:spPr bwMode="auto">
          <a:xfrm>
            <a:off x="5943600" y="2514600"/>
            <a:ext cx="672630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3399"/>
                </a:solidFill>
                <a:latin typeface="Comic Sans MS"/>
                <a:cs typeface="Comic Sans MS"/>
              </a:rPr>
              <a:t>a</a:t>
            </a:r>
            <a:r>
              <a:rPr lang="en-US" sz="2400" dirty="0" err="1">
                <a:latin typeface="Comic Sans MS"/>
                <a:cs typeface="Comic Sans MS"/>
              </a:rPr>
              <a:t>+</a:t>
            </a:r>
            <a:r>
              <a:rPr lang="en-US" sz="2400" dirty="0" err="1">
                <a:solidFill>
                  <a:srgbClr val="003399"/>
                </a:solidFill>
                <a:latin typeface="Comic Sans MS"/>
                <a:cs typeface="Comic Sans MS"/>
              </a:rPr>
              <a:t>b</a:t>
            </a:r>
            <a:endParaRPr lang="en-US" dirty="0">
              <a:solidFill>
                <a:srgbClr val="003399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5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Analyzing the Stacking Game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752600"/>
            <a:ext cx="8305800" cy="3276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/>
              <a:t>Claim: Every way of </a:t>
            </a:r>
            <a:r>
              <a:rPr lang="en-US" sz="4400" dirty="0" err="1" smtClean="0"/>
              <a:t>unstacking</a:t>
            </a:r>
            <a:r>
              <a:rPr lang="en-US" sz="4400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8000"/>
                </a:solidFill>
              </a:rPr>
              <a:t>n</a:t>
            </a:r>
            <a:r>
              <a:rPr lang="en-US" sz="4400" dirty="0" smtClean="0"/>
              <a:t> blocks gives the same score:</a:t>
            </a: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8000"/>
                </a:solidFill>
              </a:rPr>
              <a:t>n</a:t>
            </a:r>
            <a:r>
              <a:rPr lang="en-US" sz="4400" dirty="0" smtClean="0"/>
              <a:t>-1)+(</a:t>
            </a:r>
            <a:r>
              <a:rPr lang="en-US" sz="4400" dirty="0" smtClean="0">
                <a:solidFill>
                  <a:srgbClr val="008000"/>
                </a:solidFill>
              </a:rPr>
              <a:t>n</a:t>
            </a:r>
            <a:r>
              <a:rPr lang="en-US" sz="4400" dirty="0" smtClean="0"/>
              <a:t>-2)+</a:t>
            </a:r>
            <a:r>
              <a:rPr lang="en-US" sz="4400" dirty="0" smtClean="0">
                <a:sym typeface="Euclid Extra" pitchFamily="18" charset="2"/>
              </a:rPr>
              <a:t></a:t>
            </a:r>
            <a:r>
              <a:rPr lang="en-US" sz="4400" dirty="0" smtClean="0"/>
              <a:t>+1</a:t>
            </a:r>
          </a:p>
        </p:txBody>
      </p:sp>
      <p:graphicFrame>
        <p:nvGraphicFramePr>
          <p:cNvPr id="330757" name="Object 5"/>
          <p:cNvGraphicFramePr>
            <a:graphicFrameLocks noChangeAspect="1"/>
          </p:cNvGraphicFramePr>
          <p:nvPr/>
        </p:nvGraphicFramePr>
        <p:xfrm>
          <a:off x="4814888" y="3444875"/>
          <a:ext cx="2749550" cy="2036763"/>
        </p:xfrm>
        <a:graphic>
          <a:graphicData uri="http://schemas.openxmlformats.org/presentationml/2006/ole">
            <p:oleObj spid="_x0000_s289794" name="Equation" r:id="rId4" imgW="635000" imgH="4699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Analyzing the Game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915400" cy="487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i="1" dirty="0" smtClean="0"/>
              <a:t>Claim:</a:t>
            </a:r>
            <a:r>
              <a:rPr lang="en-US" sz="4400" dirty="0" smtClean="0"/>
              <a:t> Starting with size</a:t>
            </a:r>
            <a:r>
              <a:rPr lang="en-US" sz="4400" i="1" dirty="0" smtClean="0"/>
              <a:t> </a:t>
            </a:r>
            <a:r>
              <a:rPr lang="en-US" sz="4400" dirty="0" smtClean="0">
                <a:solidFill>
                  <a:srgbClr val="008000"/>
                </a:solidFill>
              </a:rPr>
              <a:t>n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stack,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final score will be </a:t>
            </a:r>
          </a:p>
        </p:txBody>
      </p:sp>
      <p:graphicFrame>
        <p:nvGraphicFramePr>
          <p:cNvPr id="331780" name="Object 4"/>
          <p:cNvGraphicFramePr>
            <a:graphicFrameLocks noChangeAspect="1"/>
          </p:cNvGraphicFramePr>
          <p:nvPr/>
        </p:nvGraphicFramePr>
        <p:xfrm>
          <a:off x="3365500" y="2759075"/>
          <a:ext cx="2255838" cy="2035175"/>
        </p:xfrm>
        <a:graphic>
          <a:graphicData uri="http://schemas.openxmlformats.org/presentationml/2006/ole">
            <p:oleObj spid="_x0000_s291842" name="Equation" r:id="rId4" imgW="520700" imgH="469900" progId="Equation.DSMT4">
              <p:embed/>
            </p:oleObj>
          </a:graphicData>
        </a:graphic>
      </p:graphicFrame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960405" y="4740275"/>
            <a:ext cx="7192995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Proof: by Induction with</a:t>
            </a:r>
          </a:p>
          <a:p>
            <a:r>
              <a:rPr lang="en-US" sz="4800" dirty="0">
                <a:latin typeface="Comic Sans MS" pitchFamily="66" charset="0"/>
              </a:rPr>
              <a:t>   Claim(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800" dirty="0">
                <a:latin typeface="Comic Sans MS" pitchFamily="66" charset="0"/>
              </a:rPr>
              <a:t>) as hypothesis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8486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smtClean="0"/>
              <a:t>Base case </a:t>
            </a:r>
            <a:r>
              <a:rPr lang="en-US" sz="6000" dirty="0" smtClean="0">
                <a:solidFill>
                  <a:srgbClr val="008000"/>
                </a:solidFill>
              </a:rPr>
              <a:t>n</a:t>
            </a:r>
            <a:r>
              <a:rPr lang="en-US" sz="6000" i="1" dirty="0" smtClean="0">
                <a:solidFill>
                  <a:srgbClr val="3333CC"/>
                </a:solidFill>
              </a:rPr>
              <a:t> </a:t>
            </a:r>
            <a:r>
              <a:rPr lang="en-US" sz="6000" dirty="0" smtClean="0"/>
              <a:t>= </a:t>
            </a:r>
            <a:r>
              <a:rPr lang="en-US" sz="6000" dirty="0" smtClean="0">
                <a:solidFill>
                  <a:srgbClr val="0000FF"/>
                </a:solidFill>
              </a:rPr>
              <a:t>0</a:t>
            </a:r>
            <a:r>
              <a:rPr lang="en-US" sz="6000" dirty="0" smtClean="0"/>
              <a:t>:</a:t>
            </a:r>
            <a:endParaRPr lang="en-US" sz="6000" dirty="0" smtClean="0">
              <a:solidFill>
                <a:srgbClr val="3333CC"/>
              </a:solidFill>
            </a:endParaRPr>
          </a:p>
          <a:p>
            <a:pPr eaLnBrk="1" hangingPunct="1">
              <a:buFontTx/>
              <a:buNone/>
            </a:pPr>
            <a:endParaRPr lang="en-US" sz="6000" dirty="0" smtClean="0"/>
          </a:p>
        </p:txBody>
      </p:sp>
      <p:graphicFrame>
        <p:nvGraphicFramePr>
          <p:cNvPr id="332804" name="Object 4"/>
          <p:cNvGraphicFramePr>
            <a:graphicFrameLocks noChangeAspect="1"/>
          </p:cNvGraphicFramePr>
          <p:nvPr/>
        </p:nvGraphicFramePr>
        <p:xfrm>
          <a:off x="4495800" y="2384425"/>
          <a:ext cx="3352800" cy="1882775"/>
        </p:xfrm>
        <a:graphic>
          <a:graphicData uri="http://schemas.openxmlformats.org/presentationml/2006/ole">
            <p:oleObj spid="_x0000_s293890" name="Equation" r:id="rId4" imgW="723600" imgH="406080" progId="Equation.DSMT4">
              <p:embed/>
            </p:oleObj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990600" y="4862513"/>
            <a:ext cx="5867400" cy="1108075"/>
            <a:chOff x="624" y="3063"/>
            <a:chExt cx="3696" cy="698"/>
          </a:xfrm>
        </p:grpSpPr>
        <p:pic>
          <p:nvPicPr>
            <p:cNvPr id="3080" name="Picture 5" descr="MCj01051920000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508" y="3072"/>
              <a:ext cx="812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81" name="Text Box 6"/>
            <p:cNvSpPr txBox="1">
              <a:spLocks noChangeArrowheads="1"/>
            </p:cNvSpPr>
            <p:nvPr/>
          </p:nvSpPr>
          <p:spPr bwMode="auto">
            <a:xfrm>
              <a:off x="624" y="3063"/>
              <a:ext cx="2703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600" dirty="0">
                  <a:latin typeface="Comic Sans MS" pitchFamily="66" charset="0"/>
                </a:rPr>
                <a:t>Claim(</a:t>
              </a:r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0</a:t>
              </a:r>
              <a:r>
                <a:rPr lang="en-US" sz="6600" dirty="0">
                  <a:latin typeface="Comic Sans MS" pitchFamily="66" charset="0"/>
                </a:rPr>
                <a:t>) is</a:t>
              </a:r>
            </a:p>
          </p:txBody>
        </p:sp>
      </p:grpSp>
      <p:sp>
        <p:nvSpPr>
          <p:cNvPr id="332808" name="Text Box 8"/>
          <p:cNvSpPr txBox="1">
            <a:spLocks noChangeArrowheads="1"/>
          </p:cNvSpPr>
          <p:nvPr/>
        </p:nvSpPr>
        <p:spPr bwMode="auto">
          <a:xfrm>
            <a:off x="838200" y="2819400"/>
            <a:ext cx="3914854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>
                <a:latin typeface="Arial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score =</a:t>
            </a:r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153400" y="6553200"/>
            <a:ext cx="990600" cy="304800"/>
          </a:xfrm>
          <a:prstGeom prst="rect">
            <a:avLst/>
          </a:prstGeom>
          <a:ln/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4W.</a:t>
            </a:r>
            <a:fld id="{206E4F9D-23EA-4994-B873-53F82953D039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038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b="1" dirty="0" smtClean="0"/>
              <a:t>Inductive step.</a:t>
            </a:r>
            <a:r>
              <a:rPr lang="en-US" sz="4800" dirty="0" smtClean="0"/>
              <a:t>  </a:t>
            </a:r>
            <a:r>
              <a:rPr lang="en-US" sz="4400" dirty="0" smtClean="0"/>
              <a:t>assume for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stacks</a:t>
            </a:r>
            <a:r>
              <a:rPr lang="en-US" sz="4400" dirty="0" smtClean="0">
                <a:latin typeface="Symbol" charset="2"/>
                <a:cs typeface="Symbol" charset="2"/>
              </a:rPr>
              <a:t> ≤ </a:t>
            </a:r>
            <a:r>
              <a:rPr lang="en-US" sz="4400" dirty="0" err="1" smtClean="0">
                <a:solidFill>
                  <a:srgbClr val="028822"/>
                </a:solidFill>
              </a:rPr>
              <a:t>n</a:t>
            </a:r>
            <a:r>
              <a:rPr lang="en-US" sz="4400" dirty="0" smtClean="0"/>
              <a:t>, and prove C(</a:t>
            </a:r>
            <a:r>
              <a:rPr lang="en-US" sz="4400" dirty="0" smtClean="0">
                <a:solidFill>
                  <a:srgbClr val="008000"/>
                </a:solidFill>
              </a:rPr>
              <a:t>n+1</a:t>
            </a:r>
            <a:r>
              <a:rPr lang="en-US" sz="4400" dirty="0" smtClean="0"/>
              <a:t>):</a:t>
            </a: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5400" dirty="0" smtClean="0"/>
              <a:t>(</a:t>
            </a:r>
            <a:r>
              <a:rPr lang="en-US" sz="5400" dirty="0" smtClean="0">
                <a:solidFill>
                  <a:srgbClr val="008000"/>
                </a:solidFill>
              </a:rPr>
              <a:t>n+1</a:t>
            </a:r>
            <a:r>
              <a:rPr lang="en-US" sz="5400" dirty="0" smtClean="0"/>
              <a:t>)-stack score =</a:t>
            </a:r>
          </a:p>
        </p:txBody>
      </p:sp>
      <p:graphicFrame>
        <p:nvGraphicFramePr>
          <p:cNvPr id="333830" name="Object 6"/>
          <p:cNvGraphicFramePr>
            <a:graphicFrameLocks noChangeAspect="1"/>
          </p:cNvGraphicFramePr>
          <p:nvPr/>
        </p:nvGraphicFramePr>
        <p:xfrm>
          <a:off x="6535738" y="3382963"/>
          <a:ext cx="2370137" cy="2092325"/>
        </p:xfrm>
        <a:graphic>
          <a:graphicData uri="http://schemas.openxmlformats.org/presentationml/2006/ole">
            <p:oleObj spid="_x0000_s295938" name="Equation" r:id="rId4" imgW="533400" imgH="469900" progId="Equation.DSMT4">
              <p:embed/>
            </p:oleObj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205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b="1" dirty="0" smtClean="0"/>
              <a:t>Inductive step.</a:t>
            </a:r>
            <a:r>
              <a:rPr lang="en-US" sz="4800" dirty="0" smtClean="0"/>
              <a:t>   </a:t>
            </a:r>
          </a:p>
          <a:p>
            <a:pPr eaLnBrk="1" hangingPunct="1">
              <a:buFontTx/>
              <a:buNone/>
            </a:pPr>
            <a:r>
              <a:rPr lang="en-US" sz="4400" b="1" dirty="0" smtClean="0"/>
              <a:t>Case </a:t>
            </a:r>
            <a:r>
              <a:rPr lang="en-US" sz="4400" dirty="0" smtClean="0">
                <a:solidFill>
                  <a:srgbClr val="008000"/>
                </a:solidFill>
              </a:rPr>
              <a:t>n+1</a:t>
            </a:r>
            <a:r>
              <a:rPr lang="en-US" sz="4400" i="1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0000FF"/>
                </a:solidFill>
              </a:rPr>
              <a:t>1</a:t>
            </a:r>
            <a:r>
              <a:rPr lang="en-US" sz="4400" dirty="0" smtClean="0"/>
              <a:t>. verify for </a:t>
            </a:r>
            <a:r>
              <a:rPr lang="en-US" sz="4400" dirty="0" smtClean="0">
                <a:solidFill>
                  <a:srgbClr val="0000FF"/>
                </a:solidFill>
              </a:rPr>
              <a:t>1</a:t>
            </a:r>
            <a:r>
              <a:rPr lang="en-US" sz="4400" dirty="0" smtClean="0"/>
              <a:t>-stack:</a:t>
            </a:r>
          </a:p>
        </p:txBody>
      </p:sp>
      <p:graphicFrame>
        <p:nvGraphicFramePr>
          <p:cNvPr id="338948" name="Object 4"/>
          <p:cNvGraphicFramePr>
            <a:graphicFrameLocks noChangeAspect="1"/>
          </p:cNvGraphicFramePr>
          <p:nvPr/>
        </p:nvGraphicFramePr>
        <p:xfrm>
          <a:off x="1371600" y="2743200"/>
          <a:ext cx="6118225" cy="2154237"/>
        </p:xfrm>
        <a:graphic>
          <a:graphicData uri="http://schemas.openxmlformats.org/presentationml/2006/ole">
            <p:oleObj spid="_x0000_s297986" name="Equation" r:id="rId4" imgW="1333500" imgH="469900" progId="Equation.DSMT4">
              <p:embed/>
            </p:oleObj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452688" y="4921250"/>
            <a:ext cx="4405312" cy="1098550"/>
            <a:chOff x="1545" y="3100"/>
            <a:chExt cx="2775" cy="692"/>
          </a:xfrm>
        </p:grpSpPr>
        <p:pic>
          <p:nvPicPr>
            <p:cNvPr id="5127" name="Picture 7" descr="MCj01051920000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508" y="3128"/>
              <a:ext cx="812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28" name="Text Box 8"/>
            <p:cNvSpPr txBox="1">
              <a:spLocks noChangeArrowheads="1"/>
            </p:cNvSpPr>
            <p:nvPr/>
          </p:nvSpPr>
          <p:spPr bwMode="auto">
            <a:xfrm>
              <a:off x="1545" y="3100"/>
              <a:ext cx="1671" cy="6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600" dirty="0">
                  <a:latin typeface="Comic Sans MS" pitchFamily="66" charset="0"/>
                </a:rPr>
                <a:t>C(</a:t>
              </a:r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1</a:t>
              </a:r>
              <a:r>
                <a:rPr lang="en-US" sz="6600" dirty="0">
                  <a:latin typeface="Comic Sans MS" pitchFamily="66" charset="0"/>
                </a:rPr>
                <a:t>) is</a:t>
              </a:r>
            </a:p>
          </p:txBody>
        </p:sp>
      </p:grp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42888"/>
            <a:ext cx="6248400" cy="10668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Induction Rule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42912" y="2133600"/>
          <a:ext cx="8258175" cy="1219200"/>
        </p:xfrm>
        <a:graphic>
          <a:graphicData uri="http://schemas.openxmlformats.org/presentationml/2006/ole">
            <p:oleObj spid="_x0000_s150530" name="Equation" r:id="rId4" imgW="3098800" imgH="457200" progId="Equation.DSMT4">
              <p:embed/>
            </p:oleObj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143000" y="3276600"/>
          <a:ext cx="6887698" cy="1181100"/>
        </p:xfrm>
        <a:graphic>
          <a:graphicData uri="http://schemas.openxmlformats.org/presentationml/2006/ole">
            <p:oleObj spid="_x0000_s150531" name="Equation" r:id="rId5" imgW="1778000" imgH="304800" progId="Equation.DSMT4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76200" y="2057400"/>
            <a:ext cx="8915400" cy="2743200"/>
          </a:xfrm>
          <a:prstGeom prst="rect">
            <a:avLst/>
          </a:prstGeom>
          <a:noFill/>
          <a:ln w="444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6200" y="2209800"/>
          <a:ext cx="8839200" cy="1053679"/>
        </p:xfrm>
        <a:graphic>
          <a:graphicData uri="http://schemas.openxmlformats.org/presentationml/2006/ole">
            <p:oleObj spid="_x0000_s150536" name="Equation" r:id="rId6" imgW="1917700" imgH="22860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829733" y="3483219"/>
          <a:ext cx="7171267" cy="1241181"/>
        </p:xfrm>
        <a:graphic>
          <a:graphicData uri="http://schemas.openxmlformats.org/presentationml/2006/ole">
            <p:oleObj spid="_x0000_s150537" name="Equation" r:id="rId7" imgW="1320800" imgH="2286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62484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b="1" dirty="0" smtClean="0"/>
              <a:t>Inductive step.</a:t>
            </a:r>
            <a:endParaRPr lang="en-US" sz="4400" dirty="0" smtClean="0"/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381000" y="2211388"/>
            <a:ext cx="8305800" cy="239450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b="1" dirty="0">
                <a:latin typeface="Comic Sans MS" pitchFamily="66" charset="0"/>
              </a:rPr>
              <a:t>Case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n+1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Symbol" charset="2"/>
                <a:cs typeface="Symbol" charset="2"/>
              </a:rPr>
              <a:t>&gt;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4400" dirty="0">
                <a:latin typeface="Comic Sans MS" pitchFamily="66" charset="0"/>
              </a:rPr>
              <a:t>.  </a:t>
            </a:r>
            <a:r>
              <a:rPr lang="en-US" sz="4800" dirty="0" smtClean="0">
                <a:latin typeface="Comic Sans MS" pitchFamily="66" charset="0"/>
              </a:rPr>
              <a:t>Split </a:t>
            </a:r>
            <a:r>
              <a:rPr lang="en-US" sz="4800" dirty="0">
                <a:latin typeface="Comic Sans MS" pitchFamily="66" charset="0"/>
              </a:rPr>
              <a:t>into an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rgbClr val="FF00FF"/>
                </a:solidFill>
                <a:latin typeface="Comic Sans MS" pitchFamily="66" charset="0"/>
              </a:rPr>
              <a:t>      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4800" dirty="0">
                <a:latin typeface="Comic Sans MS" pitchFamily="66" charset="0"/>
              </a:rPr>
              <a:t>-stack and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4800" dirty="0">
                <a:latin typeface="Comic Sans MS" pitchFamily="66" charset="0"/>
              </a:rPr>
              <a:t>-stack,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latin typeface="Comic Sans MS" pitchFamily="66" charset="0"/>
              </a:rPr>
              <a:t>where    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 + b</a:t>
            </a:r>
            <a:r>
              <a:rPr lang="en-US" sz="4800" dirty="0">
                <a:latin typeface="Comic Sans MS" pitchFamily="66" charset="0"/>
              </a:rPr>
              <a:t> = 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n +1</a:t>
            </a:r>
            <a:r>
              <a:rPr lang="en-US" sz="4800" dirty="0">
                <a:latin typeface="Comic Sans MS" pitchFamily="66" charset="0"/>
              </a:rPr>
              <a:t>.</a:t>
            </a:r>
          </a:p>
        </p:txBody>
      </p:sp>
      <p:sp>
        <p:nvSpPr>
          <p:cNvPr id="335880" name="Rectangle 8"/>
          <p:cNvSpPr>
            <a:spLocks noChangeArrowheads="1"/>
          </p:cNvSpPr>
          <p:nvPr/>
        </p:nvSpPr>
        <p:spPr bwMode="auto">
          <a:xfrm>
            <a:off x="76200" y="4648200"/>
            <a:ext cx="8991600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a + b</a:t>
            </a:r>
            <a:r>
              <a:rPr lang="en-US" sz="4800" dirty="0">
                <a:latin typeface="Comic Sans MS" pitchFamily="66" charset="0"/>
              </a:rPr>
              <a:t>)-stack score =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ab</a:t>
            </a:r>
            <a:r>
              <a:rPr lang="en-US" sz="4800" dirty="0">
                <a:solidFill>
                  <a:srgbClr val="FF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+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rgbClr val="FF00FF"/>
                </a:solidFill>
                <a:latin typeface="Comic Sans MS" pitchFamily="66" charset="0"/>
              </a:rPr>
              <a:t> 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a-</a:t>
            </a:r>
            <a:r>
              <a:rPr lang="en-US" sz="4800" dirty="0">
                <a:latin typeface="Comic Sans MS" pitchFamily="66" charset="0"/>
              </a:rPr>
              <a:t>stack score +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b-</a:t>
            </a:r>
            <a:r>
              <a:rPr lang="en-US" sz="4800" dirty="0">
                <a:latin typeface="Comic Sans MS" pitchFamily="66" charset="0"/>
              </a:rPr>
              <a:t>stack score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Proving the Claim by Induction</a:t>
            </a:r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304800" y="1599081"/>
            <a:ext cx="8458200" cy="85408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 smtClean="0">
                <a:latin typeface="Comic Sans MS" pitchFamily="66" charset="0"/>
              </a:rPr>
              <a:t>by </a:t>
            </a:r>
            <a:r>
              <a:rPr lang="en-US" sz="5400" dirty="0" smtClean="0">
                <a:solidFill>
                  <a:srgbClr val="028822"/>
                </a:solidFill>
                <a:latin typeface="Comic Sans MS" pitchFamily="66" charset="0"/>
              </a:rPr>
              <a:t>strong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induction</a:t>
            </a:r>
            <a:r>
              <a:rPr lang="en-US" sz="5400" dirty="0" smtClean="0">
                <a:latin typeface="Comic Sans MS" pitchFamily="66" charset="0"/>
              </a:rPr>
              <a:t>:</a:t>
            </a:r>
          </a:p>
        </p:txBody>
      </p:sp>
      <p:graphicFrame>
        <p:nvGraphicFramePr>
          <p:cNvPr id="6146" name="Object 6"/>
          <p:cNvGraphicFramePr>
            <a:graphicFrameLocks noChangeAspect="1"/>
          </p:cNvGraphicFramePr>
          <p:nvPr/>
        </p:nvGraphicFramePr>
        <p:xfrm>
          <a:off x="990600" y="2133600"/>
          <a:ext cx="6938963" cy="2036762"/>
        </p:xfrm>
        <a:graphic>
          <a:graphicData uri="http://schemas.openxmlformats.org/presentationml/2006/ole">
            <p:oleObj spid="_x0000_s302082" name="Equation" r:id="rId4" imgW="1600200" imgH="469900" progId="Equation.DSMT4">
              <p:embed/>
            </p:oleObj>
          </a:graphicData>
        </a:graphic>
      </p:graphicFrame>
      <p:graphicFrame>
        <p:nvGraphicFramePr>
          <p:cNvPr id="302084" name="Object 6"/>
          <p:cNvGraphicFramePr>
            <a:graphicFrameLocks noChangeAspect="1"/>
          </p:cNvGraphicFramePr>
          <p:nvPr/>
        </p:nvGraphicFramePr>
        <p:xfrm>
          <a:off x="1012825" y="3983038"/>
          <a:ext cx="7048500" cy="2036762"/>
        </p:xfrm>
        <a:graphic>
          <a:graphicData uri="http://schemas.openxmlformats.org/presentationml/2006/ole">
            <p:oleObj spid="_x0000_s302084" name="Equation" r:id="rId5" imgW="1625600" imgH="4699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266700" y="1295400"/>
            <a:ext cx="8458200" cy="85408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>
                <a:latin typeface="Comic Sans MS" pitchFamily="66" charset="0"/>
              </a:rPr>
              <a:t>total 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4800" dirty="0">
                <a:latin typeface="Comic Sans MS" pitchFamily="66" charset="0"/>
              </a:rPr>
              <a:t> +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5400" dirty="0">
                <a:latin typeface="Comic Sans MS" pitchFamily="66" charset="0"/>
              </a:rPr>
              <a:t>)-stack score =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1641475" y="1828800"/>
          <a:ext cx="5640388" cy="1670050"/>
        </p:xfrm>
        <a:graphic>
          <a:graphicData uri="http://schemas.openxmlformats.org/presentationml/2006/ole">
            <p:oleObj spid="_x0000_s304130" name="Equation" r:id="rId4" imgW="1587500" imgH="469900" progId="Equation.DSMT4">
              <p:embed/>
            </p:oleObj>
          </a:graphicData>
        </a:graphic>
      </p:graphicFrame>
      <p:sp>
        <p:nvSpPr>
          <p:cNvPr id="337929" name="Text Box 9"/>
          <p:cNvSpPr txBox="1">
            <a:spLocks noChangeArrowheads="1"/>
          </p:cNvSpPr>
          <p:nvPr/>
        </p:nvSpPr>
        <p:spPr bwMode="auto">
          <a:xfrm>
            <a:off x="2722563" y="5715000"/>
            <a:ext cx="3546475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>
                <a:solidFill>
                  <a:srgbClr val="FF00FF"/>
                </a:solidFill>
                <a:latin typeface="Comic Sans MS" pitchFamily="66" charset="0"/>
              </a:rPr>
              <a:t>We’re done!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676400" y="4784725"/>
            <a:ext cx="5715000" cy="1006475"/>
            <a:chOff x="1968" y="2966"/>
            <a:chExt cx="3600" cy="634"/>
          </a:xfrm>
        </p:grpSpPr>
        <p:pic>
          <p:nvPicPr>
            <p:cNvPr id="7177" name="Picture 11" descr="MCj01051920000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56" y="2976"/>
              <a:ext cx="812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78" name="Text Box 12"/>
            <p:cNvSpPr txBox="1">
              <a:spLocks noChangeArrowheads="1"/>
            </p:cNvSpPr>
            <p:nvPr/>
          </p:nvSpPr>
          <p:spPr bwMode="auto">
            <a:xfrm>
              <a:off x="1968" y="2966"/>
              <a:ext cx="2717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000" dirty="0">
                  <a:latin typeface="Comic Sans MS" pitchFamily="66" charset="0"/>
                </a:rPr>
                <a:t>so</a:t>
              </a:r>
              <a:r>
                <a:rPr lang="en-US" sz="6000" dirty="0">
                  <a:solidFill>
                    <a:srgbClr val="003399"/>
                  </a:solidFill>
                  <a:latin typeface="Comic Sans MS" pitchFamily="66" charset="0"/>
                </a:rPr>
                <a:t> </a:t>
              </a:r>
              <a:r>
                <a:rPr lang="en-US" sz="6000" dirty="0">
                  <a:latin typeface="Comic Sans MS" pitchFamily="66" charset="0"/>
                </a:rPr>
                <a:t>C(</a:t>
              </a:r>
              <a:r>
                <a:rPr lang="en-US" sz="6000" dirty="0">
                  <a:solidFill>
                    <a:srgbClr val="008000"/>
                  </a:solidFill>
                  <a:latin typeface="Comic Sans MS" pitchFamily="66" charset="0"/>
                </a:rPr>
                <a:t>n+1</a:t>
              </a:r>
              <a:r>
                <a:rPr lang="en-US" sz="6000" dirty="0">
                  <a:latin typeface="Comic Sans MS" pitchFamily="66" charset="0"/>
                </a:rPr>
                <a:t>) is</a:t>
              </a:r>
            </a:p>
          </p:txBody>
        </p:sp>
      </p:grpSp>
      <p:graphicFrame>
        <p:nvGraphicFramePr>
          <p:cNvPr id="7171" name="Object 15"/>
          <p:cNvGraphicFramePr>
            <a:graphicFrameLocks noChangeAspect="1"/>
          </p:cNvGraphicFramePr>
          <p:nvPr/>
        </p:nvGraphicFramePr>
        <p:xfrm>
          <a:off x="1066800" y="3182662"/>
          <a:ext cx="6634161" cy="1694138"/>
        </p:xfrm>
        <a:graphic>
          <a:graphicData uri="http://schemas.openxmlformats.org/presentationml/2006/ole">
            <p:oleObj spid="_x0000_s304131" name="Equation" r:id="rId6" imgW="1841500" imgH="469900" progId="Equation.DSMT4">
              <p:embed/>
            </p:oleObj>
          </a:graphicData>
        </a:graphic>
      </p:graphicFrame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79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654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>
                <a:sym typeface="Euclid Symbol"/>
              </a:rPr>
              <a:t>1</a:t>
            </a:r>
            <a:r>
              <a:rPr lang="en-US" sz="11500" dirty="0" smtClean="0">
                <a:sym typeface="Symbol"/>
              </a:rPr>
              <a:t>−</a:t>
            </a:r>
            <a:r>
              <a:rPr lang="en-US" sz="11500" dirty="0" smtClean="0">
                <a:sym typeface="Euclid Symbol"/>
              </a:rPr>
              <a:t>4</a:t>
            </a:r>
            <a:endParaRPr lang="en-US" sz="12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223838" y="1371600"/>
            <a:ext cx="4503737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>
                <a:latin typeface="Arial Unicode MS" pitchFamily="34" charset="-128"/>
              </a:rPr>
              <a:t>available stamps:</a:t>
            </a:r>
          </a:p>
        </p:txBody>
      </p:sp>
      <p:sp>
        <p:nvSpPr>
          <p:cNvPr id="22532" name="Text Box 7"/>
          <p:cNvSpPr txBox="1">
            <a:spLocks noChangeArrowheads="1"/>
          </p:cNvSpPr>
          <p:nvPr/>
        </p:nvSpPr>
        <p:spPr bwMode="auto">
          <a:xfrm>
            <a:off x="1143000" y="6172200"/>
            <a:ext cx="601980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1000">
                <a:latin typeface="Arial Unicode MS" pitchFamily="34" charset="-128"/>
              </a:rPr>
              <a:t>(Picture source:http://site17585.dellhost.com/lsj/facts/s_events.htm</a:t>
            </a:r>
          </a:p>
          <a:p>
            <a:r>
              <a:rPr lang="en-US" sz="1000">
                <a:latin typeface="Arial Unicode MS" pitchFamily="34" charset="-128"/>
              </a:rPr>
              <a:t>http://www.frbsf.org/currency/civilwar/stamps/s150.html)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116513" y="1066800"/>
            <a:ext cx="3265487" cy="2106613"/>
            <a:chOff x="3031" y="672"/>
            <a:chExt cx="2057" cy="1327"/>
          </a:xfrm>
        </p:grpSpPr>
        <p:pic>
          <p:nvPicPr>
            <p:cNvPr id="22537" name="Picture 5" descr="s150f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31" y="672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38" name="Picture 6" descr="s194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43" y="727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39" name="Rectangle 8"/>
            <p:cNvSpPr>
              <a:spLocks noChangeArrowheads="1"/>
            </p:cNvSpPr>
            <p:nvPr/>
          </p:nvSpPr>
          <p:spPr bwMode="auto">
            <a:xfrm>
              <a:off x="3248" y="1634"/>
              <a:ext cx="4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 Unicode MS" pitchFamily="34" charset="-128"/>
                </a:rPr>
                <a:t>5</a:t>
              </a:r>
              <a:r>
                <a:rPr lang="en-US">
                  <a:latin typeface="Arial Unicode MS" pitchFamily="34" charset="-128"/>
                  <a:cs typeface="Times New Roman" pitchFamily="18" charset="0"/>
                </a:rPr>
                <a:t>¢</a:t>
              </a:r>
            </a:p>
          </p:txBody>
        </p:sp>
        <p:sp>
          <p:nvSpPr>
            <p:cNvPr id="22540" name="Rectangle 9"/>
            <p:cNvSpPr>
              <a:spLocks noChangeArrowheads="1"/>
            </p:cNvSpPr>
            <p:nvPr/>
          </p:nvSpPr>
          <p:spPr bwMode="auto">
            <a:xfrm>
              <a:off x="4352" y="1634"/>
              <a:ext cx="4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 Unicode MS" pitchFamily="34" charset="-128"/>
                </a:rPr>
                <a:t>3</a:t>
              </a:r>
              <a:r>
                <a:rPr lang="en-US">
                  <a:latin typeface="Arial Unicode MS" pitchFamily="34" charset="-128"/>
                  <a:cs typeface="Times New Roman" pitchFamily="18" charset="0"/>
                </a:rPr>
                <a:t>¢</a:t>
              </a:r>
            </a:p>
          </p:txBody>
        </p:sp>
      </p:grp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1058818" y="2743200"/>
            <a:ext cx="7094582" cy="17543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i="1" dirty="0">
                <a:latin typeface="Arial Unicode MS" pitchFamily="34" charset="-128"/>
              </a:rPr>
              <a:t>Theorem</a:t>
            </a:r>
            <a:r>
              <a:rPr lang="en-US" sz="4400" dirty="0" smtClean="0">
                <a:latin typeface="Arial Unicode MS" pitchFamily="34" charset="-128"/>
              </a:rPr>
              <a:t>:</a:t>
            </a:r>
            <a:endParaRPr lang="en-US" sz="4400" dirty="0">
              <a:latin typeface="Arial Unicode MS" pitchFamily="34" charset="-128"/>
            </a:endParaRPr>
          </a:p>
          <a:p>
            <a:pPr>
              <a:spcBef>
                <a:spcPts val="2400"/>
              </a:spcBef>
            </a:pPr>
            <a:r>
              <a:rPr lang="en-US" sz="4400" dirty="0">
                <a:latin typeface="Arial Unicode MS" pitchFamily="34" charset="-128"/>
              </a:rPr>
              <a:t>Can form any amount </a:t>
            </a:r>
            <a:r>
              <a:rPr lang="en-US" sz="4400" dirty="0">
                <a:latin typeface="Arial Unicode MS" pitchFamily="34" charset="-128"/>
                <a:sym typeface="Symbol" pitchFamily="18" charset="2"/>
              </a:rPr>
              <a:t></a:t>
            </a:r>
            <a:r>
              <a:rPr lang="en-US" sz="4400" dirty="0">
                <a:latin typeface="Arial Unicode MS" pitchFamily="34" charset="-128"/>
              </a:rPr>
              <a:t> 8</a:t>
            </a:r>
            <a:r>
              <a:rPr lang="en-US" sz="4400" dirty="0">
                <a:latin typeface="Arial Unicode MS" pitchFamily="34" charset="-128"/>
                <a:cs typeface="Times New Roman" pitchFamily="18" charset="0"/>
              </a:rPr>
              <a:t>¢</a:t>
            </a:r>
            <a:endParaRPr lang="en-US" sz="4400" dirty="0">
              <a:latin typeface="Arial Unicode MS" pitchFamily="34" charset="-128"/>
            </a:endParaRPr>
          </a:p>
        </p:txBody>
      </p:sp>
      <p:sp>
        <p:nvSpPr>
          <p:cNvPr id="345099" name="Text Box 11"/>
          <p:cNvSpPr txBox="1">
            <a:spLocks noChangeArrowheads="1"/>
          </p:cNvSpPr>
          <p:nvPr/>
        </p:nvSpPr>
        <p:spPr bwMode="auto">
          <a:xfrm>
            <a:off x="963613" y="4540250"/>
            <a:ext cx="7189787" cy="1860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Arial Unicode MS" pitchFamily="34" charset="-128"/>
              </a:rPr>
              <a:t>Prove by </a:t>
            </a:r>
            <a:r>
              <a:rPr lang="en-US" sz="4000" dirty="0">
                <a:solidFill>
                  <a:srgbClr val="008000"/>
                </a:solidFill>
                <a:latin typeface="Arial Unicode MS" pitchFamily="34" charset="-128"/>
              </a:rPr>
              <a:t>strong induction on </a:t>
            </a:r>
            <a:r>
              <a:rPr lang="en-US" sz="4000" i="1" dirty="0">
                <a:solidFill>
                  <a:srgbClr val="008000"/>
                </a:solidFill>
                <a:latin typeface="Arial Unicode MS" pitchFamily="34" charset="-128"/>
              </a:rPr>
              <a:t>n</a:t>
            </a:r>
            <a:r>
              <a:rPr lang="en-US" sz="4000" dirty="0">
                <a:latin typeface="Arial Unicode MS" pitchFamily="34" charset="-128"/>
              </a:rPr>
              <a:t>.</a:t>
            </a:r>
          </a:p>
          <a:p>
            <a:r>
              <a:rPr lang="en-US" sz="4000" i="1" dirty="0">
                <a:latin typeface="Arial Unicode MS" pitchFamily="34" charset="-128"/>
              </a:rPr>
              <a:t>P</a:t>
            </a:r>
            <a:r>
              <a:rPr lang="en-US" sz="4000" dirty="0">
                <a:latin typeface="Arial Unicode MS" pitchFamily="34" charset="-128"/>
              </a:rPr>
              <a:t>(</a:t>
            </a:r>
            <a:r>
              <a:rPr lang="en-US" sz="4000" i="1" dirty="0">
                <a:solidFill>
                  <a:srgbClr val="006600"/>
                </a:solidFill>
                <a:latin typeface="Arial Unicode MS" pitchFamily="34" charset="-128"/>
              </a:rPr>
              <a:t>n</a:t>
            </a:r>
            <a:r>
              <a:rPr lang="en-US" sz="4000" dirty="0">
                <a:latin typeface="Arial Unicode MS" pitchFamily="34" charset="-128"/>
              </a:rPr>
              <a:t>) ::=  can form (</a:t>
            </a:r>
            <a:r>
              <a:rPr lang="en-US" sz="4800" i="1" dirty="0">
                <a:solidFill>
                  <a:srgbClr val="006600"/>
                </a:solidFill>
                <a:latin typeface="Arial Unicode MS" pitchFamily="34" charset="-128"/>
              </a:rPr>
              <a:t>n</a:t>
            </a:r>
            <a:r>
              <a:rPr lang="en-US" sz="4800" i="1" dirty="0">
                <a:latin typeface="Arial Unicode MS" pitchFamily="34" charset="-128"/>
              </a:rPr>
              <a:t> </a:t>
            </a:r>
            <a:r>
              <a:rPr lang="en-US" sz="4800" dirty="0">
                <a:latin typeface="Arial Unicode MS" pitchFamily="34" charset="-128"/>
                <a:sym typeface="Euclid Symbol" pitchFamily="18" charset="2"/>
              </a:rPr>
              <a:t>+</a:t>
            </a:r>
            <a:r>
              <a:rPr lang="en-US" sz="4800" dirty="0">
                <a:latin typeface="Arial Unicode MS" pitchFamily="34" charset="-128"/>
              </a:rPr>
              <a:t>8)</a:t>
            </a:r>
            <a:r>
              <a:rPr lang="en-US" sz="4000" dirty="0">
                <a:latin typeface="Arial Unicode MS" pitchFamily="34" charset="-128"/>
                <a:cs typeface="Times New Roman" pitchFamily="18" charset="0"/>
              </a:rPr>
              <a:t>¢.</a:t>
            </a:r>
          </a:p>
          <a:p>
            <a:endParaRPr lang="en-US" sz="2800" dirty="0">
              <a:latin typeface="Arial Unicode MS" pitchFamily="34" charset="-128"/>
              <a:cs typeface="Times New Roman" pitchFamily="18" charset="0"/>
            </a:endParaRPr>
          </a:p>
        </p:txBody>
      </p:sp>
      <p:sp>
        <p:nvSpPr>
          <p:cNvPr id="22536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5" name="Text Box 3"/>
          <p:cNvSpPr txBox="1">
            <a:spLocks noChangeArrowheads="1"/>
          </p:cNvSpPr>
          <p:nvPr/>
        </p:nvSpPr>
        <p:spPr bwMode="auto">
          <a:xfrm>
            <a:off x="609600" y="2209800"/>
            <a:ext cx="7772400" cy="267765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b="1" dirty="0">
                <a:latin typeface="Arial Unicode MS" pitchFamily="34" charset="-128"/>
              </a:rPr>
              <a:t>Base case</a:t>
            </a:r>
            <a:r>
              <a:rPr lang="en-US" sz="5400" dirty="0">
                <a:latin typeface="Arial Unicode MS" pitchFamily="34" charset="-128"/>
              </a:rPr>
              <a:t> (</a:t>
            </a:r>
            <a:r>
              <a:rPr lang="en-US" sz="5400" i="1" dirty="0">
                <a:solidFill>
                  <a:srgbClr val="00B050"/>
                </a:solidFill>
                <a:latin typeface="Arial Unicode MS" pitchFamily="34" charset="-128"/>
              </a:rPr>
              <a:t>n</a:t>
            </a:r>
            <a:r>
              <a:rPr lang="en-US" sz="5400" i="1" dirty="0">
                <a:latin typeface="Arial Unicode MS" pitchFamily="34" charset="-128"/>
              </a:rPr>
              <a:t> </a:t>
            </a:r>
            <a:r>
              <a:rPr lang="en-US" sz="5400" dirty="0">
                <a:latin typeface="Arial Unicode MS" pitchFamily="34" charset="-128"/>
              </a:rPr>
              <a:t>= 0): </a:t>
            </a:r>
          </a:p>
          <a:p>
            <a:endParaRPr lang="en-US" sz="5400" b="1" dirty="0">
              <a:latin typeface="Arial Unicode MS" pitchFamily="34" charset="-128"/>
            </a:endParaRPr>
          </a:p>
          <a:p>
            <a:r>
              <a:rPr lang="en-US" sz="6000" dirty="0">
                <a:latin typeface="Arial Unicode MS" pitchFamily="34" charset="-128"/>
              </a:rPr>
              <a:t>(0 </a:t>
            </a:r>
            <a:r>
              <a:rPr lang="en-US" sz="6000" dirty="0">
                <a:latin typeface="Arial Unicode MS" pitchFamily="34" charset="-128"/>
                <a:sym typeface="Euclid Symbol" pitchFamily="18" charset="2"/>
              </a:rPr>
              <a:t>+</a:t>
            </a:r>
            <a:r>
              <a:rPr lang="en-US" sz="6000" dirty="0">
                <a:latin typeface="Arial Unicode MS" pitchFamily="34" charset="-128"/>
              </a:rPr>
              <a:t>8)¢</a:t>
            </a:r>
            <a:r>
              <a:rPr lang="en-US" sz="6000" dirty="0"/>
              <a:t>: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154488" y="3505200"/>
            <a:ext cx="3160712" cy="1447800"/>
            <a:chOff x="1897" y="984"/>
            <a:chExt cx="1991" cy="912"/>
          </a:xfrm>
        </p:grpSpPr>
        <p:pic>
          <p:nvPicPr>
            <p:cNvPr id="23558" name="Picture 11" descr="s150f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38" y="984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59" name="Picture 12" descr="s194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97" y="1083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5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001000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400" b="1" dirty="0">
                <a:latin typeface="Arial Unicode MS" pitchFamily="34" charset="-128"/>
              </a:rPr>
              <a:t>Inductive Step:</a:t>
            </a:r>
            <a:endParaRPr lang="en-US" sz="4400" dirty="0">
              <a:latin typeface="Arial Unicode MS" pitchFamily="34" charset="-128"/>
            </a:endParaRPr>
          </a:p>
          <a:p>
            <a:r>
              <a:rPr lang="en-US" sz="4400" dirty="0">
                <a:latin typeface="Arial Unicode MS" pitchFamily="34" charset="-128"/>
              </a:rPr>
              <a:t>assume (</a:t>
            </a:r>
            <a:r>
              <a:rPr lang="en-US" sz="4400" i="1" dirty="0">
                <a:solidFill>
                  <a:srgbClr val="0000FF"/>
                </a:solidFill>
                <a:latin typeface="Arial Unicode MS" pitchFamily="34" charset="-128"/>
              </a:rPr>
              <a:t>m </a:t>
            </a:r>
            <a:r>
              <a:rPr lang="en-US" sz="4400" dirty="0">
                <a:latin typeface="Arial Unicode MS" pitchFamily="34" charset="-128"/>
              </a:rPr>
              <a:t>+8)</a:t>
            </a:r>
            <a:r>
              <a:rPr lang="en-US" sz="4400" dirty="0">
                <a:latin typeface="Arial Unicode MS" pitchFamily="34" charset="-128"/>
                <a:cs typeface="Times New Roman" pitchFamily="18" charset="0"/>
              </a:rPr>
              <a:t>¢</a:t>
            </a:r>
            <a:r>
              <a:rPr lang="en-US" sz="4400" dirty="0">
                <a:latin typeface="Arial Unicode MS" pitchFamily="34" charset="-128"/>
              </a:rPr>
              <a:t> for 0</a:t>
            </a:r>
            <a:r>
              <a:rPr lang="en-US" sz="4000" dirty="0">
                <a:sym typeface="Euclid Symbol" pitchFamily="18" charset="2"/>
              </a:rPr>
              <a:t> </a:t>
            </a:r>
            <a:r>
              <a:rPr lang="en-US" sz="4400" i="1" dirty="0">
                <a:solidFill>
                  <a:srgbClr val="0000FF"/>
                </a:solidFill>
                <a:latin typeface="Arial Unicode MS" pitchFamily="34" charset="-128"/>
              </a:rPr>
              <a:t>m</a:t>
            </a:r>
            <a:r>
              <a:rPr lang="en-US" sz="4400" b="1" i="1" dirty="0">
                <a:latin typeface="Arial Unicode MS" pitchFamily="34" charset="-128"/>
              </a:rPr>
              <a:t> </a:t>
            </a:r>
            <a:r>
              <a:rPr lang="en-US" sz="4400" dirty="0">
                <a:latin typeface="Arial Unicode MS" pitchFamily="34" charset="-128"/>
                <a:cs typeface="Times New Roman" pitchFamily="18" charset="0"/>
                <a:sym typeface="Euclid Symbol" pitchFamily="18" charset="2"/>
              </a:rPr>
              <a:t></a:t>
            </a:r>
            <a:r>
              <a:rPr lang="en-US" sz="4400" i="1" dirty="0">
                <a:latin typeface="Arial Unicode MS" pitchFamily="34" charset="-128"/>
              </a:rPr>
              <a:t> </a:t>
            </a:r>
            <a:r>
              <a:rPr lang="en-US" sz="4400" i="1" dirty="0">
                <a:solidFill>
                  <a:srgbClr val="00B050"/>
                </a:solidFill>
                <a:latin typeface="Arial Unicode MS" pitchFamily="34" charset="-128"/>
              </a:rPr>
              <a:t>n</a:t>
            </a:r>
            <a:r>
              <a:rPr lang="en-US" sz="4400" i="1" dirty="0">
                <a:solidFill>
                  <a:srgbClr val="006600"/>
                </a:solidFill>
                <a:latin typeface="Arial Unicode MS" pitchFamily="34" charset="-128"/>
              </a:rPr>
              <a:t>,</a:t>
            </a:r>
            <a:r>
              <a:rPr lang="en-US" sz="4400" dirty="0">
                <a:latin typeface="Arial Unicode MS" pitchFamily="34" charset="-128"/>
              </a:rPr>
              <a:t> </a:t>
            </a:r>
          </a:p>
          <a:p>
            <a:r>
              <a:rPr lang="en-US" sz="4400" dirty="0">
                <a:latin typeface="Arial Unicode MS" pitchFamily="34" charset="-128"/>
              </a:rPr>
              <a:t>then prove ((</a:t>
            </a:r>
            <a:r>
              <a:rPr lang="en-US" sz="4400" i="1" dirty="0">
                <a:solidFill>
                  <a:srgbClr val="006600"/>
                </a:solidFill>
                <a:latin typeface="Arial Unicode MS" pitchFamily="34" charset="-128"/>
              </a:rPr>
              <a:t>n </a:t>
            </a:r>
            <a:r>
              <a:rPr lang="en-US" sz="4400" dirty="0">
                <a:solidFill>
                  <a:srgbClr val="006600"/>
                </a:solidFill>
                <a:latin typeface="Arial Unicode MS" pitchFamily="34" charset="-128"/>
              </a:rPr>
              <a:t>+1</a:t>
            </a:r>
            <a:r>
              <a:rPr lang="en-US" sz="4400" dirty="0">
                <a:latin typeface="Arial Unicode MS" pitchFamily="34" charset="-128"/>
              </a:rPr>
              <a:t>) </a:t>
            </a:r>
            <a:r>
              <a:rPr lang="en-US" sz="4400" dirty="0">
                <a:latin typeface="Arial Unicode MS" pitchFamily="34" charset="-128"/>
                <a:sym typeface="Euclid Symbol" pitchFamily="18" charset="2"/>
              </a:rPr>
              <a:t>+ </a:t>
            </a:r>
            <a:r>
              <a:rPr lang="en-US" sz="4400" dirty="0">
                <a:latin typeface="Arial Unicode MS" pitchFamily="34" charset="-128"/>
              </a:rPr>
              <a:t>8)¢</a:t>
            </a:r>
          </a:p>
        </p:txBody>
      </p:sp>
      <p:sp>
        <p:nvSpPr>
          <p:cNvPr id="392199" name="Text Box 7"/>
          <p:cNvSpPr txBox="1">
            <a:spLocks noChangeArrowheads="1"/>
          </p:cNvSpPr>
          <p:nvPr/>
        </p:nvSpPr>
        <p:spPr bwMode="auto">
          <a:xfrm>
            <a:off x="381000" y="3400425"/>
            <a:ext cx="3515706" cy="280076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b="1" dirty="0">
                <a:latin typeface="Arial Unicode MS" pitchFamily="34" charset="-128"/>
              </a:rPr>
              <a:t>cases:</a:t>
            </a:r>
          </a:p>
          <a:p>
            <a:r>
              <a:rPr lang="en-US" sz="4400" i="1" dirty="0">
                <a:solidFill>
                  <a:srgbClr val="00B050"/>
                </a:solidFill>
                <a:latin typeface="Arial Unicode MS" pitchFamily="34" charset="-128"/>
                <a:cs typeface="Times New Roman" pitchFamily="18" charset="0"/>
              </a:rPr>
              <a:t>n</a:t>
            </a:r>
            <a:r>
              <a:rPr lang="en-US" sz="4400" i="1" dirty="0">
                <a:solidFill>
                  <a:srgbClr val="006600"/>
                </a:solidFill>
                <a:latin typeface="Arial Unicode MS" pitchFamily="34" charset="-128"/>
                <a:cs typeface="Times New Roman" pitchFamily="18" charset="0"/>
              </a:rPr>
              <a:t> </a:t>
            </a:r>
            <a:r>
              <a:rPr lang="en-US" sz="4400" dirty="0">
                <a:latin typeface="Arial Unicode MS" pitchFamily="34" charset="-128"/>
                <a:cs typeface="Times New Roman" pitchFamily="18" charset="0"/>
              </a:rPr>
              <a:t>+1=</a:t>
            </a:r>
            <a:r>
              <a:rPr lang="en-US" sz="4400" dirty="0">
                <a:latin typeface="Arial Unicode MS" pitchFamily="34" charset="-128"/>
              </a:rPr>
              <a:t> 1</a:t>
            </a:r>
            <a:r>
              <a:rPr lang="en-US" sz="4400" dirty="0">
                <a:latin typeface="Arial Unicode MS" pitchFamily="34" charset="-128"/>
                <a:cs typeface="Times New Roman" pitchFamily="18" charset="0"/>
              </a:rPr>
              <a:t>, 9¢:</a:t>
            </a:r>
          </a:p>
          <a:p>
            <a:endParaRPr lang="en-US" sz="4400" i="1" dirty="0">
              <a:latin typeface="Arial Unicode MS" pitchFamily="34" charset="-128"/>
              <a:cs typeface="Times New Roman" pitchFamily="18" charset="0"/>
            </a:endParaRPr>
          </a:p>
          <a:p>
            <a:r>
              <a:rPr lang="en-US" sz="4400" i="1" dirty="0">
                <a:solidFill>
                  <a:srgbClr val="00B050"/>
                </a:solidFill>
                <a:latin typeface="Arial Unicode MS" pitchFamily="34" charset="-128"/>
              </a:rPr>
              <a:t>n</a:t>
            </a:r>
            <a:r>
              <a:rPr lang="en-US" sz="4400" i="1" dirty="0">
                <a:solidFill>
                  <a:srgbClr val="006600"/>
                </a:solidFill>
                <a:latin typeface="Arial Unicode MS" pitchFamily="34" charset="-128"/>
              </a:rPr>
              <a:t> </a:t>
            </a:r>
            <a:r>
              <a:rPr lang="en-US" sz="4400" dirty="0">
                <a:latin typeface="Arial Unicode MS" pitchFamily="34" charset="-128"/>
              </a:rPr>
              <a:t>+1</a:t>
            </a:r>
            <a:r>
              <a:rPr lang="en-US" sz="4400" dirty="0">
                <a:latin typeface="Arial Unicode MS" pitchFamily="34" charset="-128"/>
                <a:cs typeface="Times New Roman" pitchFamily="18" charset="0"/>
              </a:rPr>
              <a:t>= 2, 10¢: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419600" y="5105400"/>
            <a:ext cx="2333625" cy="1447800"/>
            <a:chOff x="1920" y="3216"/>
            <a:chExt cx="1470" cy="912"/>
          </a:xfrm>
        </p:grpSpPr>
        <p:pic>
          <p:nvPicPr>
            <p:cNvPr id="24587" name="Picture 10" descr="s150f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20" y="3216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88" name="Picture 11" descr="s150f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40" y="3216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505200" y="3810000"/>
            <a:ext cx="5387975" cy="1131888"/>
            <a:chOff x="2160" y="2256"/>
            <a:chExt cx="3394" cy="713"/>
          </a:xfrm>
        </p:grpSpPr>
        <p:pic>
          <p:nvPicPr>
            <p:cNvPr id="24584" name="Picture 13" descr="s194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60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85" name="Picture 14" descr="s194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05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86" name="Picture 15" descr="s194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09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4" name="Text Box 4"/>
          <p:cNvSpPr txBox="1">
            <a:spLocks noChangeArrowheads="1"/>
          </p:cNvSpPr>
          <p:nvPr/>
        </p:nvSpPr>
        <p:spPr bwMode="auto">
          <a:xfrm>
            <a:off x="1397855" y="1152942"/>
            <a:ext cx="7593745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b="1" dirty="0">
                <a:latin typeface="Arial Unicode MS" pitchFamily="34" charset="-128"/>
              </a:rPr>
              <a:t>case</a:t>
            </a:r>
            <a:r>
              <a:rPr lang="en-US" sz="4400" dirty="0">
                <a:latin typeface="Arial Unicode MS" pitchFamily="34" charset="-128"/>
              </a:rPr>
              <a:t> </a:t>
            </a:r>
            <a:r>
              <a:rPr lang="en-US" sz="4400" i="1" dirty="0">
                <a:solidFill>
                  <a:srgbClr val="006600"/>
                </a:solidFill>
                <a:latin typeface="Arial Unicode MS" pitchFamily="34" charset="-128"/>
              </a:rPr>
              <a:t>n </a:t>
            </a:r>
            <a:r>
              <a:rPr lang="en-US" sz="4400" dirty="0">
                <a:latin typeface="Arial Unicode MS" pitchFamily="34" charset="-128"/>
              </a:rPr>
              <a:t>+1 </a:t>
            </a:r>
            <a:r>
              <a:rPr lang="en-US" sz="4400" b="1" dirty="0" smtClean="0">
                <a:latin typeface="cmsy10"/>
              </a:rPr>
              <a:t>¸</a:t>
            </a:r>
            <a:r>
              <a:rPr lang="en-US" sz="4400" dirty="0" smtClean="0">
                <a:latin typeface="Arial Unicode MS" pitchFamily="34" charset="-128"/>
              </a:rPr>
              <a:t> </a:t>
            </a:r>
            <a:r>
              <a:rPr lang="en-US" sz="4400" dirty="0">
                <a:latin typeface="Arial Unicode MS" pitchFamily="34" charset="-128"/>
              </a:rPr>
              <a:t>3</a:t>
            </a:r>
            <a:r>
              <a:rPr lang="en-US" sz="4400" dirty="0">
                <a:latin typeface="Arial Unicode MS" pitchFamily="34" charset="-128"/>
                <a:cs typeface="Times New Roman" pitchFamily="18" charset="0"/>
              </a:rPr>
              <a:t>: let </a:t>
            </a:r>
            <a:r>
              <a:rPr lang="en-US" sz="4400" i="1" dirty="0">
                <a:solidFill>
                  <a:srgbClr val="0000FF"/>
                </a:solidFill>
                <a:latin typeface="Arial Unicode MS" pitchFamily="34" charset="-128"/>
                <a:cs typeface="Times New Roman" pitchFamily="18" charset="0"/>
              </a:rPr>
              <a:t>m </a:t>
            </a:r>
            <a:r>
              <a:rPr lang="en-US" sz="4400" dirty="0">
                <a:latin typeface="Arial Unicode MS" pitchFamily="34" charset="-128"/>
                <a:cs typeface="Times New Roman" pitchFamily="18" charset="0"/>
              </a:rPr>
              <a:t>=</a:t>
            </a:r>
            <a:r>
              <a:rPr lang="en-US" sz="4400" i="1" dirty="0">
                <a:solidFill>
                  <a:srgbClr val="00B050"/>
                </a:solidFill>
                <a:latin typeface="Arial Unicode MS" pitchFamily="34" charset="-128"/>
              </a:rPr>
              <a:t>n</a:t>
            </a:r>
            <a:r>
              <a:rPr lang="en-US" sz="4400" dirty="0">
                <a:latin typeface="Arial Unicode MS" pitchFamily="34" charset="-128"/>
              </a:rPr>
              <a:t> </a:t>
            </a:r>
            <a:r>
              <a:rPr lang="en-US" sz="4400" dirty="0">
                <a:latin typeface="Arial Unicode MS" pitchFamily="34" charset="-128"/>
                <a:sym typeface="Symbol" pitchFamily="18" charset="2"/>
              </a:rPr>
              <a:t> 2.</a:t>
            </a:r>
            <a:endParaRPr lang="en-US" sz="4400" dirty="0">
              <a:latin typeface="Arial Unicode MS" pitchFamily="34" charset="-128"/>
              <a:cs typeface="Times New Roman" pitchFamily="18" charset="0"/>
            </a:endParaRPr>
          </a:p>
          <a:p>
            <a:r>
              <a:rPr lang="en-US" sz="4400" dirty="0">
                <a:latin typeface="Arial Unicode MS" pitchFamily="34" charset="-128"/>
                <a:cs typeface="Times New Roman" pitchFamily="18" charset="0"/>
              </a:rPr>
              <a:t>now </a:t>
            </a:r>
            <a:r>
              <a:rPr lang="en-US" sz="4400" i="1" dirty="0">
                <a:solidFill>
                  <a:srgbClr val="006600"/>
                </a:solidFill>
                <a:latin typeface="Arial Unicode MS" pitchFamily="34" charset="-128"/>
              </a:rPr>
              <a:t>n </a:t>
            </a:r>
            <a:r>
              <a:rPr lang="en-US" sz="4400" b="1" dirty="0" smtClean="0">
                <a:latin typeface="cmsy10"/>
              </a:rPr>
              <a:t>¸</a:t>
            </a:r>
            <a:r>
              <a:rPr lang="en-US" sz="4400" dirty="0" smtClean="0">
                <a:latin typeface="Arial Unicode MS" pitchFamily="34" charset="-128"/>
                <a:sym typeface="Symbol" pitchFamily="18" charset="2"/>
              </a:rPr>
              <a:t>  </a:t>
            </a:r>
            <a:r>
              <a:rPr lang="en-US" sz="4400" i="1" dirty="0">
                <a:solidFill>
                  <a:srgbClr val="0000FF"/>
                </a:solidFill>
                <a:latin typeface="Arial Unicode MS" pitchFamily="34" charset="-128"/>
              </a:rPr>
              <a:t>m </a:t>
            </a:r>
            <a:r>
              <a:rPr lang="en-US" sz="4400" b="1" dirty="0" smtClean="0">
                <a:latin typeface="cmsy10"/>
              </a:rPr>
              <a:t>¸</a:t>
            </a:r>
            <a:r>
              <a:rPr lang="en-US" sz="4400" dirty="0" smtClean="0">
                <a:latin typeface="Arial Unicode MS" pitchFamily="34" charset="-128"/>
                <a:sym typeface="Symbol" pitchFamily="18" charset="2"/>
              </a:rPr>
              <a:t> </a:t>
            </a:r>
            <a:r>
              <a:rPr lang="en-US" sz="4400" dirty="0">
                <a:latin typeface="Arial Unicode MS" pitchFamily="34" charset="-128"/>
                <a:sym typeface="Symbol" pitchFamily="18" charset="2"/>
              </a:rPr>
              <a:t>0</a:t>
            </a:r>
            <a:r>
              <a:rPr lang="en-US" sz="4400" dirty="0">
                <a:latin typeface="Arial Unicode MS" pitchFamily="34" charset="-128"/>
                <a:cs typeface="Times New Roman" pitchFamily="18" charset="0"/>
              </a:rPr>
              <a:t>, so</a:t>
            </a:r>
          </a:p>
          <a:p>
            <a:r>
              <a:rPr lang="en-US" sz="4400" dirty="0">
                <a:latin typeface="Arial Unicode MS" pitchFamily="34" charset="-128"/>
                <a:cs typeface="Times New Roman" pitchFamily="18" charset="0"/>
              </a:rPr>
              <a:t>by induction hypothesis have: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0" y="3303588"/>
            <a:ext cx="4573588" cy="3103562"/>
            <a:chOff x="0" y="2033"/>
            <a:chExt cx="2881" cy="1955"/>
          </a:xfrm>
        </p:grpSpPr>
        <p:grpSp>
          <p:nvGrpSpPr>
            <p:cNvPr id="3" name="Group 32"/>
            <p:cNvGrpSpPr>
              <a:grpSpLocks/>
            </p:cNvGrpSpPr>
            <p:nvPr/>
          </p:nvGrpSpPr>
          <p:grpSpPr bwMode="auto">
            <a:xfrm>
              <a:off x="0" y="2033"/>
              <a:ext cx="2881" cy="1955"/>
              <a:chOff x="0" y="2033"/>
              <a:chExt cx="2881" cy="1955"/>
            </a:xfrm>
          </p:grpSpPr>
          <p:sp>
            <p:nvSpPr>
              <p:cNvPr id="348162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0" y="2033"/>
                <a:ext cx="2880" cy="1375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4" name="Group 31"/>
              <p:cNvGrpSpPr>
                <a:grpSpLocks/>
              </p:cNvGrpSpPr>
              <p:nvPr/>
            </p:nvGrpSpPr>
            <p:grpSpPr bwMode="auto">
              <a:xfrm>
                <a:off x="168" y="3542"/>
                <a:ext cx="2713" cy="446"/>
                <a:chOff x="168" y="3542"/>
                <a:chExt cx="2713" cy="446"/>
              </a:xfrm>
            </p:grpSpPr>
            <p:sp>
              <p:nvSpPr>
                <p:cNvPr id="2562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124" y="3542"/>
                  <a:ext cx="844" cy="4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4000" i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Arial Unicode MS" pitchFamily="34" charset="-128"/>
                      <a:cs typeface="Times New Roman" pitchFamily="18" charset="0"/>
                      <a:sym typeface="Symbol" pitchFamily="18" charset="2"/>
                    </a:rPr>
                    <a:t>m </a:t>
                  </a:r>
                  <a:r>
                    <a:rPr lang="en-US" sz="4000" dirty="0" smtClean="0">
                      <a:latin typeface="Arial Unicode MS" pitchFamily="34" charset="-128"/>
                      <a:cs typeface="Times New Roman" pitchFamily="18" charset="0"/>
                      <a:sym typeface="Symbol" pitchFamily="18" charset="2"/>
                    </a:rPr>
                    <a:t>+8</a:t>
                  </a:r>
                  <a:endParaRPr lang="en-US" sz="4000" dirty="0">
                    <a:latin typeface="Arial Unicode MS" pitchFamily="34" charset="-128"/>
                    <a:cs typeface="Times New Roman" pitchFamily="18" charset="0"/>
                    <a:sym typeface="Symbol" pitchFamily="18" charset="2"/>
                  </a:endParaRPr>
                </a:p>
              </p:txBody>
            </p:sp>
            <p:sp>
              <p:nvSpPr>
                <p:cNvPr id="25623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68" y="3744"/>
                  <a:ext cx="600" cy="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4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256" y="3744"/>
                  <a:ext cx="624" cy="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5" name="Line 13"/>
                <p:cNvSpPr>
                  <a:spLocks noChangeShapeType="1"/>
                </p:cNvSpPr>
                <p:nvPr/>
              </p:nvSpPr>
              <p:spPr bwMode="auto">
                <a:xfrm>
                  <a:off x="168" y="3660"/>
                  <a:ext cx="1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6" name="Line 14"/>
                <p:cNvSpPr>
                  <a:spLocks noChangeShapeType="1"/>
                </p:cNvSpPr>
                <p:nvPr/>
              </p:nvSpPr>
              <p:spPr bwMode="auto">
                <a:xfrm>
                  <a:off x="2880" y="3660"/>
                  <a:ext cx="1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480" y="2064"/>
              <a:ext cx="1657" cy="1032"/>
              <a:chOff x="480" y="2064"/>
              <a:chExt cx="1657" cy="1032"/>
            </a:xfrm>
          </p:grpSpPr>
          <p:pic>
            <p:nvPicPr>
              <p:cNvPr id="25617" name="Picture 6" descr="s194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80" y="2160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618" name="Picture 7" descr="s150fr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584" y="2064"/>
                <a:ext cx="553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619" name="Picture 8" descr="s194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912" y="2592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25605" name="Text Box 16"/>
          <p:cNvSpPr txBox="1">
            <a:spLocks noChangeArrowheads="1"/>
          </p:cNvSpPr>
          <p:nvPr/>
        </p:nvSpPr>
        <p:spPr bwMode="auto">
          <a:xfrm>
            <a:off x="6765925" y="373380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606" name="Text Box 17"/>
          <p:cNvSpPr txBox="1">
            <a:spLocks noChangeArrowheads="1"/>
          </p:cNvSpPr>
          <p:nvPr/>
        </p:nvSpPr>
        <p:spPr bwMode="auto">
          <a:xfrm>
            <a:off x="6842125" y="388620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8179" name="Text Box 19"/>
          <p:cNvSpPr txBox="1">
            <a:spLocks noChangeArrowheads="1"/>
          </p:cNvSpPr>
          <p:nvPr/>
        </p:nvSpPr>
        <p:spPr bwMode="auto">
          <a:xfrm>
            <a:off x="6324600" y="3814763"/>
            <a:ext cx="2632075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b="1" dirty="0"/>
              <a:t>= </a:t>
            </a:r>
            <a:r>
              <a:rPr lang="en-US" sz="4400" dirty="0">
                <a:latin typeface="Arial Unicode MS" pitchFamily="34" charset="-128"/>
              </a:rPr>
              <a:t>(</a:t>
            </a:r>
            <a:r>
              <a:rPr lang="en-US" sz="4400" i="1" dirty="0">
                <a:solidFill>
                  <a:srgbClr val="00B050"/>
                </a:solidFill>
                <a:latin typeface="Arial Unicode MS" pitchFamily="34" charset="-128"/>
              </a:rPr>
              <a:t>n</a:t>
            </a:r>
            <a:r>
              <a:rPr lang="en-US" sz="4400" i="1" dirty="0">
                <a:solidFill>
                  <a:srgbClr val="006600"/>
                </a:solidFill>
                <a:latin typeface="Arial Unicode MS" pitchFamily="34" charset="-128"/>
              </a:rPr>
              <a:t> </a:t>
            </a:r>
            <a:r>
              <a:rPr lang="en-US" sz="4400" dirty="0">
                <a:latin typeface="Arial Unicode MS" pitchFamily="34" charset="-128"/>
              </a:rPr>
              <a:t>+1)+8</a:t>
            </a:r>
            <a:endParaRPr lang="en-US" sz="4400" dirty="0">
              <a:latin typeface="Arial Unicode MS" pitchFamily="34" charset="-128"/>
              <a:cs typeface="Times New Roman" pitchFamily="18" charset="0"/>
            </a:endParaRPr>
          </a:p>
        </p:txBody>
      </p:sp>
      <p:pic>
        <p:nvPicPr>
          <p:cNvPr id="348187" name="Picture 27" descr="MCj0105192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4600" y="5105400"/>
            <a:ext cx="128905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4584700" y="3886200"/>
            <a:ext cx="1652588" cy="1531938"/>
            <a:chOff x="2888" y="2472"/>
            <a:chExt cx="1041" cy="965"/>
          </a:xfrm>
        </p:grpSpPr>
        <p:grpSp>
          <p:nvGrpSpPr>
            <p:cNvPr id="7" name="Group 33"/>
            <p:cNvGrpSpPr>
              <a:grpSpLocks/>
            </p:cNvGrpSpPr>
            <p:nvPr/>
          </p:nvGrpSpPr>
          <p:grpSpPr bwMode="auto">
            <a:xfrm>
              <a:off x="2888" y="2472"/>
              <a:ext cx="1041" cy="504"/>
              <a:chOff x="2888" y="2436"/>
              <a:chExt cx="1041" cy="504"/>
            </a:xfrm>
          </p:grpSpPr>
          <p:pic>
            <p:nvPicPr>
              <p:cNvPr id="25613" name="Picture 18" descr="s194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20" y="2436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5614" name="Text Box 21"/>
              <p:cNvSpPr txBox="1">
                <a:spLocks noChangeArrowheads="1"/>
              </p:cNvSpPr>
              <p:nvPr/>
            </p:nvSpPr>
            <p:spPr bwMode="auto">
              <a:xfrm>
                <a:off x="2888" y="2484"/>
                <a:ext cx="28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b="1"/>
                  <a:t>+</a:t>
                </a:r>
              </a:p>
            </p:txBody>
          </p:sp>
        </p:grpSp>
        <p:sp>
          <p:nvSpPr>
            <p:cNvPr id="25612" name="Text Box 30"/>
            <p:cNvSpPr txBox="1">
              <a:spLocks noChangeArrowheads="1"/>
            </p:cNvSpPr>
            <p:nvPr/>
          </p:nvSpPr>
          <p:spPr bwMode="auto">
            <a:xfrm>
              <a:off x="3456" y="3072"/>
              <a:ext cx="25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 Unicode MS" pitchFamily="34" charset="-128"/>
                </a:rPr>
                <a:t>3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524000" y="5754469"/>
            <a:ext cx="1912703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 Unicode MS" pitchFamily="34" charset="-128"/>
                <a:cs typeface="Times New Roman" pitchFamily="18" charset="0"/>
              </a:rPr>
              <a:t>(</a:t>
            </a:r>
            <a:r>
              <a:rPr lang="en-US" sz="3600" i="1" dirty="0" smtClean="0">
                <a:solidFill>
                  <a:srgbClr val="008000"/>
                </a:solidFill>
                <a:latin typeface="Arial Unicode MS" pitchFamily="34" charset="-128"/>
                <a:cs typeface="Times New Roman" pitchFamily="18" charset="0"/>
              </a:rPr>
              <a:t>n</a:t>
            </a:r>
            <a:r>
              <a:rPr lang="en-US" sz="3600" dirty="0" smtClean="0">
                <a:latin typeface="Arial Unicode MS" pitchFamily="34" charset="-128"/>
                <a:cs typeface="Times New Roman" pitchFamily="18" charset="0"/>
              </a:rPr>
              <a:t> </a:t>
            </a:r>
            <a:r>
              <a:rPr lang="en-US" sz="3600" dirty="0" smtClean="0">
                <a:latin typeface="Arial Unicode MS" pitchFamily="34" charset="-128"/>
                <a:cs typeface="Times New Roman" pitchFamily="18" charset="0"/>
                <a:sym typeface="Symbol" pitchFamily="18" charset="2"/>
              </a:rPr>
              <a:t>2)+8</a:t>
            </a:r>
            <a:endParaRPr lang="en-US" sz="3600" dirty="0"/>
          </a:p>
        </p:txBody>
      </p:sp>
      <p:sp>
        <p:nvSpPr>
          <p:cNvPr id="30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79" grpId="0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Like Dominos…</a:t>
            </a:r>
          </a:p>
        </p:txBody>
      </p:sp>
      <p:pic>
        <p:nvPicPr>
          <p:cNvPr id="17411" name="Picture 4" descr="DOMINO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076450" y="1749425"/>
            <a:ext cx="4645025" cy="4227513"/>
          </a:xfr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Example Induction Proof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3708400" cy="1066800"/>
          </a:xfrm>
        </p:spPr>
        <p:txBody>
          <a:bodyPr>
            <a:normAutofit/>
          </a:bodyPr>
          <a:lstStyle/>
          <a:p>
            <a:pPr marL="0" indent="0" eaLnBrk="1" hangingPunct="1">
              <a:buFontTx/>
              <a:buNone/>
            </a:pPr>
            <a:r>
              <a:rPr lang="en-US" sz="4800" dirty="0" smtClean="0"/>
              <a:t>Let’s prove:</a:t>
            </a:r>
          </a:p>
        </p:txBody>
      </p:sp>
      <p:graphicFrame>
        <p:nvGraphicFramePr>
          <p:cNvPr id="33793" name="Object 1"/>
          <p:cNvGraphicFramePr>
            <a:graphicFrameLocks noChangeAspect="1"/>
          </p:cNvGraphicFramePr>
          <p:nvPr/>
        </p:nvGraphicFramePr>
        <p:xfrm>
          <a:off x="530225" y="2514600"/>
          <a:ext cx="8007350" cy="1709738"/>
        </p:xfrm>
        <a:graphic>
          <a:graphicData uri="http://schemas.openxmlformats.org/presentationml/2006/ole">
            <p:oleObj spid="_x0000_s33793" name="Equation" r:id="rId4" imgW="2971800" imgH="63468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5334000"/>
            <a:ext cx="27703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(for r ≠ 1)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8138" y="1328738"/>
            <a:ext cx="8280400" cy="30400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600" dirty="0" smtClean="0"/>
              <a:t>Statements in</a:t>
            </a:r>
            <a:r>
              <a:rPr lang="en-US" sz="3600" dirty="0" smtClean="0">
                <a:solidFill>
                  <a:srgbClr val="028822"/>
                </a:solidFill>
              </a:rPr>
              <a:t> </a:t>
            </a:r>
            <a:r>
              <a:rPr lang="en-US" sz="3600" dirty="0" smtClean="0">
                <a:solidFill>
                  <a:srgbClr val="FF33CC"/>
                </a:solidFill>
              </a:rPr>
              <a:t>magenta</a:t>
            </a:r>
            <a:r>
              <a:rPr lang="en-US" sz="3600" dirty="0" smtClean="0"/>
              <a:t> form a</a:t>
            </a:r>
          </a:p>
          <a:p>
            <a:pPr algn="ctr" eaLnBrk="1" hangingPunct="1">
              <a:buFontTx/>
              <a:buNone/>
            </a:pPr>
            <a:r>
              <a:rPr lang="en-US" b="1" dirty="0" smtClean="0"/>
              <a:t>template for inductive proofs:</a:t>
            </a:r>
            <a:endParaRPr lang="en-US" b="1" dirty="0" smtClean="0">
              <a:solidFill>
                <a:srgbClr val="009900"/>
              </a:solidFill>
            </a:endParaRPr>
          </a:p>
          <a:p>
            <a:pPr eaLnBrk="1" hangingPunct="1"/>
            <a:r>
              <a:rPr lang="en-US" sz="3600" dirty="0" smtClean="0">
                <a:solidFill>
                  <a:srgbClr val="FF33CC"/>
                </a:solidFill>
              </a:rPr>
              <a:t>Proof: (by induction on </a:t>
            </a:r>
            <a:r>
              <a:rPr lang="en-US" sz="3600" dirty="0" smtClean="0">
                <a:solidFill>
                  <a:srgbClr val="028822"/>
                </a:solidFill>
              </a:rPr>
              <a:t>n</a:t>
            </a:r>
            <a:r>
              <a:rPr lang="en-US" sz="3600" dirty="0" smtClean="0">
                <a:solidFill>
                  <a:srgbClr val="FF33CC"/>
                </a:solidFill>
              </a:rPr>
              <a:t>)</a:t>
            </a:r>
          </a:p>
          <a:p>
            <a:pPr eaLnBrk="1" hangingPunct="1"/>
            <a:r>
              <a:rPr lang="en-US" sz="3600" dirty="0" smtClean="0">
                <a:solidFill>
                  <a:srgbClr val="FF33CC"/>
                </a:solidFill>
              </a:rPr>
              <a:t>The induction hypothesis, </a:t>
            </a:r>
            <a:r>
              <a:rPr lang="en-US" sz="3600" dirty="0" smtClean="0">
                <a:solidFill>
                  <a:srgbClr val="0000FF"/>
                </a:solidFill>
              </a:rPr>
              <a:t>P</a:t>
            </a:r>
            <a:r>
              <a:rPr lang="en-US" sz="3600" dirty="0" smtClean="0"/>
              <a:t>(</a:t>
            </a:r>
            <a:r>
              <a:rPr lang="en-US" sz="3600" dirty="0" smtClean="0">
                <a:solidFill>
                  <a:srgbClr val="028822"/>
                </a:solidFill>
              </a:rPr>
              <a:t>n</a:t>
            </a:r>
            <a:r>
              <a:rPr lang="en-US" sz="3600" dirty="0" smtClean="0"/>
              <a:t>)</a:t>
            </a:r>
            <a:r>
              <a:rPr lang="en-US" sz="3600" dirty="0" smtClean="0">
                <a:solidFill>
                  <a:srgbClr val="FF33CC"/>
                </a:solidFill>
              </a:rPr>
              <a:t>, is:</a:t>
            </a:r>
          </a:p>
        </p:txBody>
      </p:sp>
      <p:graphicFrame>
        <p:nvGraphicFramePr>
          <p:cNvPr id="1026" name="Object 11"/>
          <p:cNvGraphicFramePr>
            <a:graphicFrameLocks noChangeAspect="1"/>
          </p:cNvGraphicFramePr>
          <p:nvPr/>
        </p:nvGraphicFramePr>
        <p:xfrm>
          <a:off x="3213100" y="1879600"/>
          <a:ext cx="914400" cy="198438"/>
        </p:xfrm>
        <a:graphic>
          <a:graphicData uri="http://schemas.openxmlformats.org/presentationml/2006/ole">
            <p:oleObj spid="_x0000_s1026" name="Equation" r:id="rId4" imgW="914400" imgH="198720" progId="Equation.DSMT4">
              <p:embed/>
            </p:oleObj>
          </a:graphicData>
        </a:graphic>
      </p:graphicFrame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Example Induction Proof</a:t>
            </a: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219200" y="4081463"/>
          <a:ext cx="6415088" cy="1370012"/>
        </p:xfrm>
        <a:graphic>
          <a:graphicData uri="http://schemas.openxmlformats.org/presentationml/2006/ole">
            <p:oleObj spid="_x0000_s1027" name="Equation" r:id="rId5" imgW="2971800" imgH="63468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400" y="5334000"/>
            <a:ext cx="27703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(for r ≠ 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400175"/>
            <a:ext cx="5029200" cy="8350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FF33CC"/>
                </a:solidFill>
              </a:rPr>
              <a:t>Base Case </a:t>
            </a:r>
            <a:r>
              <a:rPr lang="en-US" sz="4800" dirty="0" smtClean="0">
                <a:solidFill>
                  <a:srgbClr val="FF33CC"/>
                </a:solidFill>
              </a:rPr>
              <a:t>(</a:t>
            </a:r>
            <a:r>
              <a:rPr lang="en-US" sz="4800" dirty="0" smtClean="0">
                <a:solidFill>
                  <a:srgbClr val="028822"/>
                </a:solidFill>
              </a:rPr>
              <a:t>n </a:t>
            </a:r>
            <a:r>
              <a:rPr lang="en-US" sz="4800" dirty="0" smtClean="0"/>
              <a:t>= 0</a:t>
            </a:r>
            <a:r>
              <a:rPr lang="en-US" sz="4800" dirty="0" smtClean="0">
                <a:solidFill>
                  <a:srgbClr val="FF33CC"/>
                </a:solidFill>
              </a:rPr>
              <a:t>)</a:t>
            </a:r>
            <a:r>
              <a:rPr lang="en-US" sz="4000" dirty="0" smtClean="0">
                <a:solidFill>
                  <a:srgbClr val="FF33CC"/>
                </a:solidFill>
              </a:rPr>
              <a:t>:</a:t>
            </a:r>
            <a:r>
              <a:rPr lang="en-US" sz="4000" dirty="0" smtClean="0">
                <a:solidFill>
                  <a:srgbClr val="028822"/>
                </a:solidFill>
              </a:rPr>
              <a:t> </a:t>
            </a:r>
            <a:endParaRPr lang="en-US" dirty="0" smtClean="0">
              <a:solidFill>
                <a:srgbClr val="028822"/>
              </a:solidFill>
            </a:endParaRP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5105400" y="3714750"/>
          <a:ext cx="2509838" cy="1619250"/>
        </p:xfrm>
        <a:graphic>
          <a:graphicData uri="http://schemas.openxmlformats.org/presentationml/2006/ole">
            <p:oleObj spid="_x0000_s2050" name="Equation" r:id="rId4" imgW="609480" imgH="393480" progId="Equation.DSMT4">
              <p:embed/>
            </p:oleObj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1052513" y="2098675"/>
          <a:ext cx="6480175" cy="1752600"/>
        </p:xfrm>
        <a:graphic>
          <a:graphicData uri="http://schemas.openxmlformats.org/presentationml/2006/ole">
            <p:oleObj spid="_x0000_s2051" name="Equation" r:id="rId5" imgW="1688760" imgH="457200" progId="Equation.DSMT4">
              <p:embed/>
            </p:oleObj>
          </a:graphicData>
        </a:graphic>
      </p:graphicFrame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Example Induction Proof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066800" y="3200400"/>
            <a:ext cx="3733800" cy="1440597"/>
            <a:chOff x="1066800" y="3200400"/>
            <a:chExt cx="3733800" cy="1440597"/>
          </a:xfrm>
        </p:grpSpPr>
        <p:sp>
          <p:nvSpPr>
            <p:cNvPr id="9" name="Right Brace 8"/>
            <p:cNvSpPr/>
            <p:nvPr/>
          </p:nvSpPr>
          <p:spPr>
            <a:xfrm rot="5400000">
              <a:off x="2667000" y="1600200"/>
              <a:ext cx="533400" cy="3733800"/>
            </a:xfrm>
            <a:prstGeom prst="rightBrace">
              <a:avLst/>
            </a:prstGeom>
            <a:ln w="317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43200" y="3810000"/>
              <a:ext cx="4619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0000FF"/>
                  </a:solidFill>
                  <a:latin typeface="Comic Sans MS" pitchFamily="66" charset="0"/>
                </a:rPr>
                <a:t>1</a:t>
              </a:r>
              <a:endParaRPr lang="en-US" sz="4800" dirty="0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846481" y="4876800"/>
            <a:ext cx="14510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OK!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Correction</a:t>
            </a:r>
          </a:p>
        </p:txBody>
      </p:sp>
      <p:sp>
        <p:nvSpPr>
          <p:cNvPr id="30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3276600"/>
            <a:ext cx="6324600" cy="838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dirty="0" smtClean="0"/>
              <a:t> Induction Hypothesis: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446088" y="3962400"/>
          <a:ext cx="8212137" cy="1346200"/>
        </p:xfrm>
        <a:graphic>
          <a:graphicData uri="http://schemas.openxmlformats.org/presentationml/2006/ole">
            <p:oleObj spid="_x0000_s3074" name="Equation" r:id="rId4" imgW="2552400" imgH="419040" progId="Equation.DSMT4">
              <p:embed/>
            </p:oleObj>
          </a:graphicData>
        </a:graphic>
      </p:graphicFrame>
      <p:sp>
        <p:nvSpPr>
          <p:cNvPr id="3080" name="Text Box 5"/>
          <p:cNvSpPr txBox="1">
            <a:spLocks noChangeArrowheads="1"/>
          </p:cNvSpPr>
          <p:nvPr/>
        </p:nvSpPr>
        <p:spPr bwMode="auto">
          <a:xfrm>
            <a:off x="1592263" y="13001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3081" name="Rectangle 8"/>
          <p:cNvSpPr>
            <a:spLocks noChangeArrowheads="1"/>
          </p:cNvSpPr>
          <p:nvPr/>
        </p:nvSpPr>
        <p:spPr bwMode="auto">
          <a:xfrm>
            <a:off x="0" y="1450975"/>
            <a:ext cx="8310563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4000" i="1" dirty="0">
                <a:latin typeface="Comic Sans MS" pitchFamily="66" charset="0"/>
              </a:rPr>
              <a:t>Theorem:</a:t>
            </a: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265238" y="1676400"/>
          <a:ext cx="6659562" cy="1346200"/>
        </p:xfrm>
        <a:graphic>
          <a:graphicData uri="http://schemas.openxmlformats.org/presentationml/2006/ole">
            <p:oleObj spid="_x0000_s3078" name="Equation" r:id="rId5" imgW="2070000" imgH="4190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FIRSTALBERT20R2E20MEYER@YOGLRJUFUVWXY5M3" val="28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1509</Words>
  <Application>Microsoft Macintosh PowerPoint</Application>
  <PresentationFormat>On-screen Show (4:3)</PresentationFormat>
  <Paragraphs>293</Paragraphs>
  <Slides>47</Slides>
  <Notes>47</Notes>
  <HiddenSlides>7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Comic Sans MS</vt:lpstr>
      <vt:lpstr>Euclid Symbol</vt:lpstr>
      <vt:lpstr>Calibri</vt:lpstr>
      <vt:lpstr>Euclid Extra</vt:lpstr>
      <vt:lpstr>Arial Unicode MS</vt:lpstr>
      <vt:lpstr>cmsy10</vt:lpstr>
      <vt:lpstr>Office Theme</vt:lpstr>
      <vt:lpstr>Equation</vt:lpstr>
      <vt:lpstr>Induction</vt:lpstr>
      <vt:lpstr>The Idea of Induction</vt:lpstr>
      <vt:lpstr>The Idea of Induction</vt:lpstr>
      <vt:lpstr>Induction Rule</vt:lpstr>
      <vt:lpstr>Like Dominos…</vt:lpstr>
      <vt:lpstr>Example Induction Proof</vt:lpstr>
      <vt:lpstr>Example Induction Proof</vt:lpstr>
      <vt:lpstr>Example Induction Proof</vt:lpstr>
      <vt:lpstr>Correction</vt:lpstr>
      <vt:lpstr>Example Induction Proof</vt:lpstr>
      <vt:lpstr>Example Induction Proof</vt:lpstr>
      <vt:lpstr>Example Induction Proof</vt:lpstr>
      <vt:lpstr>example induction proof</vt:lpstr>
      <vt:lpstr>an aside: ellipsis</vt:lpstr>
      <vt:lpstr>The MIT Stata Center</vt:lpstr>
      <vt:lpstr>Design Mockup: Stata Lobby</vt:lpstr>
      <vt:lpstr>Mockup: Plaza Outside Stata</vt:lpstr>
      <vt:lpstr>Plaza Outside Stata</vt:lpstr>
      <vt:lpstr>Plaza Outside Stata</vt:lpstr>
      <vt:lpstr>Plaza Outside Stata</vt:lpstr>
      <vt:lpstr>Plaza Outside Stata</vt:lpstr>
      <vt:lpstr>Plaza Outside Stata</vt:lpstr>
      <vt:lpstr>Plaza Theorem</vt:lpstr>
      <vt:lpstr>Plaza Proof</vt:lpstr>
      <vt:lpstr>Plaza Proof</vt:lpstr>
      <vt:lpstr>Recursive Procedure</vt:lpstr>
      <vt:lpstr>A False Proof</vt:lpstr>
      <vt:lpstr>A False Proof</vt:lpstr>
      <vt:lpstr>A False Proof</vt:lpstr>
      <vt:lpstr>A False Proof</vt:lpstr>
      <vt:lpstr>A False Proof</vt:lpstr>
      <vt:lpstr>A False Proof</vt:lpstr>
      <vt:lpstr>Strong Induction</vt:lpstr>
      <vt:lpstr>Unstacking game</vt:lpstr>
      <vt:lpstr>Analyzing the Stacking Game</vt:lpstr>
      <vt:lpstr>Analyzing the Game</vt:lpstr>
      <vt:lpstr>Proving the Claim by Induction</vt:lpstr>
      <vt:lpstr>Proving the Claim by Induction</vt:lpstr>
      <vt:lpstr>Proving the Claim by Induction</vt:lpstr>
      <vt:lpstr>Proving the Claim by Induction</vt:lpstr>
      <vt:lpstr>Proving the Claim by Induction</vt:lpstr>
      <vt:lpstr>Proving the Claim by Induction</vt:lpstr>
      <vt:lpstr>Team Problems</vt:lpstr>
      <vt:lpstr>Postage by Strong Induction</vt:lpstr>
      <vt:lpstr>Postage by Strong Induction</vt:lpstr>
      <vt:lpstr>Postage by Strong Induction</vt:lpstr>
      <vt:lpstr>Postage by Strong Induction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Albert R. Meyer</dc:creator>
  <cp:lastModifiedBy>Albert Meyer</cp:lastModifiedBy>
  <cp:revision>178</cp:revision>
  <dcterms:created xsi:type="dcterms:W3CDTF">2010-02-22T21:35:35Z</dcterms:created>
  <dcterms:modified xsi:type="dcterms:W3CDTF">2010-02-22T21:38:04Z</dcterms:modified>
</cp:coreProperties>
</file>