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1" r:id="rId3"/>
    <p:sldId id="323" r:id="rId4"/>
    <p:sldId id="324" r:id="rId5"/>
    <p:sldId id="334" r:id="rId6"/>
    <p:sldId id="328" r:id="rId7"/>
    <p:sldId id="329" r:id="rId8"/>
    <p:sldId id="330" r:id="rId9"/>
    <p:sldId id="322" r:id="rId10"/>
    <p:sldId id="301" r:id="rId11"/>
    <p:sldId id="263" r:id="rId12"/>
    <p:sldId id="311" r:id="rId13"/>
    <p:sldId id="302" r:id="rId14"/>
    <p:sldId id="303" r:id="rId15"/>
    <p:sldId id="264" r:id="rId16"/>
    <p:sldId id="265" r:id="rId17"/>
    <p:sldId id="262" r:id="rId18"/>
    <p:sldId id="331" r:id="rId19"/>
    <p:sldId id="332" r:id="rId20"/>
    <p:sldId id="333" r:id="rId21"/>
    <p:sldId id="260" r:id="rId22"/>
    <p:sldId id="266" r:id="rId23"/>
    <p:sldId id="309" r:id="rId24"/>
    <p:sldId id="267" r:id="rId25"/>
    <p:sldId id="310" r:id="rId26"/>
    <p:sldId id="278" r:id="rId27"/>
    <p:sldId id="274" r:id="rId28"/>
    <p:sldId id="279" r:id="rId29"/>
    <p:sldId id="275" r:id="rId30"/>
    <p:sldId id="304" r:id="rId31"/>
    <p:sldId id="305" r:id="rId32"/>
    <p:sldId id="276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23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25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26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27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6EE8-026C-3A4C-AFC5-2F1F5453C229}" type="slidenum">
              <a:rPr lang="en-US"/>
              <a:pPr/>
              <a:t>30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31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32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12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Very Great Expectations,</a:t>
            </a:r>
            <a:br>
              <a:rPr lang="en-US" sz="6600" dirty="0" smtClean="0"/>
            </a:br>
            <a:r>
              <a:rPr lang="en-US" sz="6600" dirty="0" smtClean="0"/>
              <a:t>Gambler’s Ruin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BA9CD94-4669-0B46-B053-A48B6134F8AC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2895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Place </a:t>
            </a:r>
            <a:r>
              <a:rPr lang="en-US" sz="4800" dirty="0">
                <a:solidFill>
                  <a:schemeClr val="accent2"/>
                </a:solidFill>
              </a:rPr>
              <a:t>$1</a:t>
            </a:r>
            <a:r>
              <a:rPr lang="en-US" sz="4800" dirty="0"/>
              <a:t> bets </a:t>
            </a:r>
            <a:r>
              <a:rPr lang="en-US" sz="4800" dirty="0" smtClean="0"/>
              <a:t>until </a:t>
            </a:r>
            <a:r>
              <a:rPr lang="en-US" sz="4800" dirty="0"/>
              <a:t>going broke or </a:t>
            </a:r>
            <a:r>
              <a:rPr lang="en-US" sz="4800" dirty="0" smtClean="0"/>
              <a:t>reaching target</a:t>
            </a:r>
          </a:p>
          <a:p>
            <a:pPr eaLnBrk="1" hangingPunct="1"/>
            <a:r>
              <a:rPr lang="en-US" sz="4800" dirty="0"/>
              <a:t>What 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$$$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066800" y="44640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600200" y="1524000"/>
            <a:ext cx="70866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1630363" y="4540250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"initial capital"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22438" y="1438275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”target"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F859011-7C7E-724A-9635-B330832E05C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A58DCCE-006C-2247-9099-C179D2709666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 smtClean="0"/>
              <a:t>Pr[win</a:t>
            </a:r>
            <a:r>
              <a:rPr lang="en-US" dirty="0" smtClean="0"/>
              <a:t> bet]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1/2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 smtClean="0"/>
              <a:t>Pr[reach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smtClean="0">
                <a:solidFill>
                  <a:schemeClr val="accent2"/>
                </a:solidFill>
              </a:rPr>
              <a:t>200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if we start with </a:t>
            </a:r>
            <a:r>
              <a:rPr lang="en-US" dirty="0">
                <a:solidFill>
                  <a:schemeClr val="accent2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accent2"/>
                </a:solidFill>
              </a:rPr>
              <a:t>$</a:t>
            </a:r>
            <a:r>
              <a:rPr lang="en-US" sz="3600" dirty="0" smtClean="0">
                <a:solidFill>
                  <a:schemeClr val="accent2"/>
                </a:solidFill>
              </a:rPr>
              <a:t>600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if we start with </a:t>
            </a:r>
            <a:r>
              <a:rPr lang="en-US" sz="3600" dirty="0">
                <a:solidFill>
                  <a:schemeClr val="accent2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B818657-C012-2D4E-9D91-E82567AD91A2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/>
              <a:t>In general, if we start with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432203" y="2819400"/>
            <a:ext cx="63530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 dirty="0" err="1" smtClean="0"/>
              <a:t>Pr[reach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0000FF"/>
                </a:solidFill>
              </a:rPr>
              <a:t>$</a:t>
            </a:r>
            <a:r>
              <a:rPr lang="en-US" sz="5400" dirty="0" smtClean="0">
                <a:solidFill>
                  <a:srgbClr val="0000FF"/>
                </a:solidFill>
              </a:rPr>
              <a:t>T</a:t>
            </a:r>
            <a:r>
              <a:rPr lang="en-US" sz="5400" dirty="0"/>
              <a:t>]</a:t>
            </a:r>
            <a:r>
              <a:rPr lang="en-US" sz="5400" dirty="0" smtClean="0"/>
              <a:t> </a:t>
            </a:r>
            <a:r>
              <a:rPr lang="en-US" sz="5400" dirty="0"/>
              <a:t>= </a:t>
            </a:r>
            <a:r>
              <a:rPr lang="en-US" sz="54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/T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685800" y="434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8B4C27B2-6C40-2848-B9DB-97D985B60433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Pr{win bet} = 18/38 = 9/19 </a:t>
            </a:r>
            <a:r>
              <a:rPr lang="en-US" sz="3600">
                <a:solidFill>
                  <a:srgbClr val="CC0000"/>
                </a:solidFill>
              </a:rPr>
              <a:t>&lt; 1/2</a:t>
            </a:r>
            <a:endParaRPr lang="en-US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DEDA1A4-F92A-C247-BD53-F6346675D8E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 smtClean="0"/>
              <a:t>Pr[reach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/>
              <a:t>+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" y="38100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$</a:t>
            </a:r>
            <a:r>
              <a:rPr lang="en-US" sz="3600" dirty="0" smtClean="0">
                <a:solidFill>
                  <a:schemeClr val="accent2"/>
                </a:solidFill>
              </a:rPr>
              <a:t>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chemeClr val="accent2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984500" y="301625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1176" y="5181600"/>
            <a:ext cx="69051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CC0000"/>
                </a:solidFill>
              </a:rPr>
              <a:t>&lt; 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</a:p>
          <a:p>
            <a:pPr algn="ctr"/>
            <a:r>
              <a:rPr lang="en-US" sz="3600" dirty="0" smtClean="0"/>
              <a:t>no matter how many $ at start</a:t>
            </a:r>
            <a:r>
              <a:rPr lang="en-US" sz="3600" dirty="0" smtClean="0">
                <a:solidFill>
                  <a:srgbClr val="000000"/>
                </a:solidFill>
              </a:rPr>
              <a:t>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27F5B8B-217C-0D4F-99AD-868E856C8FC1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eaLnBrk="1" hangingPunct="1">
              <a:lnSpc>
                <a:spcPct val="90000"/>
              </a:lnSpc>
            </a:pPr>
            <a:r>
              <a:rPr lang="en-US" sz="4800" dirty="0" err="1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/>
              <a:t>Pr{</a:t>
            </a:r>
            <a:r>
              <a:rPr lang="en-US" sz="4800" dirty="0" err="1">
                <a:solidFill>
                  <a:srgbClr val="008000"/>
                </a:solidFill>
              </a:rPr>
              <a:t>win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bet}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5004" y="1422737"/>
            <a:ext cx="7447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 fair game (</a:t>
            </a:r>
            <a:r>
              <a:rPr lang="en-US" sz="6000" dirty="0" err="1" smtClean="0">
                <a:solidFill>
                  <a:srgbClr val="008000"/>
                </a:solidFill>
              </a:rPr>
              <a:t>p</a:t>
            </a:r>
            <a:r>
              <a:rPr lang="en-US" sz="6000" dirty="0" smtClean="0">
                <a:solidFill>
                  <a:srgbClr val="008000"/>
                </a:solidFill>
              </a:rPr>
              <a:t> = ½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2209800" y="2514600"/>
          <a:ext cx="461900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2" name="Equation" r:id="rId4" imgW="838200" imgH="469900" progId="Equation.DSMT4">
                  <p:embed/>
                </p:oleObj>
              </mc:Choice>
              <mc:Fallback>
                <p:oleObj name="Equation" r:id="rId4" imgW="838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619002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143000"/>
            <a:ext cx="8545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 unfair game (</a:t>
            </a:r>
            <a:r>
              <a:rPr lang="en-US" sz="6000" dirty="0" err="1" smtClean="0">
                <a:solidFill>
                  <a:srgbClr val="0000FF"/>
                </a:solidFill>
              </a:rPr>
              <a:t>p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½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1676400" y="2178050"/>
          <a:ext cx="5786116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0" name="Equation" r:id="rId4" imgW="1092200" imgH="609600" progId="Equation.DSMT4">
                  <p:embed/>
                </p:oleObj>
              </mc:Choice>
              <mc:Fallback>
                <p:oleObj name="Equation" r:id="rId4" imgW="10922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78050"/>
                        <a:ext cx="5786116" cy="323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16200000" flipV="1">
            <a:off x="6858000" y="3124200"/>
            <a:ext cx="1066800" cy="1066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81800" y="4191000"/>
            <a:ext cx="2063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</a:rPr>
              <a:t>intended</a:t>
            </a:r>
          </a:p>
          <a:p>
            <a:r>
              <a:rPr lang="en-US" sz="3600" dirty="0" smtClean="0">
                <a:solidFill>
                  <a:srgbClr val="660066"/>
                </a:solidFill>
              </a:rPr>
              <a:t>profit</a:t>
            </a:r>
            <a:endParaRPr lang="en-US" sz="3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2954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Flip a fair coin until a head;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::= #tails</a:t>
            </a:r>
            <a:r>
              <a:rPr lang="en-US" sz="4400" dirty="0" smtClean="0"/>
              <a:t>.   If flip 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TTTH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F =3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Flip again until head.  If flip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fewer 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tails, repeat.</a:t>
            </a:r>
          </a:p>
          <a:p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381000" y="42672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 dirty="0" err="1" smtClean="0"/>
              <a:t>Pr[Profit</a:t>
            </a:r>
            <a:r>
              <a:rPr lang="en-US" sz="4800" dirty="0" smtClean="0"/>
              <a:t> </a:t>
            </a:r>
            <a:r>
              <a:rPr lang="en-US" sz="4800" dirty="0"/>
              <a:t>$</a:t>
            </a:r>
            <a:r>
              <a:rPr lang="en-US" sz="4800" dirty="0" smtClean="0">
                <a:solidFill>
                  <a:schemeClr val="accent2"/>
                </a:solidFill>
              </a:rPr>
              <a:t>100</a:t>
            </a:r>
            <a:r>
              <a:rPr lang="en-US" sz="4800" dirty="0"/>
              <a:t>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/>
              <a:t> 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FF00FF"/>
                </a:solidFill>
              </a:rPr>
              <a:t>9/</a:t>
            </a:r>
            <a:r>
              <a:rPr lang="en-US" sz="4800" dirty="0">
                <a:solidFill>
                  <a:srgbClr val="FF00FF"/>
                </a:solidFill>
              </a:rPr>
              <a:t>10</a:t>
            </a:r>
            <a:r>
              <a:rPr lang="en-US" sz="4800" dirty="0"/>
              <a:t>)</a:t>
            </a:r>
            <a:r>
              <a:rPr lang="en-US" sz="4800" baseline="30000" dirty="0">
                <a:solidFill>
                  <a:schemeClr val="accent2"/>
                </a:solidFill>
              </a:rPr>
              <a:t>100</a:t>
            </a:r>
            <a:endParaRPr lang="en-US" sz="48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4953000" y="5257800"/>
            <a:ext cx="35599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CC0000"/>
                </a:solidFill>
              </a:rPr>
              <a:t>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3200" y="1143000"/>
          <a:ext cx="304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8" name="Equation" r:id="rId4" imgW="914400" imgH="914400" progId="Equation.DSMT4">
                  <p:embed/>
                </p:oleObj>
              </mc:Choice>
              <mc:Fallback>
                <p:oleObj name="Equation" r:id="rId4" imgW="9144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048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B826CD8C-0477-834C-B53A-FCC4FCE3844A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::=Pr{</a:t>
            </a:r>
            <a:r>
              <a:rPr lang="en-US" sz="3600">
                <a:solidFill>
                  <a:srgbClr val="008000"/>
                </a:solidFill>
              </a:rPr>
              <a:t>win</a:t>
            </a:r>
            <a:r>
              <a:rPr lang="en-US" sz="3600"/>
              <a:t> a bet}</a:t>
            </a:r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CC0000"/>
                </a:solidFill>
              </a:rPr>
              <a:t>q </a:t>
            </a:r>
            <a:r>
              <a:rPr lang="en-US" sz="3600"/>
              <a:t>::= 1-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= Pr{</a:t>
            </a:r>
            <a:r>
              <a:rPr lang="en-US" sz="3600">
                <a:solidFill>
                  <a:srgbClr val="CC0000"/>
                </a:solidFill>
              </a:rPr>
              <a:t>lose</a:t>
            </a:r>
            <a:r>
              <a:rPr lang="en-US" sz="3600"/>
              <a:t> a bet}</a:t>
            </a:r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</a:t>
            </a:r>
            <a:r>
              <a:rPr lang="en-US" sz="3600">
                <a:solidFill>
                  <a:srgbClr val="008000"/>
                </a:solidFill>
              </a:rPr>
              <a:t>T</a:t>
            </a:r>
            <a:r>
              <a:rPr lang="en-US" sz="3600"/>
              <a:t> before </a:t>
            </a:r>
            <a:r>
              <a:rPr lang="en-US" sz="3600">
                <a:solidFill>
                  <a:srgbClr val="CC0000"/>
                </a:solidFill>
              </a:rPr>
              <a:t>0</a:t>
            </a:r>
            <a:r>
              <a:rPr lang="en-US" sz="3600"/>
              <a:t>}?</a:t>
            </a: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CB8D558-C5D6-7E41-8E71-BB0C744D2D8B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CB8D558-C5D6-7E41-8E71-BB0C744D2D8B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41910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Solve using generating </a:t>
            </a:r>
            <a:r>
              <a:rPr lang="en-US" sz="4000" dirty="0" smtClean="0"/>
              <a:t>functions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 smtClean="0"/>
              <a:t>and get:</a:t>
            </a:r>
            <a:endParaRPr lang="en-US" sz="40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71DCE68-83CD-E84B-A3DE-B86BB2400F98}" type="slidenum">
              <a:rPr lang="en-US" smtClean="0"/>
              <a:pPr/>
              <a:t>26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AF848F9-8936-D246-AA1C-2FD33CAFBEED}" type="slidenum">
              <a:rPr lang="en-US" smtClean="0"/>
              <a:pPr/>
              <a:t>27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685800" y="5181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&lt; </a:t>
            </a:r>
            <a:r>
              <a:rPr lang="en-US" sz="4400" dirty="0" err="1" smtClean="0">
                <a:solidFill>
                  <a:srgbClr val="CC0000"/>
                </a:solidFill>
              </a:rPr>
              <a:t>q</a:t>
            </a:r>
            <a:r>
              <a:rPr lang="en-US" sz="4400" dirty="0" smtClean="0"/>
              <a:t>,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&gt;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/>
      <p:bldP spid="19" grpId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E64F7034-A11A-0644-94AE-9DEDC6AA55D3}" type="slidenum">
              <a:rPr lang="en-US" smtClean="0"/>
              <a:pPr/>
              <a:t>28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T-n</a:t>
            </a:r>
            <a:r>
              <a:rPr lang="en-US"/>
              <a:t> = intended profit</a:t>
            </a:r>
          </a:p>
        </p:txBody>
      </p:sp>
      <p:sp>
        <p:nvSpPr>
          <p:cNvPr id="64519" name="Rectangle 17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&gt; 1.)</a:t>
            </a:r>
            <a:endParaRPr lang="en-US" sz="3200"/>
          </a:p>
        </p:txBody>
      </p:sp>
      <p:sp>
        <p:nvSpPr>
          <p:cNvPr id="64520" name="Rectangle 24"/>
          <p:cNvSpPr>
            <a:spLocks noChangeArrowheads="1"/>
          </p:cNvSpPr>
          <p:nvPr/>
        </p:nvSpPr>
        <p:spPr bwMode="auto">
          <a:xfrm>
            <a:off x="2743200" y="19812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w</a:t>
            </a:r>
            <a:r>
              <a:rPr lang="en-US" sz="4400" baseline="-25000">
                <a:solidFill>
                  <a:schemeClr val="accent2"/>
                </a:solidFill>
              </a:rPr>
              <a:t>n</a:t>
            </a:r>
            <a:r>
              <a:rPr lang="en-US" sz="4400"/>
              <a:t> &lt; (1/</a:t>
            </a:r>
            <a:r>
              <a:rPr lang="en-US" sz="4400">
                <a:solidFill>
                  <a:srgbClr val="FF00FF"/>
                </a:solidFill>
              </a:rPr>
              <a:t>r</a:t>
            </a:r>
            <a:r>
              <a:rPr lang="en-US" sz="4400"/>
              <a:t>)</a:t>
            </a:r>
            <a:r>
              <a:rPr lang="en-US" sz="4400" baseline="30000">
                <a:solidFill>
                  <a:schemeClr val="accent2"/>
                </a:solidFill>
              </a:rPr>
              <a:t>T-n</a:t>
            </a:r>
            <a:r>
              <a:rPr lang="en-US" sz="4400"/>
              <a:t>           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2895600" y="3352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w</a:t>
            </a:r>
            <a:r>
              <a:rPr lang="en-US" sz="4000" baseline="-25000" dirty="0" err="1">
                <a:solidFill>
                  <a:schemeClr val="accent2"/>
                </a:solidFill>
              </a:rPr>
              <a:t>n</a:t>
            </a:r>
            <a:r>
              <a:rPr lang="en-US" sz="4000" dirty="0"/>
              <a:t> &lt; (1/</a:t>
            </a:r>
            <a:r>
              <a:rPr lang="en-US" sz="4000" dirty="0">
                <a:solidFill>
                  <a:srgbClr val="FF00FF"/>
                </a:solidFill>
              </a:rPr>
              <a:t>r</a:t>
            </a:r>
            <a:r>
              <a:rPr lang="en-US" sz="4000" dirty="0"/>
              <a:t>)</a:t>
            </a:r>
            <a:r>
              <a:rPr lang="en-US" sz="4000" baseline="30000" dirty="0"/>
              <a:t>intended profit</a:t>
            </a:r>
            <a:r>
              <a:rPr lang="en-US" sz="4000" dirty="0"/>
              <a:t> 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85800" y="4114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Bound for Pr{intended profit} does not depend on</a:t>
            </a:r>
            <a:r>
              <a:rPr lang="en-US" sz="3600" b="1"/>
              <a:t>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85800" y="5334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Since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 &lt; 1,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is exponentially decreasing 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29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1371600" y="301625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chemeClr val="accent2"/>
                </a:solidFill>
              </a:rPr>
              <a:t>100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chemeClr val="accent2"/>
                </a:solidFill>
              </a:rPr>
              <a:t>100</a:t>
            </a:r>
            <a:endParaRPr lang="en-US" sz="40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181600" y="4022725"/>
            <a:ext cx="2709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295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TTH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must repeat</a:t>
            </a:r>
          </a:p>
          <a:p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must repeat</a:t>
            </a:r>
          </a:p>
          <a:p>
            <a:r>
              <a:rPr lang="en-US" sz="4400" dirty="0" smtClean="0"/>
              <a:t>3</a:t>
            </a:r>
            <a:r>
              <a:rPr lang="en-US" sz="4400" baseline="30000" dirty="0" smtClean="0"/>
              <a:t>rd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must repeat</a:t>
            </a:r>
          </a:p>
          <a:p>
            <a:r>
              <a:rPr lang="en-US" sz="4400" dirty="0" smtClean="0"/>
              <a:t>4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TTTH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done!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::=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#repeats </a:t>
            </a:r>
            <a:r>
              <a:rPr lang="en-US" sz="4800" dirty="0" smtClean="0"/>
              <a:t> </a:t>
            </a:r>
            <a:endParaRPr lang="en-US" sz="4800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4648200"/>
            <a:ext cx="350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R = 4</a:t>
            </a:r>
            <a:r>
              <a:rPr lang="en-US" sz="5400" dirty="0" smtClean="0"/>
              <a:t> here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3D48029B-5376-4F4C-AE87-D656A8848B70}" type="slidenum">
              <a:rPr lang="en-US" smtClean="0"/>
              <a:pPr/>
              <a:t>30</a:t>
            </a:fld>
            <a:endParaRPr lang="en-US" dirty="0"/>
          </a:p>
          <a:p>
            <a:endParaRPr lang="en-US" dirty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200</a:t>
            </a:r>
            <a:r>
              <a:rPr lang="en-US"/>
              <a:t> in US Roulette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1371600" y="3048000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rgbClr val="0000FF"/>
                </a:solidFill>
              </a:rPr>
              <a:t>200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rgbClr val="0000FF"/>
                </a:solidFill>
              </a:rPr>
              <a:t>200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68618" name="Rectangle 7"/>
          <p:cNvSpPr>
            <a:spLocks noChangeArrowheads="1"/>
          </p:cNvSpPr>
          <p:nvPr/>
        </p:nvSpPr>
        <p:spPr bwMode="auto">
          <a:xfrm>
            <a:off x="5181600" y="4022725"/>
            <a:ext cx="3779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1/70,000,000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577593A4-8B7D-AB44-BAA0-E529A5D995E7}" type="slidenum">
              <a:rPr lang="en-US" smtClean="0"/>
              <a:pPr/>
              <a:t>31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eaLnBrk="1" hangingPunct="1"/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n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n-1</a:t>
              </a:r>
              <a:endParaRPr lang="en-US" sz="3600">
                <a:solidFill>
                  <a:schemeClr val="accent2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T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T-1</a:t>
              </a:r>
              <a:endParaRPr lang="en-US" sz="3600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219200" y="1219200"/>
          <a:ext cx="2819400" cy="16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2819400" cy="16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 build="p"/>
      <p:bldP spid="70663" grpId="0"/>
      <p:bldP spid="983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8C43B83-FFFA-DF4E-A03B-97AA17DF8C4C}" type="slidenum">
              <a:rPr lang="en-US" smtClean="0"/>
              <a:pPr/>
              <a:t>32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752600"/>
            <a:ext cx="51816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4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899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E[R|F=</a:t>
            </a:r>
            <a:r>
              <a:rPr lang="en-US" sz="6000" dirty="0" err="1" smtClean="0">
                <a:solidFill>
                  <a:srgbClr val="0000FF"/>
                </a:solidFill>
              </a:rPr>
              <a:t>k</a:t>
            </a:r>
            <a:r>
              <a:rPr lang="en-US" sz="6000" dirty="0" smtClean="0">
                <a:solidFill>
                  <a:srgbClr val="0000FF"/>
                </a:solidFill>
              </a:rPr>
              <a:t>] =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mean time to flip </a:t>
            </a:r>
            <a:r>
              <a:rPr lang="en-US" sz="60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T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     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67400" y="1954212"/>
          <a:ext cx="31940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6" name="Equation" r:id="rId3" imgW="952500" imgH="508000" progId="Equation.DSMT4">
                  <p:embed/>
                </p:oleObj>
              </mc:Choice>
              <mc:Fallback>
                <p:oleObj name="Equation" r:id="rId3" imgW="9525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54212"/>
                        <a:ext cx="3194050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14312" y="3886200"/>
          <a:ext cx="87010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7" name="Equation" r:id="rId5" imgW="2209800" imgH="406400" progId="Equation.DSMT4">
                  <p:embed/>
                </p:oleObj>
              </mc:Choice>
              <mc:Fallback>
                <p:oleObj name="Equation" r:id="rId5" imgW="2209800" imgH="40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" y="3886200"/>
                        <a:ext cx="870108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899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E[R|F=</a:t>
            </a:r>
            <a:r>
              <a:rPr lang="en-US" sz="6000" dirty="0" err="1" smtClean="0">
                <a:solidFill>
                  <a:srgbClr val="0000FF"/>
                </a:solidFill>
              </a:rPr>
              <a:t>k</a:t>
            </a:r>
            <a:r>
              <a:rPr lang="en-US" sz="6000" dirty="0" smtClean="0">
                <a:solidFill>
                  <a:srgbClr val="0000FF"/>
                </a:solidFill>
              </a:rPr>
              <a:t>] =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mean time to flip </a:t>
            </a:r>
            <a:r>
              <a:rPr lang="en-US" sz="60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T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     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67400" y="1954212"/>
          <a:ext cx="31940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3" name="Equation" r:id="rId3" imgW="952500" imgH="508000" progId="Equation.DSMT4">
                  <p:embed/>
                </p:oleObj>
              </mc:Choice>
              <mc:Fallback>
                <p:oleObj name="Equation" r:id="rId3" imgW="9525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54212"/>
                        <a:ext cx="3194050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552449" y="3505200"/>
          <a:ext cx="7448551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4" name="Equation" r:id="rId5" imgW="1892300" imgH="508000" progId="Equation.DSMT4">
                  <p:embed/>
                </p:oleObj>
              </mc:Choice>
              <mc:Fallback>
                <p:oleObj name="Equation" r:id="rId5" imgW="18923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49" y="3505200"/>
                        <a:ext cx="7448551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05425" y="3733800"/>
          <a:ext cx="2695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5" name="Equation" r:id="rId7" imgW="584200" imgH="533400" progId="Equation.DSMT4">
                  <p:embed/>
                </p:oleObj>
              </mc:Choice>
              <mc:Fallback>
                <p:oleObj name="Equation" r:id="rId7" imgW="584200" imgH="533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3733800"/>
                        <a:ext cx="2695575" cy="246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899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E[R|F=</a:t>
            </a:r>
            <a:r>
              <a:rPr lang="en-US" sz="6000" dirty="0" err="1" smtClean="0">
                <a:solidFill>
                  <a:srgbClr val="0000FF"/>
                </a:solidFill>
              </a:rPr>
              <a:t>k</a:t>
            </a:r>
            <a:r>
              <a:rPr lang="en-US" sz="6000" dirty="0" smtClean="0">
                <a:solidFill>
                  <a:srgbClr val="0000FF"/>
                </a:solidFill>
              </a:rPr>
              <a:t>] =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mean time to flip </a:t>
            </a:r>
            <a:r>
              <a:rPr lang="en-US" sz="60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T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     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285750" y="3687763"/>
          <a:ext cx="86995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1" name="Equation" r:id="rId3" imgW="2209800" imgH="495300" progId="Equation.DSMT4">
                  <p:embed/>
                </p:oleObj>
              </mc:Choice>
              <mc:Fallback>
                <p:oleObj name="Equation" r:id="rId3" imgW="22098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687763"/>
                        <a:ext cx="869950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5867400" y="1954213"/>
          <a:ext cx="319405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2" name="Equation" r:id="rId5" imgW="952500" imgH="508000" progId="Equation.DSMT4">
                  <p:embed/>
                </p:oleObj>
              </mc:Choice>
              <mc:Fallback>
                <p:oleObj name="Equation" r:id="rId5" imgW="952500" imgH="508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54213"/>
                        <a:ext cx="3194050" cy="170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Infinite Expectation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24000"/>
            <a:ext cx="872318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Can’t use Law of Large </a:t>
            </a:r>
            <a:r>
              <a:rPr lang="en-US" sz="4400" dirty="0" err="1" smtClean="0"/>
              <a:t>Nums</a:t>
            </a:r>
            <a:endParaRPr lang="en-US" sz="4400" dirty="0" smtClean="0"/>
          </a:p>
          <a:p>
            <a:r>
              <a:rPr lang="en-US" sz="4400" dirty="0" smtClean="0"/>
              <a:t>what does sample data look like?</a:t>
            </a:r>
          </a:p>
          <a:p>
            <a:r>
              <a:rPr lang="en-US" sz="4400" dirty="0" smtClean="0"/>
              <a:t>Infrequent large </a:t>
            </a:r>
            <a:r>
              <a:rPr lang="en-US" sz="4400" dirty="0" err="1" smtClean="0"/>
              <a:t>nums</a:t>
            </a:r>
            <a:r>
              <a:rPr lang="en-US" sz="4400" dirty="0" smtClean="0"/>
              <a:t> increase</a:t>
            </a:r>
          </a:p>
          <a:p>
            <a:r>
              <a:rPr lang="en-US" sz="4400" dirty="0" smtClean="0"/>
              <a:t>the average.</a:t>
            </a:r>
          </a:p>
          <a:p>
            <a:r>
              <a:rPr lang="en-US" sz="4400" dirty="0" smtClean="0"/>
              <a:t>But if </a:t>
            </a:r>
            <a:r>
              <a:rPr lang="en-US" sz="4400" dirty="0" smtClean="0">
                <a:solidFill>
                  <a:srgbClr val="0000FF"/>
                </a:solidFill>
              </a:rPr>
              <a:t>E[R] =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∞</a:t>
            </a:r>
            <a:r>
              <a:rPr lang="en-US" sz="4400" dirty="0" smtClean="0">
                <a:solidFill>
                  <a:schemeClr val="tx2"/>
                </a:solidFill>
              </a:rPr>
              <a:t>, maybe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endParaRPr lang="en-US" sz="4400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248400" y="3906520"/>
          <a:ext cx="2819400" cy="150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6" name="Equation" r:id="rId3" imgW="762000" imgH="406400" progId="Equation.DSMT4">
                  <p:embed/>
                </p:oleObj>
              </mc:Choice>
              <mc:Fallback>
                <p:oleObj name="Equation" r:id="rId3" imgW="762000" imgH="40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06520"/>
                        <a:ext cx="2819400" cy="1503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Infinite Expectation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61" y="1613118"/>
            <a:ext cx="638687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smtClean="0"/>
              <a:t>Problems</a:t>
            </a:r>
          </a:p>
          <a:p>
            <a:pPr algn="ctr"/>
            <a:r>
              <a:rPr lang="en-US" sz="11500" dirty="0" smtClean="0"/>
              <a:t>1--3</a:t>
            </a:r>
            <a:endParaRPr lang="en-US" sz="11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1318</Words>
  <Application>Microsoft Macintosh PowerPoint</Application>
  <PresentationFormat>On-screen Show (4:3)</PresentationFormat>
  <Paragraphs>271</Paragraphs>
  <Slides>32</Slides>
  <Notes>24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Blank Presentation</vt:lpstr>
      <vt:lpstr>Equation</vt:lpstr>
      <vt:lpstr>Very Great Expectations, Gambler’s Ruin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(let’s go to Vegas)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Gambler’s Ruin</vt:lpstr>
      <vt:lpstr>Profit $100 in US Roulette</vt:lpstr>
      <vt:lpstr>Gambler’s Ruin</vt:lpstr>
      <vt:lpstr>General Approach</vt:lpstr>
      <vt:lpstr>General Approach</vt:lpstr>
      <vt:lpstr>Linear Recurrence</vt:lpstr>
      <vt:lpstr>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Team Problems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266</cp:revision>
  <cp:lastPrinted>2011-05-09T16:57:59Z</cp:lastPrinted>
  <dcterms:created xsi:type="dcterms:W3CDTF">2011-05-09T16:25:32Z</dcterms:created>
  <dcterms:modified xsi:type="dcterms:W3CDTF">2011-11-28T13:04:37Z</dcterms:modified>
</cp:coreProperties>
</file>