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Default Extension="fntdata" ContentType="application/x-fontdata"/>
  <Override PartName="/ppt/theme/theme1.xml" ContentType="application/vnd.openxmlformats-officedocument.theme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Default Extension="pict" ContentType="image/pict"/>
  <Override PartName="/ppt/notesSlides/notesSlide40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51"/>
  </p:notesMasterIdLst>
  <p:handoutMasterIdLst>
    <p:handoutMasterId r:id="rId52"/>
  </p:handoutMasterIdLst>
  <p:sldIdLst>
    <p:sldId id="728" r:id="rId2"/>
    <p:sldId id="815" r:id="rId3"/>
    <p:sldId id="875" r:id="rId4"/>
    <p:sldId id="809" r:id="rId5"/>
    <p:sldId id="811" r:id="rId6"/>
    <p:sldId id="856" r:id="rId7"/>
    <p:sldId id="857" r:id="rId8"/>
    <p:sldId id="867" r:id="rId9"/>
    <p:sldId id="844" r:id="rId10"/>
    <p:sldId id="859" r:id="rId11"/>
    <p:sldId id="891" r:id="rId12"/>
    <p:sldId id="890" r:id="rId13"/>
    <p:sldId id="885" r:id="rId14"/>
    <p:sldId id="883" r:id="rId15"/>
    <p:sldId id="884" r:id="rId16"/>
    <p:sldId id="886" r:id="rId17"/>
    <p:sldId id="887" r:id="rId18"/>
    <p:sldId id="888" r:id="rId19"/>
    <p:sldId id="889" r:id="rId20"/>
    <p:sldId id="810" r:id="rId21"/>
    <p:sldId id="845" r:id="rId22"/>
    <p:sldId id="819" r:id="rId23"/>
    <p:sldId id="874" r:id="rId24"/>
    <p:sldId id="820" r:id="rId25"/>
    <p:sldId id="821" r:id="rId26"/>
    <p:sldId id="854" r:id="rId27"/>
    <p:sldId id="822" r:id="rId28"/>
    <p:sldId id="876" r:id="rId29"/>
    <p:sldId id="881" r:id="rId30"/>
    <p:sldId id="877" r:id="rId31"/>
    <p:sldId id="878" r:id="rId32"/>
    <p:sldId id="879" r:id="rId33"/>
    <p:sldId id="880" r:id="rId34"/>
    <p:sldId id="828" r:id="rId35"/>
    <p:sldId id="882" r:id="rId36"/>
    <p:sldId id="829" r:id="rId37"/>
    <p:sldId id="835" r:id="rId38"/>
    <p:sldId id="866" r:id="rId39"/>
    <p:sldId id="861" r:id="rId40"/>
    <p:sldId id="868" r:id="rId41"/>
    <p:sldId id="862" r:id="rId42"/>
    <p:sldId id="863" r:id="rId43"/>
    <p:sldId id="865" r:id="rId44"/>
    <p:sldId id="846" r:id="rId45"/>
    <p:sldId id="852" r:id="rId46"/>
    <p:sldId id="847" r:id="rId47"/>
    <p:sldId id="848" r:id="rId48"/>
    <p:sldId id="849" r:id="rId49"/>
    <p:sldId id="824" r:id="rId50"/>
  </p:sldIdLst>
  <p:sldSz cx="9144000" cy="6858000" type="screen4x3"/>
  <p:notesSz cx="7315200" cy="9601200"/>
  <p:embeddedFontLst>
    <p:embeddedFont>
      <p:font typeface="Comic Sans MS"/>
      <p:regular r:id="rId53"/>
      <p:bold r:id="rId54"/>
    </p:embeddedFont>
    <p:embeddedFont>
      <p:font typeface="Euclid Symbol" charset="2"/>
      <p:regular r:id="rId55"/>
      <p:bold r:id="rId56"/>
      <p:italic r:id="rId57"/>
      <p:boldItalic r:id="rId58"/>
    </p:embeddedFont>
    <p:embeddedFont>
      <p:font typeface="Arial Unicode MS"/>
      <p:regular r:id="rId59"/>
    </p:embeddedFont>
    <p:embeddedFont>
      <p:font typeface="cmsy10"/>
      <p:regular r:id="rId60"/>
    </p:embeddedFont>
    <p:embeddedFont>
      <p:font typeface="Times"/>
      <p:regular r:id="rId61"/>
      <p:bold r:id="rId62"/>
      <p:italic r:id="rId63"/>
      <p:boldItalic r:id="rId64"/>
    </p:embeddedFont>
  </p:embeddedFontLst>
  <p:custDataLst>
    <p:tags r:id="rId6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FF00FF"/>
    <a:srgbClr val="0000CC"/>
    <a:srgbClr val="008000"/>
    <a:srgbClr val="996633"/>
    <a:srgbClr val="F40639"/>
    <a:srgbClr val="CB5C01"/>
    <a:srgbClr val="6633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9077" autoAdjust="0"/>
    <p:restoredTop sz="96453" autoAdjust="0"/>
  </p:normalViewPr>
  <p:slideViewPr>
    <p:cSldViewPr showGuides="1">
      <p:cViewPr varScale="1">
        <p:scale>
          <a:sx n="130" d="100"/>
          <a:sy n="130" d="100"/>
        </p:scale>
        <p:origin x="-96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font" Target="fonts/font11.fntdata"/><Relationship Id="rId64" Type="http://schemas.openxmlformats.org/officeDocument/2006/relationships/font" Target="fonts/font12.fntdata"/><Relationship Id="rId65" Type="http://schemas.openxmlformats.org/officeDocument/2006/relationships/printerSettings" Target="printerSettings/printerSettings1.bin"/><Relationship Id="rId66" Type="http://schemas.openxmlformats.org/officeDocument/2006/relationships/tags" Target="tags/tag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font" Target="fonts/font1.fntdata"/><Relationship Id="rId54" Type="http://schemas.openxmlformats.org/officeDocument/2006/relationships/font" Target="fonts/font2.fntdata"/><Relationship Id="rId55" Type="http://schemas.openxmlformats.org/officeDocument/2006/relationships/font" Target="fonts/font3.fntdata"/><Relationship Id="rId56" Type="http://schemas.openxmlformats.org/officeDocument/2006/relationships/font" Target="fonts/font4.fntdata"/><Relationship Id="rId57" Type="http://schemas.openxmlformats.org/officeDocument/2006/relationships/font" Target="fonts/font5.fntdata"/><Relationship Id="rId58" Type="http://schemas.openxmlformats.org/officeDocument/2006/relationships/font" Target="fonts/font6.fntdata"/><Relationship Id="rId59" Type="http://schemas.openxmlformats.org/officeDocument/2006/relationships/font" Target="fonts/font7.fntdata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font" Target="fonts/font8.fntdata"/><Relationship Id="rId61" Type="http://schemas.openxmlformats.org/officeDocument/2006/relationships/font" Target="fonts/font9.fntdata"/><Relationship Id="rId62" Type="http://schemas.openxmlformats.org/officeDocument/2006/relationships/font" Target="fonts/font10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F84639-2B90-4E81-B648-5F5660F8A5B6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39A13-3CD6-4166-96AC-0CE160525001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B60BD-CD29-4D5D-A54D-65476C85DAF4}" type="slidenum">
              <a:rPr lang="en-US" smtClean="0">
                <a:latin typeface="Times New Roman" pitchFamily="8" charset="0"/>
              </a:rPr>
              <a:pPr/>
              <a:t>24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9B419-2D8B-4E44-AB55-B9558F7E4787}" type="slidenum">
              <a:rPr lang="en-US" smtClean="0">
                <a:latin typeface="Times New Roman" pitchFamily="8" charset="0"/>
              </a:rPr>
              <a:pPr/>
              <a:t>25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52F27-C733-4D86-BD5D-60F4C8A68B5C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28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29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CF9AA-5D80-4D6C-B41D-D753E8B204F1}" type="slidenum">
              <a:rPr lang="en-US" smtClean="0">
                <a:latin typeface="Times New Roman" pitchFamily="8" charset="0"/>
              </a:rPr>
              <a:pPr/>
              <a:t>33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34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35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68BF8-C93A-41A1-BF8E-DF03B3588B40}" type="slidenum">
              <a:rPr lang="en-US" smtClean="0">
                <a:latin typeface="Times New Roman" pitchFamily="8" charset="0"/>
              </a:rPr>
              <a:pPr/>
              <a:t>36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C570A-E1BC-4CB4-B4D2-AB1F3D2A8546}" type="slidenum">
              <a:rPr lang="en-US" smtClean="0">
                <a:latin typeface="Times New Roman" pitchFamily="8" charset="0"/>
              </a:rPr>
              <a:pPr/>
              <a:t>37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C3D76-44CE-4CD5-A5DF-BA248A8838FC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0EC5B-AB36-4405-8AF7-B23D065DB48B}" type="slidenum">
              <a:rPr lang="en-US" smtClean="0">
                <a:latin typeface="Times New Roman" pitchFamily="8" charset="0"/>
              </a:rPr>
              <a:pPr/>
              <a:t>38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EBE29-0F4B-49ED-85FC-B127C93EB9C8}" type="slidenum">
              <a:rPr lang="en-US" smtClean="0">
                <a:latin typeface="Times New Roman" pitchFamily="8" charset="0"/>
              </a:rPr>
              <a:pPr/>
              <a:t>39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B55ED-9ED0-4C64-9D5D-28DC4AA79C35}" type="slidenum">
              <a:rPr lang="en-US"/>
              <a:pPr/>
              <a:t>40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CCA40-49A0-45F4-B741-3CE37188ACC4}" type="slidenum">
              <a:rPr lang="en-US" smtClean="0">
                <a:latin typeface="Times New Roman" pitchFamily="8" charset="0"/>
              </a:rPr>
              <a:pPr/>
              <a:t>41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/>
            <a:fld id="{AD18C0C4-7447-40FE-B826-3D54933616AD}" type="slidenum">
              <a:rPr lang="en-US" sz="1300">
                <a:latin typeface="Times New Roman" pitchFamily="8" charset="0"/>
              </a:rPr>
              <a:pPr algn="r" defTabSz="966788"/>
              <a:t>42</a:t>
            </a:fld>
            <a:endParaRPr lang="en-US" sz="1300">
              <a:latin typeface="Times New Roman" pitchFamily="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53" tIns="48326" rIns="96653" bIns="48326"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1FCDE-70E9-4F74-AB1E-02AC1D13FDB0}" type="slidenum">
              <a:rPr lang="en-US" smtClean="0">
                <a:latin typeface="Times New Roman" pitchFamily="8" charset="0"/>
              </a:rPr>
              <a:pPr/>
              <a:t>43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18490-2E38-406B-B406-B0AEE7828AB3}" type="slidenum">
              <a:rPr lang="en-US" smtClean="0">
                <a:latin typeface="Times New Roman" pitchFamily="8" charset="0"/>
              </a:rPr>
              <a:pPr/>
              <a:t>44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1BAE-80A7-42EB-A289-7AA110833EF1}" type="slidenum">
              <a:rPr lang="en-US" smtClean="0">
                <a:latin typeface="Times New Roman" pitchFamily="8" charset="0"/>
              </a:rPr>
              <a:pPr/>
              <a:t>45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AF4B28-2381-41C5-9738-0D5F7EF648B8}" type="slidenum">
              <a:rPr lang="en-US" smtClean="0">
                <a:latin typeface="Times New Roman" pitchFamily="8" charset="0"/>
              </a:rPr>
              <a:pPr/>
              <a:t>46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75C75-F24E-432E-8F73-8959217AB0C5}" type="slidenum">
              <a:rPr lang="en-US" smtClean="0">
                <a:latin typeface="Times New Roman" pitchFamily="8" charset="0"/>
              </a:rPr>
              <a:pPr/>
              <a:t>47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B13FF-D5D5-4A43-B0E4-0EAA443A9E65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0CAEDA-6092-4BBC-95C4-C1A327277B30}" type="slidenum">
              <a:rPr lang="en-US" smtClean="0">
                <a:latin typeface="Times New Roman" pitchFamily="8" charset="0"/>
              </a:rPr>
              <a:pPr/>
              <a:t>48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41645-C8E8-4E44-963B-11F3B4121D5E}" type="slidenum">
              <a:rPr lang="en-US" smtClean="0">
                <a:latin typeface="Times New Roman" pitchFamily="8" charset="0"/>
              </a:rPr>
              <a:pPr/>
              <a:t>49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</a:t>
            </a:r>
            <a:r>
              <a:rPr lang="en-US" sz="1200" dirty="0" smtClean="0"/>
              <a:t>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</a:t>
            </a:r>
            <a:r>
              <a:rPr lang="en-US" sz="1200" dirty="0" smtClean="0"/>
              <a:t>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</a:t>
            </a:r>
            <a:r>
              <a:rPr lang="en-US" sz="1200" dirty="0" smtClean="0"/>
              <a:t>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</a:t>
            </a:r>
            <a:r>
              <a:rPr lang="en-US" sz="1200" dirty="0" smtClean="0"/>
              <a:t>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5M.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February 28,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524000"/>
            <a:ext cx="8077200" cy="3886200"/>
          </a:xfrm>
        </p:spPr>
        <p:txBody>
          <a:bodyPr/>
          <a:lstStyle/>
          <a:p>
            <a:pPr eaLnBrk="1" hangingPunct="1"/>
            <a:r>
              <a:rPr lang="en-US" sz="6000" b="1" smtClean="0"/>
              <a:t>Intro to </a:t>
            </a:r>
          </a:p>
          <a:p>
            <a:pPr eaLnBrk="1" hangingPunct="1"/>
            <a:r>
              <a:rPr lang="en-US" sz="6000" b="1" smtClean="0"/>
              <a:t>Number Theory:</a:t>
            </a:r>
          </a:p>
          <a:p>
            <a:pPr eaLnBrk="1" hangingPunct="1"/>
            <a:r>
              <a:rPr lang="en-US" sz="6000" b="1" smtClean="0"/>
              <a:t>Divisibility, GCD’s</a:t>
            </a:r>
          </a:p>
          <a:p>
            <a:pPr eaLnBrk="1" hangingPunct="1"/>
            <a:endParaRPr lang="en-US" sz="6000" b="1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055813" y="411163"/>
            <a:ext cx="5370512" cy="10683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Times New Roman" pitchFamily="8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</a:b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err="1" smtClean="0">
                <a:solidFill>
                  <a:srgbClr val="0000CC"/>
                </a:solidFill>
              </a:rPr>
              <a:t>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gcd(10,12) = 2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gcd(13,12) = 1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gcd(17,17) = 17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gcd(0,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)   =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    for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</a:rPr>
              <a:t>0</a:t>
            </a:r>
            <a:endParaRPr lang="en-US" sz="5400" dirty="0" smtClean="0"/>
          </a:p>
          <a:p>
            <a:pPr marL="0" indent="0" eaLnBrk="1" hangingPunct="1"/>
            <a:endParaRPr lang="en-US" sz="5400" dirty="0" smtClean="0"/>
          </a:p>
          <a:p>
            <a:pPr marL="0" indent="0" eaLnBrk="1" hangingPunct="1"/>
            <a:endParaRPr lang="en-US" sz="5400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implies</a:t>
            </a:r>
          </a:p>
          <a:p>
            <a:pPr marL="0" indent="0" algn="ctr" eaLnBrk="1" hangingPunct="1">
              <a:spcBef>
                <a:spcPts val="0"/>
              </a:spcBef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p,a</a:t>
            </a:r>
            <a:r>
              <a:rPr lang="en-US" sz="5400" dirty="0" smtClean="0">
                <a:solidFill>
                  <a:srgbClr val="0000CC"/>
                </a:solidFill>
              </a:rPr>
              <a:t>) = 1</a:t>
            </a:r>
            <a:r>
              <a:rPr lang="en-US" sz="5400" dirty="0" smtClean="0"/>
              <a:t> or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</a:p>
          <a:p>
            <a:pPr marL="0" indent="0" eaLnBrk="1" hangingPunct="1"/>
            <a:r>
              <a:rPr lang="en-US" sz="4800" i="1" dirty="0" smtClean="0"/>
              <a:t>proof:</a:t>
            </a:r>
            <a:r>
              <a:rPr lang="en-US" sz="5400" i="1" dirty="0" smtClean="0"/>
              <a:t> </a:t>
            </a:r>
            <a:r>
              <a:rPr lang="en-US" sz="5400" dirty="0" smtClean="0"/>
              <a:t>The only divisors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p </a:t>
            </a:r>
            <a:r>
              <a:rPr lang="en-US" sz="5400" dirty="0" smtClean="0"/>
              <a:t>are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&amp;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5"/>
          <p:cNvSpPr>
            <a:spLocks/>
          </p:cNvSpPr>
          <p:nvPr/>
        </p:nvSpPr>
        <p:spPr bwMode="auto">
          <a:xfrm>
            <a:off x="76200" y="3276600"/>
            <a:ext cx="8957967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a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qb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</a:t>
            </a:r>
            <a:endParaRPr lang="en-US" sz="54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</a:p>
          <a:p>
            <a:pPr algn="l"/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terms,  divides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169925" y="1219200"/>
            <a:ext cx="8556992" cy="173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5400" dirty="0" smtClean="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for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  <a:p>
            <a:pPr algn="l"/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,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rem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</a:t>
            </a:r>
            <a:endParaRPr lang="en-US" sz="48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0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Remainder Lemma</a:t>
            </a:r>
            <a:endParaRPr lang="en-US" sz="4000" b="1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A6E325A-5915-EE4F-8640-84FC4723E2B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400800" cy="914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914400"/>
            <a:ext cx="8712200" cy="548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/>
              <a:t>as a </a:t>
            </a:r>
            <a:r>
              <a:rPr lang="en-US" sz="4800" dirty="0" smtClean="0">
                <a:solidFill>
                  <a:srgbClr val="3333CC"/>
                </a:solidFill>
              </a:rPr>
              <a:t>State </a:t>
            </a:r>
            <a:r>
              <a:rPr lang="en-US" sz="4800" dirty="0">
                <a:solidFill>
                  <a:srgbClr val="3333CC"/>
                </a:solidFill>
              </a:rPr>
              <a:t>Machine</a:t>
            </a:r>
            <a:r>
              <a:rPr lang="en-US" sz="4800" dirty="0"/>
              <a:t>:</a:t>
            </a:r>
          </a:p>
          <a:p>
            <a:pPr marL="304800" indent="-304800" eaLnBrk="1" hangingPunct="1"/>
            <a:r>
              <a:rPr lang="en-US" sz="4800" dirty="0"/>
              <a:t>States ::= </a:t>
            </a:r>
          </a:p>
          <a:p>
            <a:pPr marL="304800" indent="-304800" eaLnBrk="1" hangingPunct="1"/>
            <a:r>
              <a:rPr lang="en-US" sz="4800" dirty="0"/>
              <a:t>start ::=  (</a:t>
            </a:r>
            <a:r>
              <a:rPr lang="en-US" sz="4800" dirty="0" err="1">
                <a:solidFill>
                  <a:srgbClr val="0000FF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FF"/>
                </a:solidFill>
              </a:rPr>
              <a:t>b</a:t>
            </a:r>
            <a:r>
              <a:rPr lang="en-US" sz="4800" dirty="0"/>
              <a:t>)</a:t>
            </a:r>
          </a:p>
          <a:p>
            <a:pPr marL="304800" indent="-304800" eaLnBrk="1" hangingPunct="1"/>
            <a:r>
              <a:rPr lang="en-US" sz="4800" dirty="0"/>
              <a:t>state transitions defined by</a:t>
            </a:r>
          </a:p>
          <a:p>
            <a:pPr marL="304800" indent="-304800" algn="ctr" eaLnBrk="1" hangingPunct="1"/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x,y</a:t>
            </a:r>
            <a:r>
              <a:rPr lang="en-US" sz="5400" dirty="0">
                <a:solidFill>
                  <a:srgbClr val="0000FF"/>
                </a:solidFill>
              </a:rPr>
              <a:t>) </a:t>
            </a:r>
            <a:r>
              <a:rPr lang="en-US" sz="6000" b="1" dirty="0">
                <a:solidFill>
                  <a:srgbClr val="0000FF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y</a:t>
            </a:r>
            <a:r>
              <a:rPr lang="en-US" sz="5400" dirty="0">
                <a:solidFill>
                  <a:srgbClr val="0000FF"/>
                </a:solidFill>
              </a:rPr>
              <a:t>, </a:t>
            </a:r>
            <a:r>
              <a:rPr lang="en-US" sz="5400" dirty="0" err="1">
                <a:solidFill>
                  <a:srgbClr val="0000FF"/>
                </a:solidFill>
              </a:rPr>
              <a:t>rem(x,y</a:t>
            </a:r>
            <a:r>
              <a:rPr lang="en-US" sz="5400" dirty="0">
                <a:solidFill>
                  <a:srgbClr val="0000FF"/>
                </a:solidFill>
              </a:rPr>
              <a:t>))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</a:p>
          <a:p>
            <a:pPr marL="304800" indent="-304800" eaLnBrk="1" hangingPunct="1"/>
            <a:r>
              <a:rPr lang="en-US" sz="4800" dirty="0" smtClean="0"/>
              <a:t>for  </a:t>
            </a:r>
            <a:r>
              <a:rPr lang="en-US" sz="4800" dirty="0" err="1"/>
              <a:t>y</a:t>
            </a:r>
            <a:r>
              <a:rPr lang="en-US" sz="4800" dirty="0"/>
              <a:t>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30685" y="1822450"/>
          <a:ext cx="2408115" cy="920750"/>
        </p:xfrm>
        <a:graphic>
          <a:graphicData uri="http://schemas.openxmlformats.org/presentationml/2006/ole">
            <p:oleObj spid="_x0000_s34818" name="Equation" r:id="rId4" imgW="431800" imgH="1651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/>
              <a:t>Example: GCD(662,414)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GCD(414, 248)  since rem(662,414) = 248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GCD(248, 166)  since rem(414,248) = 166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GCD(166, 82)    since rem(248,166) =   82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GCD(82, 2)       since rem(166,82)   =     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GCD(2, 0)         since rem(82,2)       =     0</a:t>
            </a:r>
            <a:endParaRPr lang="en-US"/>
          </a:p>
          <a:p>
            <a:pPr marL="304800" indent="-304800" algn="ctr" eaLnBrk="1" hangingPunct="1"/>
            <a:r>
              <a:rPr lang="en-US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CFBFBC5-66C3-814E-BB53-62E87599AD4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87350" y="1181100"/>
            <a:ext cx="8305233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By Lemma,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constant.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 preserved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invariant is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400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:= [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20700" y="3657600"/>
            <a:ext cx="80137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is trivially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true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</a:p>
          <a:p>
            <a:pPr algn="ctr"/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endParaRPr lang="en-US" sz="44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0A77A92-F0EC-D64F-B06E-A981A66F3B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4"/>
          <p:cNvSpPr>
            <a:spLocks/>
          </p:cNvSpPr>
          <p:nvPr/>
        </p:nvSpPr>
        <p:spPr bwMode="auto">
          <a:xfrm>
            <a:off x="381000" y="1231900"/>
            <a:ext cx="8331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transitions: (x, y)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→ 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(y, rem(x, y))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647700" y="4073525"/>
            <a:ext cx="7323138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x = qy + rem.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 terms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divides 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369888" y="2032000"/>
            <a:ext cx="8264525" cy="200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preserved because: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Lemma:</a:t>
            </a:r>
            <a:r>
              <a:rPr lang="en-US" sz="400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gcd(x,y) = gcd(y, rem(x,y))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spcBef>
                <a:spcPts val="60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                     for y </a:t>
            </a:r>
            <a:r>
              <a:rPr lang="en-US" sz="36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A6E325A-5915-EE4F-8640-84FC4723E2B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/>
              <a:t>GCD</a:t>
            </a:r>
            <a:r>
              <a:rPr lang="en-US" sz="4000" dirty="0" smtClean="0"/>
              <a:t> partial correctness</a:t>
            </a:r>
            <a:endParaRPr lang="en-US" sz="4000" dirty="0"/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381000" y="803464"/>
            <a:ext cx="6455418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60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at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termination</a:t>
            </a:r>
            <a:endParaRPr lang="en-US" sz="60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3068637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0,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gcd(x,0) =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7973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457700"/>
            <a:ext cx="5156200" cy="1181100"/>
            <a:chOff x="0" y="0"/>
            <a:chExt cx="3247" cy="74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78E80B9-7C41-C247-8F5E-937DA6E8B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 dirty="0" err="1"/>
              <a:t>y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halves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or smaller </a:t>
            </a:r>
            <a:r>
              <a:rPr lang="en-US" sz="5400" dirty="0">
                <a:solidFill>
                  <a:srgbClr val="000000"/>
                </a:solidFill>
              </a:rPr>
              <a:t>at each </a:t>
            </a:r>
            <a:r>
              <a:rPr lang="en-US" sz="5400" dirty="0" smtClean="0">
                <a:solidFill>
                  <a:srgbClr val="000000"/>
                </a:solidFill>
              </a:rPr>
              <a:t>step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/>
              <a:t>reaches minimum in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endParaRPr lang="en-US" sz="5400" b="1" dirty="0" smtClean="0">
              <a:solidFill>
                <a:srgbClr val="008000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               </a:t>
            </a:r>
            <a:r>
              <a:rPr lang="en-US" sz="5400" dirty="0" smtClean="0">
                <a:solidFill>
                  <a:srgbClr val="0000E5"/>
                </a:solidFill>
              </a:rPr>
              <a:t>log2 </a:t>
            </a:r>
            <a:r>
              <a:rPr lang="en-US" sz="5400" dirty="0" err="1" smtClean="0">
                <a:solidFill>
                  <a:srgbClr val="0000E5"/>
                </a:solidFill>
              </a:rPr>
              <a:t>b</a:t>
            </a:r>
            <a:endParaRPr lang="en-US" sz="5400" dirty="0" smtClean="0">
              <a:solidFill>
                <a:srgbClr val="0000E5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transitions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487FA851-6999-5145-9743-10216804147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Assumptions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038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assume usual rules for </a:t>
            </a:r>
            <a:r>
              <a:rPr lang="en-US" sz="4800" dirty="0" smtClean="0">
                <a:solidFill>
                  <a:srgbClr val="0000CC"/>
                </a:solidFill>
              </a:rPr>
              <a:t>+</a:t>
            </a:r>
            <a:r>
              <a:rPr lang="en-US" sz="4800" dirty="0" smtClean="0"/>
              <a:t>,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4800" dirty="0" smtClean="0">
                <a:cs typeface="Times New Roman" pitchFamily="8" charset="0"/>
                <a:sym typeface="Euclid Symbol" pitchFamily="18" charset="2"/>
              </a:rPr>
              <a:t>, </a:t>
            </a:r>
            <a:r>
              <a:rPr lang="en-US" sz="4800" dirty="0" smtClean="0">
                <a:solidFill>
                  <a:srgbClr val="0000CC"/>
                </a:solidFill>
              </a:rPr>
              <a:t>- 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b+c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+ ac, 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ba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ab)c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),  a – a =0,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+ 0 = a,  a+1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a, ….</a:t>
            </a:r>
            <a:endParaRPr lang="en-US" sz="5400" dirty="0" smtClean="0">
              <a:sym typeface="Euclid Symbol" pitchFamily="18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FE49EF4A-0141-43E8-AEBF-E2641D87AC29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Perfect numbers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is perfect ::=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/>
              <a:t> is the sum of its divisors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.</a:t>
            </a:r>
            <a:endParaRPr lang="en-US" sz="4400" dirty="0" smtClean="0"/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Examples:</a:t>
            </a:r>
          </a:p>
          <a:p>
            <a:pPr lvl="1" eaLnBrk="1" hangingPunct="1"/>
            <a:r>
              <a:rPr lang="en-US" sz="3600" dirty="0" smtClean="0"/>
              <a:t>6=1+2+3</a:t>
            </a:r>
          </a:p>
          <a:p>
            <a:pPr lvl="1" eaLnBrk="1" hangingPunct="1"/>
            <a:r>
              <a:rPr lang="en-US" sz="3600" dirty="0" smtClean="0"/>
              <a:t>28=1+2+4+7+14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Lots of even perfect numbers.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Open:</a:t>
            </a:r>
            <a:r>
              <a:rPr lang="en-US" sz="4000" dirty="0" smtClean="0"/>
              <a:t> any odd perfect numbers?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610C25DE-71AD-46DD-8B4C-AFCAA74B9C10}" type="slidenum">
              <a:rPr lang="en-US" sz="1200" smtClean="0">
                <a:latin typeface="Comic Sans MS" pitchFamily="8" charset="0"/>
              </a:rPr>
              <a:pPr/>
              <a:t>20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  <a:sym typeface="Euclid Symbol" pitchFamily="18" charset="2"/>
              </a:rPr>
              <a:t>Corollary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52500"/>
            <a:ext cx="8140700" cy="4953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The remainder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divided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by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 is an integer linear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combination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&amp;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6000" dirty="0" smtClean="0">
                <a:sym typeface="Euclid Symbol" pitchFamily="18" charset="2"/>
              </a:rPr>
              <a:t> = 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6000" dirty="0" smtClean="0"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+r</a:t>
            </a:r>
            <a:r>
              <a:rPr lang="en-US" sz="6000" dirty="0" smtClean="0">
                <a:sym typeface="Euclid Symbol" pitchFamily="18" charset="2"/>
              </a:rPr>
              <a:t>,   so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r </a:t>
            </a:r>
            <a:r>
              <a:rPr lang="en-US" sz="6000" dirty="0" smtClean="0">
                <a:sym typeface="Euclid Symbol" pitchFamily="18" charset="2"/>
              </a:rPr>
              <a:t>=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(-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q)b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+ 1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endParaRPr lang="en-US" sz="6000" i="1" dirty="0" smtClean="0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FFDE0FFB-1482-4548-AF7B-3C634CB03670}" type="slidenum">
              <a:rPr lang="en-US" sz="1200" smtClean="0">
                <a:latin typeface="Comic Sans MS" pitchFamily="8" charset="0"/>
              </a:rPr>
              <a:pPr/>
              <a:t>21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458200" cy="3810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Theorem: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is an integer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   linear combination of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209800"/>
            <a:ext cx="8153400" cy="3124200"/>
          </a:xfrm>
          <a:prstGeom prst="rect">
            <a:avLst/>
          </a:prstGeom>
          <a:noFill/>
          <a:ln w="4762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b="1" i="1" smtClean="0">
                <a:solidFill>
                  <a:srgbClr val="008000"/>
                </a:solidFill>
              </a:rPr>
              <a:t>Theorem</a:t>
            </a:r>
            <a:r>
              <a:rPr lang="en-US" sz="5400" b="1" smtClean="0">
                <a:solidFill>
                  <a:srgbClr val="008000"/>
                </a:solidFill>
              </a:rPr>
              <a:t>:</a:t>
            </a:r>
            <a:r>
              <a:rPr lang="en-US" sz="4400" smtClean="0"/>
              <a:t> </a:t>
            </a:r>
            <a:r>
              <a:rPr lang="en-US" sz="5400" smtClean="0">
                <a:solidFill>
                  <a:srgbClr val="0000CC"/>
                </a:solidFill>
              </a:rPr>
              <a:t>gcd(a,b) </a:t>
            </a:r>
            <a:r>
              <a:rPr lang="en-US" sz="5400" smtClean="0"/>
              <a:t>is the smallest positive linear combination of </a:t>
            </a:r>
            <a:r>
              <a:rPr lang="en-US" sz="5400" smtClean="0">
                <a:solidFill>
                  <a:srgbClr val="0000CC"/>
                </a:solidFill>
              </a:rPr>
              <a:t>a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/>
              <a:t>and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>
                <a:solidFill>
                  <a:srgbClr val="0000CC"/>
                </a:solidFill>
              </a:rPr>
              <a:t>b</a:t>
            </a:r>
            <a:r>
              <a:rPr lang="en-US" sz="5400" i="1" smtClean="0"/>
              <a:t>.</a:t>
            </a:r>
            <a:endParaRPr lang="en-US" sz="5400" smtClean="0"/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381000" y="2438400"/>
            <a:ext cx="8153400" cy="1905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2514600" y="4191000"/>
            <a:ext cx="3521075" cy="11890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00CC"/>
                </a:solidFill>
              </a:rPr>
              <a:t>spc(a</a:t>
            </a:r>
            <a:r>
              <a:rPr lang="en-US" sz="7200" i="1">
                <a:solidFill>
                  <a:srgbClr val="0000CC"/>
                </a:solidFill>
              </a:rPr>
              <a:t>,</a:t>
            </a:r>
            <a:r>
              <a:rPr lang="en-US" sz="7200">
                <a:solidFill>
                  <a:srgbClr val="0000CC"/>
                </a:solidFill>
              </a:rPr>
              <a:t>b)</a:t>
            </a:r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  <p:bldP spid="7342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1st show: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gcd(a,b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sz="36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36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spc(a,b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proof</a:t>
            </a:r>
            <a:r>
              <a:rPr lang="en-US" sz="4800" dirty="0" smtClean="0"/>
              <a:t>: Common divisor of </a:t>
            </a:r>
            <a:r>
              <a:rPr lang="en-US" sz="4800" dirty="0" smtClean="0">
                <a:solidFill>
                  <a:srgbClr val="0000CC"/>
                </a:solidFill>
              </a:rPr>
              <a:t>a, 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divides lin. comb. of</a:t>
            </a:r>
            <a:r>
              <a:rPr lang="en-US" sz="4800" dirty="0" smtClean="0">
                <a:solidFill>
                  <a:srgbClr val="0000CC"/>
                </a:solidFill>
              </a:rPr>
              <a:t> a </a:t>
            </a:r>
            <a:r>
              <a:rPr lang="en-US" sz="4800" dirty="0" smtClean="0"/>
              <a:t>&amp;</a:t>
            </a:r>
            <a:r>
              <a:rPr lang="en-US" sz="4800" dirty="0" smtClean="0">
                <a:solidFill>
                  <a:srgbClr val="0000CC"/>
                </a:solidFill>
              </a:rPr>
              <a:t> b</a:t>
            </a:r>
            <a:r>
              <a:rPr lang="en-US" sz="4800" dirty="0" smtClean="0">
                <a:solidFill>
                  <a:schemeClr val="tx2"/>
                </a:solidFill>
              </a:rPr>
              <a:t>, so</a:t>
            </a:r>
            <a:endParaRPr lang="en-US" sz="4800" i="1" dirty="0" smtClean="0">
              <a:solidFill>
                <a:schemeClr val="tx2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| </a:t>
            </a:r>
            <a:r>
              <a:rPr lang="en-US" sz="5400" dirty="0" err="1" smtClean="0">
                <a:solidFill>
                  <a:srgbClr val="0000CC"/>
                </a:solidFill>
              </a:rPr>
              <a:t>spc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).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chemeClr val="tx2"/>
                </a:solidFill>
              </a:rPr>
              <a:t>In particular,</a:t>
            </a:r>
            <a:endParaRPr lang="en-US" sz="4400" dirty="0" smtClean="0">
              <a:solidFill>
                <a:schemeClr val="tx2"/>
              </a:solidFill>
            </a:endParaRPr>
          </a:p>
          <a:p>
            <a:pPr marL="0" indent="0"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spc(a,b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747A9357-8041-408C-AA30-B9E91B776969}" type="slidenum">
              <a:rPr lang="en-US" sz="1200" smtClean="0">
                <a:latin typeface="Comic Sans MS" pitchFamily="8" charset="0"/>
              </a:rPr>
              <a:pPr/>
              <a:t>24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2nd: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spc(a,b</a:t>
            </a:r>
            <a:r>
              <a:rPr lang="en-US" sz="4400" dirty="0" smtClean="0">
                <a:solidFill>
                  <a:srgbClr val="0000CC"/>
                </a:solidFill>
              </a:rPr>
              <a:t>)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gcd(a,b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33178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Enough to show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chemeClr val="tx2"/>
                </a:solidFill>
              </a:rPr>
              <a:t>that </a:t>
            </a:r>
            <a:r>
              <a:rPr lang="en-US" sz="6000" smtClean="0">
                <a:solidFill>
                  <a:srgbClr val="0000CC"/>
                </a:solidFill>
              </a:rPr>
              <a:t>spc(a,b) </a:t>
            </a:r>
            <a:r>
              <a:rPr lang="en-US" sz="6000" smtClean="0"/>
              <a:t>is a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/>
              <a:t>common divisor of</a:t>
            </a:r>
            <a:r>
              <a:rPr lang="en-US" sz="6000" i="1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>
                <a:solidFill>
                  <a:schemeClr val="tx2"/>
                </a:solidFill>
              </a:rPr>
              <a:t> &amp;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.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51C7A18E-EE52-411A-95D8-CFBE2265EDF3}" type="slidenum">
              <a:rPr lang="en-US" sz="1200" smtClean="0">
                <a:latin typeface="Comic Sans MS" pitchFamily="8" charset="0"/>
              </a:rPr>
              <a:pPr/>
              <a:t>25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0" y="2971800"/>
            <a:ext cx="4246563" cy="1692275"/>
            <a:chOff x="4114800" y="2971800"/>
            <a:chExt cx="4246563" cy="1692275"/>
          </a:xfrm>
        </p:grpSpPr>
        <p:sp>
          <p:nvSpPr>
            <p:cNvPr id="736260" name="Text Box 4"/>
            <p:cNvSpPr txBox="1">
              <a:spLocks noChangeArrowheads="1"/>
            </p:cNvSpPr>
            <p:nvPr/>
          </p:nvSpPr>
          <p:spPr bwMode="auto">
            <a:xfrm>
              <a:off x="4114800" y="3657600"/>
              <a:ext cx="4246563" cy="1006475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/>
                <a:t>just</a:t>
              </a:r>
              <a:r>
                <a:rPr lang="en-US" sz="6000" i="1" dirty="0"/>
                <a:t> </a:t>
              </a:r>
              <a:r>
                <a:rPr lang="en-US" sz="6000" dirty="0">
                  <a:solidFill>
                    <a:srgbClr val="0000CC"/>
                  </a:solidFill>
                </a:rPr>
                <a:t>a</a:t>
              </a:r>
              <a:r>
                <a:rPr lang="en-US" sz="6000" dirty="0">
                  <a:solidFill>
                    <a:schemeClr val="tx2"/>
                  </a:solidFill>
                </a:rPr>
                <a:t>.        </a:t>
              </a:r>
            </a:p>
          </p:txBody>
        </p:sp>
        <p:sp useBgFill="1">
          <p:nvSpPr>
            <p:cNvPr id="6" name="TextBox 5"/>
            <p:cNvSpPr txBox="1"/>
            <p:nvPr/>
          </p:nvSpPr>
          <p:spPr>
            <a:xfrm>
              <a:off x="4800600" y="2971800"/>
              <a:ext cx="3262432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         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514600"/>
            <a:ext cx="485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xa+y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ua+vb</a:t>
            </a:r>
            <a:r>
              <a:rPr lang="en-US" sz="48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 (</a:t>
            </a:r>
            <a:r>
              <a:rPr lang="en-US" sz="4800" dirty="0" err="1" smtClean="0">
                <a:solidFill>
                  <a:srgbClr val="0000CC"/>
                </a:solidFill>
              </a:rPr>
              <a:t>x+yu</a:t>
            </a:r>
            <a:r>
              <a:rPr lang="en-US" sz="4800" dirty="0" smtClean="0">
                <a:solidFill>
                  <a:srgbClr val="0000CC"/>
                </a:solidFill>
              </a:rPr>
              <a:t>)a + (</a:t>
            </a:r>
            <a:r>
              <a:rPr lang="en-US" sz="4800" dirty="0" err="1" smtClean="0">
                <a:solidFill>
                  <a:srgbClr val="0000CC"/>
                </a:solidFill>
              </a:rPr>
              <a:t>yv</a:t>
            </a:r>
            <a:r>
              <a:rPr lang="en-US" sz="4800" dirty="0" smtClean="0">
                <a:solidFill>
                  <a:srgbClr val="0000CC"/>
                </a:solidFill>
              </a:rPr>
              <a:t>)b</a:t>
            </a:r>
            <a:endParaRPr lang="en-US" sz="4800" dirty="0">
              <a:solidFill>
                <a:srgbClr val="0000CC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86200" y="3962400"/>
            <a:ext cx="4947187" cy="1827550"/>
            <a:chOff x="3886200" y="3962400"/>
            <a:chExt cx="4947187" cy="1827550"/>
          </a:xfrm>
        </p:grpSpPr>
        <p:sp>
          <p:nvSpPr>
            <p:cNvPr id="12" name="Right Brace 11"/>
            <p:cNvSpPr/>
            <p:nvPr/>
          </p:nvSpPr>
          <p:spPr bwMode="auto">
            <a:xfrm rot="5400000">
              <a:off x="6197265" y="2108535"/>
              <a:ext cx="407069" cy="41148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6200" y="4343400"/>
              <a:ext cx="494718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/>
                <a:t>linear combination</a:t>
              </a:r>
            </a:p>
            <a:p>
              <a:pPr algn="ctr"/>
              <a:r>
                <a:rPr lang="en-US" sz="4400" dirty="0" smtClean="0"/>
                <a:t>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b</a:t>
            </a:r>
            <a:r>
              <a:rPr lang="en-US" sz="4400" dirty="0" smtClean="0"/>
              <a:t>.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420688" y="2497138"/>
            <a:ext cx="7685117" cy="378565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             </a:t>
            </a:r>
            <a:r>
              <a:rPr lang="en-US" sz="4800" dirty="0" smtClean="0"/>
              <a:t>But </a:t>
            </a:r>
            <a:r>
              <a:rPr lang="en-US" sz="4800" dirty="0"/>
              <a:t>remainder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4800" b="1" dirty="0" smtClean="0">
              <a:latin typeface="Arial" charset="0"/>
            </a:endParaRPr>
          </a:p>
          <a:p>
            <a:r>
              <a:rPr lang="en-US" sz="4800" dirty="0" smtClean="0"/>
              <a:t>smallest positive comb.,</a:t>
            </a:r>
            <a:endParaRPr lang="en-US" sz="4800" dirty="0"/>
          </a:p>
          <a:p>
            <a:r>
              <a:rPr lang="en-US" sz="4800" dirty="0" smtClean="0"/>
              <a:t>so remainder </a:t>
            </a:r>
            <a:r>
              <a:rPr lang="en-US" sz="4800" dirty="0"/>
              <a:t>must be</a:t>
            </a:r>
            <a:r>
              <a:rPr lang="en-US" sz="4800" dirty="0">
                <a:solidFill>
                  <a:srgbClr val="0000CC"/>
                </a:solidFill>
              </a:rPr>
              <a:t> 0</a:t>
            </a:r>
            <a:r>
              <a:rPr lang="en-US" sz="4800" dirty="0"/>
              <a:t>.</a:t>
            </a:r>
          </a:p>
          <a:p>
            <a:r>
              <a:rPr lang="en-US" sz="4800" dirty="0"/>
              <a:t>That is, </a:t>
            </a:r>
            <a:r>
              <a:rPr lang="en-US" sz="4800" dirty="0" err="1">
                <a:solidFill>
                  <a:srgbClr val="0000CC"/>
                </a:solidFill>
              </a:rPr>
              <a:t>spc(a,b</a:t>
            </a:r>
            <a:r>
              <a:rPr lang="en-US" sz="4800" dirty="0">
                <a:solidFill>
                  <a:srgbClr val="0000CC"/>
                </a:solidFill>
              </a:rPr>
              <a:t>) </a:t>
            </a:r>
            <a:r>
              <a:rPr lang="en-US" sz="4800" dirty="0"/>
              <a:t>divides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 as required.</a:t>
            </a:r>
            <a:endParaRPr lang="en-US" sz="4800" dirty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err="1" smtClean="0">
                <a:solidFill>
                  <a:schemeClr val="tx1"/>
                </a:solidFill>
              </a:rPr>
              <a:t>gcd</a:t>
            </a:r>
            <a:r>
              <a:rPr lang="en-US" sz="4800" dirty="0" smtClean="0">
                <a:solidFill>
                  <a:schemeClr val="tx1"/>
                </a:solidFill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>
                <a:solidFill>
                  <a:schemeClr val="tx1"/>
                </a:solidFill>
              </a:rPr>
              <a:t>) =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+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1151453"/>
            <a:ext cx="7975260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/>
              <a:t>Proof:</a:t>
            </a:r>
            <a:r>
              <a:rPr lang="en-US" sz="5400" dirty="0" smtClean="0"/>
              <a:t> Show how to </a:t>
            </a:r>
            <a:r>
              <a:rPr lang="en-US" sz="5400" dirty="0"/>
              <a:t>find</a:t>
            </a:r>
          </a:p>
          <a:p>
            <a:r>
              <a:rPr lang="en-US" sz="5400" dirty="0" smtClean="0"/>
              <a:t>coefficients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28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coefficients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51559" y="1151453"/>
            <a:ext cx="8840882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/>
              <a:t>Given </a:t>
            </a:r>
            <a:r>
              <a:rPr lang="en-US" sz="5400" dirty="0" err="1">
                <a:solidFill>
                  <a:srgbClr val="0000CC"/>
                </a:solidFill>
              </a:rPr>
              <a:t>a,b</a:t>
            </a:r>
            <a:r>
              <a:rPr lang="en-US" sz="5400" dirty="0">
                <a:solidFill>
                  <a:srgbClr val="0000CC"/>
                </a:solidFill>
              </a:rPr>
              <a:t>, </a:t>
            </a:r>
            <a:r>
              <a:rPr lang="en-US" sz="5400" dirty="0"/>
              <a:t>how to find</a:t>
            </a:r>
          </a:p>
          <a:p>
            <a:r>
              <a:rPr lang="en-US" sz="5400" dirty="0" err="1">
                <a:solidFill>
                  <a:srgbClr val="0000CC"/>
                </a:solidFill>
              </a:rPr>
              <a:t>s,t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so that </a:t>
            </a:r>
            <a:r>
              <a:rPr lang="en-US" sz="5400" dirty="0" err="1">
                <a:solidFill>
                  <a:srgbClr val="0000CC"/>
                </a:solidFill>
              </a:rPr>
              <a:t>sa+tb</a:t>
            </a:r>
            <a:r>
              <a:rPr lang="en-US" sz="5400" dirty="0">
                <a:solidFill>
                  <a:srgbClr val="0000CC"/>
                </a:solidFill>
              </a:rPr>
              <a:t>=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r>
              <a:rPr lang="en-US" sz="5400" dirty="0" smtClean="0"/>
              <a:t>?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29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sym typeface="Euclid Symbol" pitchFamily="18" charset="2"/>
              </a:rPr>
              <a:t>The Division Theorem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914400"/>
            <a:ext cx="8826500" cy="5257800"/>
          </a:xfrm>
        </p:spPr>
        <p:txBody>
          <a:bodyPr/>
          <a:lstStyle/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For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i="1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ym typeface="Euclid Symbol" pitchFamily="18" charset="2"/>
              </a:rPr>
              <a:t>&gt; 0 and any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, have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quotient(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rgbClr val="0000E5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remainder(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  <a:endParaRPr lang="en-US" sz="4400" i="1" dirty="0" smtClean="0">
              <a:sym typeface="Euclid Symbol" pitchFamily="18" charset="2"/>
            </a:endParaRP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400" dirty="0" smtClean="0">
                <a:solidFill>
                  <a:srgbClr val="008000"/>
                </a:solidFill>
                <a:sym typeface="Euclid Symbol" pitchFamily="18" charset="2"/>
              </a:rPr>
              <a:t>unique</a:t>
            </a:r>
            <a:r>
              <a:rPr lang="en-US" sz="4400" dirty="0" smtClean="0">
                <a:sym typeface="Euclid Symbol" pitchFamily="18" charset="2"/>
              </a:rPr>
              <a:t> numbers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r</a:t>
            </a:r>
            <a:r>
              <a:rPr lang="en-US" sz="4400" dirty="0" smtClean="0">
                <a:sym typeface="Euclid Symbol" pitchFamily="18" charset="2"/>
              </a:rPr>
              <a:t> such that</a:t>
            </a:r>
          </a:p>
          <a:p>
            <a:pPr marL="0" indent="0" algn="ctr" eaLnBrk="1" hangingPunct="1">
              <a:spcAft>
                <a:spcPts val="600"/>
              </a:spcAft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+ r </a:t>
            </a:r>
            <a:r>
              <a:rPr lang="en-US" sz="4400" dirty="0" smtClean="0">
                <a:sym typeface="Euclid Symbol" pitchFamily="18" charset="2"/>
              </a:rPr>
              <a:t>  and   0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800" b="1" dirty="0" smtClean="0">
                <a:latin typeface="Times New Roman" pitchFamily="8" charset="0"/>
                <a:sym typeface="Euclid Symbol" pitchFamily="18" charset="2"/>
              </a:rPr>
              <a:t>&lt;</a:t>
            </a:r>
            <a:r>
              <a:rPr lang="en-US" sz="4800" dirty="0" smtClean="0">
                <a:latin typeface="Times New Roman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.</a:t>
            </a:r>
          </a:p>
          <a:p>
            <a:pPr marL="0" indent="0" algn="ctr" eaLnBrk="1" hangingPunct="1">
              <a:spcAft>
                <a:spcPts val="1800"/>
              </a:spcAft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Take this for granted too!</a:t>
            </a:r>
            <a:endParaRPr lang="en-US" sz="4400" i="1" dirty="0" smtClean="0">
              <a:sym typeface="Euclid Symbol" pitchFamily="18" charset="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77F314C4-F408-4600-BE33-C23BCB2C0942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352800"/>
            <a:ext cx="8534400" cy="1752600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72704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</a:t>
            </a:r>
            <a:r>
              <a:rPr lang="en-US" sz="3200" dirty="0">
                <a:solidFill>
                  <a:srgbClr val="FF00FF"/>
                </a:solidFill>
              </a:rPr>
              <a:t> -6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</a:t>
            </a:r>
            <a:r>
              <a:rPr lang="en-US" smtClean="0">
                <a:solidFill>
                  <a:srgbClr val="0000CC"/>
                </a:solidFill>
              </a:rPr>
              <a:t>s</a:t>
            </a:r>
            <a:r>
              <a:rPr lang="en-US" smtClean="0"/>
              <a:t> and </a:t>
            </a:r>
            <a:r>
              <a:rPr lang="en-US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/>
              <a:t>Example: </a:t>
            </a:r>
            <a:r>
              <a:rPr lang="en-US" sz="3200">
                <a:solidFill>
                  <a:srgbClr val="0000CC"/>
                </a:solidFill>
              </a:rPr>
              <a:t>a</a:t>
            </a:r>
            <a:r>
              <a:rPr lang="en-US" sz="3200"/>
              <a:t> = 899, </a:t>
            </a:r>
            <a:r>
              <a:rPr lang="en-US" sz="3200">
                <a:solidFill>
                  <a:srgbClr val="0000CC"/>
                </a:solidFill>
              </a:rPr>
              <a:t>b</a:t>
            </a:r>
            <a:r>
              <a:rPr lang="en-US" sz="3200"/>
              <a:t>=493</a:t>
            </a:r>
          </a:p>
          <a:p>
            <a:r>
              <a:rPr lang="en-US" sz="3200"/>
              <a:t>899 = 1·493 + 406   </a:t>
            </a:r>
          </a:p>
          <a:p>
            <a:r>
              <a:rPr lang="en-US" sz="3200"/>
              <a:t>493 = 1·406 + 87        </a:t>
            </a:r>
          </a:p>
          <a:p>
            <a:r>
              <a:rPr lang="en-US" sz="3200"/>
              <a:t>                                         </a:t>
            </a:r>
          </a:p>
          <a:p>
            <a:r>
              <a:rPr lang="en-US" sz="3200"/>
              <a:t>406 = 4·87 + 58        </a:t>
            </a:r>
          </a:p>
          <a:p>
            <a:r>
              <a:rPr lang="en-US" sz="3200"/>
              <a:t>                                        </a:t>
            </a:r>
          </a:p>
          <a:p>
            <a:r>
              <a:rPr lang="en-US" sz="3200"/>
              <a:t>87   = 1·58 + 29          </a:t>
            </a:r>
          </a:p>
          <a:p>
            <a:r>
              <a:rPr lang="en-US" sz="3200"/>
              <a:t>                                           </a:t>
            </a:r>
          </a:p>
          <a:p>
            <a:r>
              <a:rPr lang="en-US" sz="3200"/>
              <a:t>58   = 2·29 + 0               done, gcd = 29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err="1" smtClean="0">
                <a:solidFill>
                  <a:srgbClr val="0000CC"/>
                </a:solidFill>
              </a:rPr>
              <a:t>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dirty="0" smtClean="0">
                <a:solidFill>
                  <a:srgbClr val="0000CC"/>
                </a:solidFill>
              </a:rPr>
              <a:t> 0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CC"/>
                </a:solidFill>
              </a:rPr>
              <a:t>t</a:t>
            </a:r>
            <a:endParaRPr lang="en-US" dirty="0" smtClean="0">
              <a:solidFill>
                <a:srgbClr val="0000CC"/>
              </a:solidFill>
            </a:endParaRP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76200" y="1371600"/>
            <a:ext cx="8915400" cy="41751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 gcd(899,493) = </a:t>
            </a:r>
            <a:r>
              <a:rPr lang="en-US" dirty="0">
                <a:solidFill>
                  <a:srgbClr val="FF00FF"/>
                </a:solidFill>
              </a:rPr>
              <a:t>-6</a:t>
            </a:r>
            <a:r>
              <a:rPr lang="en-US" dirty="0"/>
              <a:t>·899 + </a:t>
            </a:r>
            <a:r>
              <a:rPr lang="en-US" dirty="0">
                <a:solidFill>
                  <a:srgbClr val="FF00FF"/>
                </a:solidFill>
              </a:rPr>
              <a:t>11</a:t>
            </a:r>
            <a:r>
              <a:rPr lang="en-US" dirty="0"/>
              <a:t>∙493</a:t>
            </a:r>
          </a:p>
          <a:p>
            <a:r>
              <a:rPr lang="en-US" sz="4800" dirty="0"/>
              <a:t>get positive </a:t>
            </a:r>
            <a:r>
              <a:rPr lang="en-US" sz="4800" dirty="0" err="1"/>
              <a:t>coeff</a:t>
            </a:r>
            <a:r>
              <a:rPr lang="en-US" sz="4800" dirty="0"/>
              <a:t>. for 899?:</a:t>
            </a:r>
          </a:p>
          <a:p>
            <a:r>
              <a:rPr lang="en-US" dirty="0">
                <a:solidFill>
                  <a:srgbClr val="008000"/>
                </a:solidFill>
              </a:rPr>
              <a:t>   </a:t>
            </a:r>
            <a:r>
              <a:rPr lang="en-US" sz="4400" dirty="0">
                <a:solidFill>
                  <a:srgbClr val="008000"/>
                </a:solidFill>
              </a:rPr>
              <a:t>(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>
                <a:solidFill>
                  <a:srgbClr val="0000CC"/>
                </a:solidFill>
              </a:rPr>
              <a:t>+493k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·899 + (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>
                <a:solidFill>
                  <a:srgbClr val="0000CC"/>
                </a:solidFill>
              </a:rPr>
              <a:t>-899k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∙493</a:t>
            </a:r>
          </a:p>
          <a:p>
            <a:r>
              <a:rPr lang="en-US" sz="4400" dirty="0"/>
              <a:t>    = 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/>
              <a:t>·899 + 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/>
              <a:t>∙493</a:t>
            </a:r>
          </a:p>
          <a:p>
            <a:r>
              <a:rPr lang="en-US" sz="4800" dirty="0"/>
              <a:t>so use </a:t>
            </a:r>
            <a:r>
              <a:rPr lang="en-US" sz="4800" dirty="0" err="1"/>
              <a:t>k</a:t>
            </a:r>
            <a:r>
              <a:rPr lang="en-US" sz="4800" dirty="0"/>
              <a:t>=1:  </a:t>
            </a:r>
            <a:r>
              <a:rPr lang="en-US" sz="4400" dirty="0">
                <a:solidFill>
                  <a:srgbClr val="0000CC"/>
                </a:solidFill>
              </a:rPr>
              <a:t>487</a:t>
            </a:r>
            <a:r>
              <a:rPr lang="en-US" sz="4400" dirty="0"/>
              <a:t>·899 +</a:t>
            </a:r>
            <a:r>
              <a:rPr lang="en-US" sz="4400" dirty="0">
                <a:solidFill>
                  <a:srgbClr val="0000CC"/>
                </a:solidFill>
              </a:rPr>
              <a:t> -888</a:t>
            </a:r>
            <a:r>
              <a:rPr lang="en-US" sz="4400" dirty="0"/>
              <a:t>∙493</a:t>
            </a:r>
          </a:p>
          <a:p>
            <a:r>
              <a:rPr lang="en-US" sz="4400" dirty="0"/>
              <a:t>			   = gcd(899,493)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0B31A3FA-1C63-4F3C-BCF4-B7AE1EB41B06}" type="slidenum">
              <a:rPr lang="en-US" sz="1200" smtClean="0">
                <a:latin typeface="Comic Sans MS" pitchFamily="8" charset="0"/>
              </a:rPr>
              <a:pPr/>
              <a:t>33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990600"/>
            <a:ext cx="8458200" cy="54054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/>
              <a:t>Lemma</a:t>
            </a:r>
            <a:r>
              <a:rPr lang="en-US" sz="4000" dirty="0" smtClean="0"/>
              <a:t>: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p</a:t>
            </a:r>
            <a:r>
              <a:rPr lang="en-US" sz="4400" dirty="0" smtClean="0"/>
              <a:t> prime and </a:t>
            </a:r>
            <a:r>
              <a:rPr lang="en-US" sz="4400" dirty="0" err="1" smtClean="0">
                <a:solidFill>
                  <a:srgbClr val="0000CC"/>
                </a:solidFill>
              </a:rPr>
              <a:t>p|(a·b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implies 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  </a:t>
            </a:r>
            <a:r>
              <a:rPr lang="en-US" sz="4400" dirty="0" smtClean="0"/>
              <a:t>or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p|b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400" i="1" dirty="0" err="1" smtClean="0"/>
              <a:t>pf</a:t>
            </a:r>
            <a:r>
              <a:rPr lang="en-US" sz="4400" dirty="0" smtClean="0"/>
              <a:t>: say </a:t>
            </a:r>
            <a:r>
              <a:rPr lang="en-US" sz="4400" dirty="0" smtClean="0">
                <a:solidFill>
                  <a:schemeClr val="accent2"/>
                </a:solidFill>
                <a:sym typeface="Euclid Symbol" pitchFamily="18" charset="2"/>
              </a:rPr>
              <a:t>not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), </a:t>
            </a:r>
            <a:r>
              <a:rPr lang="en-US" sz="4400" dirty="0" smtClean="0"/>
              <a:t>so </a:t>
            </a:r>
            <a:r>
              <a:rPr lang="en-US" sz="4400" dirty="0" err="1" smtClean="0">
                <a:solidFill>
                  <a:srgbClr val="0000CC"/>
                </a:solidFill>
              </a:rPr>
              <a:t>gcd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p,a</a:t>
            </a:r>
            <a:r>
              <a:rPr lang="en-US" sz="4400" dirty="0" smtClean="0">
                <a:solidFill>
                  <a:srgbClr val="0000CC"/>
                </a:solidFill>
              </a:rPr>
              <a:t>) = 1.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so,       </a:t>
            </a:r>
            <a:r>
              <a:rPr lang="en-US" sz="4400" dirty="0" err="1" smtClean="0">
                <a:solidFill>
                  <a:srgbClr val="0000CC"/>
                </a:solidFill>
              </a:rPr>
              <a:t>sa</a:t>
            </a:r>
            <a:r>
              <a:rPr lang="en-US" sz="4400" dirty="0" smtClean="0">
                <a:solidFill>
                  <a:srgbClr val="0000CC"/>
                </a:solidFill>
              </a:rPr>
              <a:t>    +  </a:t>
            </a:r>
            <a:r>
              <a:rPr lang="en-US" sz="4400" dirty="0" err="1" smtClean="0">
                <a:solidFill>
                  <a:srgbClr val="0000CC"/>
                </a:solidFill>
              </a:rPr>
              <a:t>tp</a:t>
            </a:r>
            <a:r>
              <a:rPr lang="en-US" sz="4400" dirty="0" smtClean="0">
                <a:solidFill>
                  <a:srgbClr val="0000CC"/>
                </a:solidFill>
              </a:rPr>
              <a:t>     = 1</a:t>
            </a:r>
          </a:p>
          <a:p>
            <a:pPr marL="0" indent="0" eaLnBrk="1" hangingPunct="1"/>
            <a:r>
              <a:rPr lang="en-US" sz="4400" dirty="0" smtClean="0">
                <a:solidFill>
                  <a:srgbClr val="0000CC"/>
                </a:solidFill>
              </a:rPr>
              <a:t>          (</a:t>
            </a:r>
            <a:r>
              <a:rPr lang="en-US" sz="4400" dirty="0" err="1" smtClean="0">
                <a:solidFill>
                  <a:srgbClr val="0000CC"/>
                </a:solidFill>
              </a:rPr>
              <a:t>sa)b</a:t>
            </a:r>
            <a:r>
              <a:rPr lang="en-US" sz="4400" dirty="0" smtClean="0">
                <a:solidFill>
                  <a:srgbClr val="0000CC"/>
                </a:solidFill>
              </a:rPr>
              <a:t> + (</a:t>
            </a:r>
            <a:r>
              <a:rPr lang="en-US" sz="4400" dirty="0" err="1" smtClean="0">
                <a:solidFill>
                  <a:srgbClr val="0000CC"/>
                </a:solidFill>
              </a:rPr>
              <a:t>tp)b</a:t>
            </a:r>
            <a:r>
              <a:rPr lang="en-US" sz="4400" dirty="0" smtClean="0">
                <a:solidFill>
                  <a:srgbClr val="0000CC"/>
                </a:solidFill>
              </a:rPr>
              <a:t> = 1</a:t>
            </a:r>
            <a:r>
              <a:rPr lang="en-US" sz="4400" dirty="0" smtClean="0"/>
              <a:t>∙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</p:txBody>
      </p:sp>
      <p:graphicFrame>
        <p:nvGraphicFramePr>
          <p:cNvPr id="765957" name="Object 5"/>
          <p:cNvGraphicFramePr>
            <a:graphicFrameLocks noChangeAspect="1"/>
          </p:cNvGraphicFramePr>
          <p:nvPr/>
        </p:nvGraphicFramePr>
        <p:xfrm>
          <a:off x="2357437" y="3581400"/>
          <a:ext cx="1300163" cy="2479839"/>
        </p:xfrm>
        <a:graphic>
          <a:graphicData uri="http://schemas.openxmlformats.org/presentationml/2006/ole">
            <p:oleObj spid="_x0000_s3074" name="Equation" r:id="rId4" imgW="164880" imgH="419040" progId="Equation.DSMT4">
              <p:embed/>
            </p:oleObj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397500" y="3400425"/>
            <a:ext cx="1662113" cy="2767013"/>
            <a:chOff x="4940300" y="3400425"/>
            <a:chExt cx="1662113" cy="2767013"/>
          </a:xfrm>
        </p:grpSpPr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4940300" y="5181600"/>
              <a:ext cx="698500" cy="7016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graphicFrame>
          <p:nvGraphicFramePr>
            <p:cNvPr id="3076" name="Object 9"/>
            <p:cNvGraphicFramePr>
              <a:graphicFrameLocks noChangeAspect="1"/>
            </p:cNvGraphicFramePr>
            <p:nvPr/>
          </p:nvGraphicFramePr>
          <p:xfrm>
            <a:off x="5438775" y="3400425"/>
            <a:ext cx="1163638" cy="2767013"/>
          </p:xfrm>
          <a:graphic>
            <a:graphicData uri="http://schemas.openxmlformats.org/presentationml/2006/ole">
              <p:oleObj spid="_x0000_s3076" name="Equation" r:id="rId5" imgW="152400" imgH="482600" progId="Equation.DSMT4">
                <p:embed/>
              </p:oleObj>
            </a:graphicData>
          </a:graphic>
        </p:graphicFrame>
      </p:grp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6842125" y="5775325"/>
            <a:ext cx="131286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QED</a:t>
            </a:r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34</a:t>
            </a:fld>
            <a:endParaRPr lang="en-US" sz="1200" dirty="0" smtClean="0">
              <a:latin typeface="Comic Sans MS" pitchFamily="8" charset="0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881438" y="3581400"/>
          <a:ext cx="1300162" cy="2479675"/>
        </p:xfrm>
        <a:graphic>
          <a:graphicData uri="http://schemas.openxmlformats.org/presentationml/2006/ole">
            <p:oleObj spid="_x0000_s3084" name="Equation" r:id="rId6" imgW="164880" imgH="4190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7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3429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Lemma</a:t>
            </a:r>
            <a:r>
              <a:rPr lang="en-US" sz="4400" dirty="0" smtClean="0"/>
              <a:t>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and </a:t>
            </a:r>
            <a:r>
              <a:rPr lang="en-US" sz="5400" dirty="0" err="1" smtClean="0">
                <a:solidFill>
                  <a:srgbClr val="0000CC"/>
                </a:solidFill>
              </a:rPr>
              <a:t>p|(a·b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implies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dirty="0" smtClean="0">
                <a:solidFill>
                  <a:srgbClr val="0000CC"/>
                </a:solidFill>
              </a:rPr>
              <a:t>  </a:t>
            </a:r>
            <a:r>
              <a:rPr lang="en-US" sz="5400" dirty="0" smtClean="0"/>
              <a:t>or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p|b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in Class Problem 3.</a:t>
            </a:r>
            <a:endParaRPr lang="en-US" sz="5400" dirty="0" smtClean="0">
              <a:solidFill>
                <a:srgbClr val="0000CC"/>
              </a:solidFill>
            </a:endParaRPr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35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8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4875" y="1376363"/>
            <a:ext cx="7477125" cy="41862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Cor</a:t>
            </a:r>
            <a:r>
              <a:rPr lang="en-US" sz="5400" i="1" dirty="0" smtClean="0"/>
              <a:t> </a:t>
            </a:r>
            <a:r>
              <a:rPr lang="en-US" sz="5400" dirty="0" smtClean="0"/>
              <a:t>:If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is prime, and</a:t>
            </a:r>
          </a:p>
          <a:p>
            <a:pPr marL="0" indent="0" algn="ctr" eaLnBrk="1" hangingPunct="1"/>
            <a:r>
              <a:rPr lang="en-US" sz="5400" dirty="0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 ··· 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m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By induction on </a:t>
            </a:r>
            <a:r>
              <a:rPr lang="en-US" sz="5400" dirty="0" smtClean="0">
                <a:solidFill>
                  <a:srgbClr val="0000CC"/>
                </a:solidFill>
              </a:rPr>
              <a:t>m</a:t>
            </a:r>
            <a:r>
              <a:rPr lang="en-US" sz="5400" dirty="0" smtClean="0"/>
              <a:t>.</a:t>
            </a:r>
          </a:p>
        </p:txBody>
      </p:sp>
      <p:sp>
        <p:nvSpPr>
          <p:cNvPr id="28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E79D9AAE-A808-4685-9C0F-E5A5F353A41A}" type="slidenum">
              <a:rPr lang="en-US" sz="1200" smtClean="0">
                <a:latin typeface="Comic Sans MS" pitchFamily="8" charset="0"/>
              </a:rPr>
              <a:pPr/>
              <a:t>36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675" y="1528763"/>
            <a:ext cx="8315325" cy="3805237"/>
          </a:xfrm>
          <a:noFill/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9600" b="1" smtClean="0"/>
              <a:t>Prime</a:t>
            </a:r>
          </a:p>
          <a:p>
            <a:pPr marL="0" indent="0" algn="ctr" eaLnBrk="1" hangingPunct="1">
              <a:buFontTx/>
              <a:buNone/>
            </a:pPr>
            <a:r>
              <a:rPr lang="en-US" sz="9600" b="1" smtClean="0"/>
              <a:t>Factorization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168D7955-BF0F-4CD5-928E-4D4BF92A10C1}" type="slidenum">
              <a:rPr lang="en-US" sz="1200" smtClean="0">
                <a:latin typeface="Comic Sans MS" pitchFamily="8" charset="0"/>
              </a:rPr>
              <a:pPr/>
              <a:t>37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  <a:ln w="38100">
            <a:solidFill>
              <a:srgbClr val="FF00FF"/>
            </a:solidFill>
            <a:prstDash val="dash"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Every integer </a:t>
            </a:r>
            <a:r>
              <a:rPr lang="en-US" sz="6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solidFill>
                  <a:srgbClr val="000000"/>
                </a:solidFill>
              </a:rPr>
              <a:t> 1 factors </a:t>
            </a:r>
            <a:r>
              <a:rPr lang="en-US" sz="6000" dirty="0" smtClean="0">
                <a:solidFill>
                  <a:srgbClr val="008000"/>
                </a:solidFill>
              </a:rPr>
              <a:t>uniquely</a:t>
            </a:r>
            <a:r>
              <a:rPr lang="en-US" sz="6000" dirty="0" smtClean="0">
                <a:solidFill>
                  <a:srgbClr val="000000"/>
                </a:solidFill>
              </a:rPr>
              <a:t> into a weakly increasing sequence of primes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Fundamental </a:t>
            </a:r>
            <a:r>
              <a:rPr lang="en-US" sz="3600" dirty="0" err="1" smtClean="0">
                <a:solidFill>
                  <a:schemeClr val="tx1"/>
                </a:solidFill>
              </a:rPr>
              <a:t>Thm</a:t>
            </a:r>
            <a:r>
              <a:rPr lang="en-US" sz="3600" dirty="0" smtClean="0">
                <a:solidFill>
                  <a:schemeClr val="tx1"/>
                </a:solidFill>
              </a:rPr>
              <a:t>. of Arithmetic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ED062411-6F17-41FB-A2D2-BA09849AA3A4}" type="slidenum">
              <a:rPr lang="en-US" sz="1200" smtClean="0">
                <a:latin typeface="Comic Sans MS" pitchFamily="8" charset="0"/>
              </a:rPr>
              <a:pPr/>
              <a:t>38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886200"/>
          </a:xfrm>
        </p:spPr>
        <p:txBody>
          <a:bodyPr/>
          <a:lstStyle/>
          <a:p>
            <a:pPr marL="0" indent="0" eaLnBrk="1" hangingPunct="1"/>
            <a:r>
              <a:rPr lang="en-US" sz="5400" dirty="0" smtClean="0"/>
              <a:t>Every integer </a:t>
            </a:r>
            <a:r>
              <a:rPr lang="en-US" sz="5400" dirty="0" smtClean="0">
                <a:solidFill>
                  <a:srgbClr val="0000CC"/>
                </a:solidFill>
              </a:rPr>
              <a:t>n </a:t>
            </a:r>
            <a:r>
              <a:rPr lang="en-US" sz="5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has a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i="1" dirty="0" smtClean="0"/>
              <a:t> </a:t>
            </a:r>
            <a:r>
              <a:rPr lang="en-US" sz="5400" dirty="0" smtClean="0"/>
              <a:t>factorization into primes: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0</a:t>
            </a:r>
            <a:r>
              <a:rPr lang="en-US" sz="5400" dirty="0" smtClean="0">
                <a:solidFill>
                  <a:srgbClr val="0000CC"/>
                </a:solidFill>
              </a:rPr>
              <a:t>·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 ··· ·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= n</a:t>
            </a:r>
          </a:p>
          <a:p>
            <a:pPr marL="0" indent="0" eaLnBrk="1" hangingPunct="1"/>
            <a:r>
              <a:rPr lang="en-US" sz="5400" dirty="0" smtClean="0"/>
              <a:t> with  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0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···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endParaRPr lang="en-US" sz="5400" dirty="0" smtClean="0">
              <a:solidFill>
                <a:srgbClr val="0000CC"/>
              </a:solidFill>
              <a:cs typeface="Times New Roman" pitchFamily="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9049879D-65FD-478A-BB9D-5DDF81B450BA}" type="slidenum">
              <a:rPr lang="en-US" sz="1200" smtClean="0">
                <a:latin typeface="Comic Sans MS" pitchFamily="8" charset="0"/>
              </a:rPr>
              <a:pPr/>
              <a:t>39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Divisibility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543800" cy="4267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c </a:t>
            </a:r>
            <a:r>
              <a:rPr lang="en-US" sz="5400" dirty="0" smtClean="0">
                <a:solidFill>
                  <a:srgbClr val="00B050"/>
                </a:solidFill>
              </a:rPr>
              <a:t>divides</a:t>
            </a:r>
            <a:r>
              <a:rPr lang="en-US" sz="5400" dirty="0" smtClean="0">
                <a:solidFill>
                  <a:srgbClr val="3333CC"/>
                </a:solidFill>
              </a:rPr>
              <a:t> a  </a:t>
            </a:r>
            <a:r>
              <a:rPr lang="en-US" sz="5400" dirty="0" smtClean="0">
                <a:solidFill>
                  <a:schemeClr val="tx2"/>
                </a:solidFill>
              </a:rPr>
              <a:t>(</a:t>
            </a:r>
            <a:r>
              <a:rPr lang="en-US" sz="5400" dirty="0" err="1" smtClean="0">
                <a:solidFill>
                  <a:srgbClr val="3333CC"/>
                </a:solidFill>
              </a:rPr>
              <a:t>c|a</a:t>
            </a:r>
            <a:r>
              <a:rPr lang="en-US" sz="5400" dirty="0" smtClean="0">
                <a:solidFill>
                  <a:schemeClr val="tx2"/>
                </a:solidFill>
              </a:rPr>
              <a:t>)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= 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err="1" smtClean="0">
                <a:solidFill>
                  <a:srgbClr val="0000CC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  for some </a:t>
            </a:r>
            <a:r>
              <a:rPr lang="en-US" sz="6000" dirty="0" smtClean="0">
                <a:solidFill>
                  <a:srgbClr val="0000CC"/>
                </a:solidFill>
              </a:rPr>
              <a:t>k</a:t>
            </a:r>
            <a:endParaRPr lang="en-US" sz="6000" dirty="0" smtClean="0">
              <a:solidFill>
                <a:srgbClr val="0000CC"/>
              </a:solidFill>
              <a:latin typeface="Arial Unicode MS" pitchFamily="34" charset="-128"/>
            </a:endParaRP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5|15 because 15 = 3</a:t>
            </a:r>
            <a:r>
              <a:rPr lang="en-US" sz="5400" dirty="0" smtClean="0"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5</a:t>
            </a: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n|0   because  0 = 0</a:t>
            </a:r>
            <a:r>
              <a:rPr lang="en-US" sz="5400" dirty="0" smtClean="0">
                <a:solidFill>
                  <a:srgbClr val="000000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F7DD1098-2BC7-4561-8625-7458D71B36A2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5M</a:t>
            </a:r>
            <a:r>
              <a:rPr lang="en-US" sz="1200" dirty="0" smtClean="0"/>
              <a:t>.</a:t>
            </a:r>
            <a:fld id="{D3851385-812A-493F-95C9-342353735912}" type="slidenum">
              <a:rPr lang="en-US" sz="1200" smtClean="0"/>
              <a:pPr/>
              <a:t>40</a:t>
            </a:fld>
            <a:endParaRPr lang="en-US" sz="1200" dirty="0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 Prime Factorization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96240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8000"/>
                </a:solidFill>
              </a:rPr>
              <a:t>Fundamental Theorem of Arithmetic</a:t>
            </a:r>
          </a:p>
          <a:p>
            <a:r>
              <a:rPr lang="en-US" sz="4400" i="1" dirty="0"/>
              <a:t>Example:</a:t>
            </a:r>
          </a:p>
          <a:p>
            <a:r>
              <a:rPr lang="en-US" sz="5400" dirty="0"/>
              <a:t>61394323221 =</a:t>
            </a:r>
          </a:p>
          <a:p>
            <a:pPr algn="ctr"/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53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err="1" smtClean="0">
                <a:solidFill>
                  <a:srgbClr val="FF00FF"/>
                </a:solidFill>
              </a:rPr>
              <a:t>pf</a:t>
            </a:r>
            <a:r>
              <a:rPr lang="en-US" sz="3600" dirty="0" smtClean="0">
                <a:solidFill>
                  <a:srgbClr val="FF00FF"/>
                </a:solidFill>
              </a:rPr>
              <a:t>:</a:t>
            </a:r>
            <a:r>
              <a:rPr lang="en-US" sz="3600" dirty="0" smtClean="0"/>
              <a:t> suppose not.  choose smallest </a:t>
            </a:r>
            <a:r>
              <a:rPr lang="en-US" sz="3600" dirty="0" smtClean="0">
                <a:solidFill>
                  <a:srgbClr val="0000CC"/>
                </a:solidFill>
              </a:rPr>
              <a:t>n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3600" dirty="0" smtClean="0">
                <a:solidFill>
                  <a:srgbClr val="0000CC"/>
                </a:solidFill>
              </a:rPr>
              <a:t>1</a:t>
            </a:r>
            <a:r>
              <a:rPr lang="en-US" sz="3600" dirty="0" smtClean="0"/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>
                <a:solidFill>
                  <a:srgbClr val="0000CC"/>
                </a:solidFill>
              </a:rPr>
              <a:t>n =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4800" baseline="-25000" dirty="0" smtClean="0">
                <a:solidFill>
                  <a:srgbClr val="0000CC"/>
                </a:solidFill>
              </a:rPr>
              <a:t>  </a:t>
            </a:r>
            <a:r>
              <a:rPr lang="en-US" sz="4800" dirty="0" smtClean="0">
                <a:solidFill>
                  <a:srgbClr val="0000CC"/>
                </a:solidFill>
              </a:rPr>
              <a:t>=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endParaRPr lang="en-US" sz="4800" baseline="-25000" dirty="0" smtClean="0">
              <a:solidFill>
                <a:srgbClr val="0000CC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k</a:t>
            </a: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m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can assume 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/>
              <a:t>so</a:t>
            </a:r>
            <a:r>
              <a:rPr lang="en-US" sz="4800" dirty="0" smtClean="0">
                <a:solidFill>
                  <a:srgbClr val="0000CC"/>
                </a:solidFill>
              </a:rPr>
              <a:t>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any p</a:t>
            </a:r>
            <a:r>
              <a:rPr lang="en-US" sz="4800" baseline="-250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i</a:t>
            </a:r>
            <a:endParaRPr lang="en-US" sz="4800" baseline="-25000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C77994A2-4CBA-4465-B07E-B33D11EAAB7C}" type="slidenum">
              <a:rPr lang="en-US" sz="1200" smtClean="0">
                <a:latin typeface="Comic Sans MS" pitchFamily="8" charset="0"/>
              </a:rPr>
              <a:pPr/>
              <a:t>41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686800" cy="3810000"/>
          </a:xfrm>
        </p:spPr>
        <p:txBody>
          <a:bodyPr/>
          <a:lstStyle/>
          <a:p>
            <a:pPr marL="0" indent="0" eaLnBrk="1" hangingPunct="1"/>
            <a:r>
              <a:rPr lang="en-US" sz="5400" i="1" dirty="0" smtClean="0"/>
              <a:t>Pf</a:t>
            </a:r>
            <a:r>
              <a:rPr lang="en-US" sz="5400" dirty="0" smtClean="0"/>
              <a:t>:  but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|n </a:t>
            </a:r>
            <a:r>
              <a:rPr lang="en-US" sz="5400" dirty="0" smtClean="0"/>
              <a:t>&amp;</a:t>
            </a:r>
            <a:r>
              <a:rPr lang="en-US" sz="5400" dirty="0" smtClean="0">
                <a:solidFill>
                  <a:srgbClr val="0000CC"/>
                </a:solidFill>
              </a:rPr>
              <a:t> n=p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·p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···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5400" dirty="0" smtClean="0"/>
              <a:t> </a:t>
            </a:r>
          </a:p>
          <a:p>
            <a:pPr marL="0" indent="0" eaLnBrk="1" hangingPunct="1"/>
            <a:r>
              <a:rPr lang="en-US" sz="5400" dirty="0" smtClean="0"/>
              <a:t>so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i="1" baseline="-250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by </a:t>
            </a:r>
            <a:r>
              <a:rPr lang="en-US" sz="5400" dirty="0" err="1" smtClean="0"/>
              <a:t>Cor</a:t>
            </a:r>
            <a:r>
              <a:rPr lang="en-US" sz="5400" dirty="0" smtClean="0"/>
              <a:t>,</a:t>
            </a:r>
          </a:p>
          <a:p>
            <a:pPr marL="0" indent="0" eaLnBrk="1" hangingPunct="1"/>
            <a:r>
              <a:rPr lang="en-US" sz="5400" dirty="0" smtClean="0"/>
              <a:t>contradicting that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 is prime</a:t>
            </a:r>
          </a:p>
        </p:txBody>
      </p:sp>
      <p:sp>
        <p:nvSpPr>
          <p:cNvPr id="102406" name="Slide Number Placeholder 3"/>
          <p:cNvSpPr txBox="1">
            <a:spLocks noGrp="1"/>
          </p:cNvSpPr>
          <p:nvPr/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400" dirty="0" err="1" smtClean="0"/>
              <a:t>lec</a:t>
            </a:r>
            <a:r>
              <a:rPr lang="en-US" sz="1400" dirty="0" smtClean="0"/>
              <a:t> 5M</a:t>
            </a:r>
            <a:r>
              <a:rPr lang="en-US" sz="1200" dirty="0" smtClean="0"/>
              <a:t>.</a:t>
            </a:r>
            <a:fld id="{1E83CE83-D8E2-4A50-959E-C2B83E2300DA}" type="slidenum">
              <a:rPr lang="en-US" sz="1200" smtClean="0"/>
              <a:pPr algn="r"/>
              <a:t>42</a:t>
            </a:fld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343400"/>
            <a:ext cx="1725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i="1" dirty="0" err="1" smtClean="0"/>
              <a:t>Cor</a:t>
            </a:r>
            <a:r>
              <a:rPr lang="en-US" sz="6000" i="1" dirty="0" smtClean="0"/>
              <a:t> </a:t>
            </a:r>
            <a:r>
              <a:rPr lang="en-US" sz="6000" dirty="0" smtClean="0"/>
              <a:t>: if </a:t>
            </a:r>
            <a:r>
              <a:rPr lang="en-US" sz="6000" dirty="0" smtClean="0">
                <a:solidFill>
                  <a:srgbClr val="0000CC"/>
                </a:solidFill>
              </a:rPr>
              <a:t>n = p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·p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···</a:t>
            </a:r>
            <a:r>
              <a:rPr lang="en-US" sz="6000" dirty="0" err="1" smtClean="0">
                <a:solidFill>
                  <a:srgbClr val="0000CC"/>
                </a:solidFill>
              </a:rPr>
              <a:t>p</a:t>
            </a:r>
            <a:r>
              <a:rPr lang="en-US" sz="6000" baseline="-25000" dirty="0" err="1" smtClean="0">
                <a:solidFill>
                  <a:srgbClr val="0000CC"/>
                </a:solidFill>
              </a:rPr>
              <a:t>k</a:t>
            </a:r>
            <a:endParaRPr lang="en-US" sz="6000" dirty="0" smtClean="0"/>
          </a:p>
          <a:p>
            <a:pPr marL="0" indent="0" eaLnBrk="1" hangingPunct="1">
              <a:buFontTx/>
              <a:buNone/>
            </a:pPr>
            <a:r>
              <a:rPr lang="en-US" sz="6000" dirty="0" smtClean="0"/>
              <a:t>and </a:t>
            </a:r>
            <a:r>
              <a:rPr lang="en-US" sz="6000" dirty="0" err="1" smtClean="0">
                <a:solidFill>
                  <a:srgbClr val="0000CC"/>
                </a:solidFill>
              </a:rPr>
              <a:t>m</a:t>
            </a:r>
            <a:r>
              <a:rPr lang="en-US" sz="6000" dirty="0" err="1" smtClean="0"/>
              <a:t>|</a:t>
            </a:r>
            <a:r>
              <a:rPr lang="en-US" sz="6000" dirty="0" err="1" smtClean="0">
                <a:solidFill>
                  <a:srgbClr val="0000CC"/>
                </a:solidFill>
              </a:rPr>
              <a:t>n</a:t>
            </a:r>
            <a:r>
              <a:rPr lang="en-US" sz="6000" dirty="0" smtClean="0"/>
              <a:t>,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154238" y="3101975"/>
          <a:ext cx="4759325" cy="1501775"/>
        </p:xfrm>
        <a:graphic>
          <a:graphicData uri="http://schemas.openxmlformats.org/presentationml/2006/ole">
            <p:oleObj spid="_x0000_s105474" name="Equation" r:id="rId4" imgW="927000" imgH="291960" progId="Equation.DSMT4">
              <p:embed/>
            </p:oleObj>
          </a:graphicData>
        </a:graphic>
      </p:graphicFrame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95057273-9505-4353-AC2A-8AAF7E48A8DB}" type="slidenum">
              <a:rPr lang="en-US" sz="1200" smtClean="0">
                <a:latin typeface="Comic Sans MS" pitchFamily="8" charset="0"/>
              </a:rPr>
              <a:pPr/>
              <a:t>43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7875" y="1598226"/>
            <a:ext cx="304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EuclidSymbol"/>
              </a:rPr>
              <a:t>≠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46132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Did it with buckets:</a:t>
            </a:r>
          </a:p>
          <a:p>
            <a:pPr marL="0" indent="0" algn="ctr" eaLnBrk="1" hangingPunct="1">
              <a:buFontTx/>
              <a:buNone/>
            </a:pPr>
            <a:r>
              <a:rPr lang="en-US" sz="6000" smtClean="0"/>
              <a:t>3 gal. &amp; 5 gal.</a:t>
            </a:r>
          </a:p>
          <a:p>
            <a:pPr marL="0" indent="0" algn="ctr" eaLnBrk="1" hangingPunct="1">
              <a:buFontTx/>
              <a:buNone/>
            </a:pPr>
            <a:r>
              <a:rPr lang="en-US" sz="6000" smtClean="0"/>
              <a:t>3 gal. &amp; 9 gal.</a:t>
            </a:r>
          </a:p>
          <a:p>
            <a:pPr marL="0" indent="0" eaLnBrk="1" hangingPunct="1">
              <a:buFontTx/>
              <a:buNone/>
            </a:pPr>
            <a:r>
              <a:rPr lang="en-US" sz="6000" smtClean="0"/>
              <a:t>Now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/>
              <a:t> gal. and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 gal.?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E9385E58-0B25-477C-A4F8-9A84A8BDD8DA}" type="slidenum">
              <a:rPr lang="en-US" sz="1200" smtClean="0">
                <a:latin typeface="Comic Sans MS" pitchFamily="8" charset="0"/>
              </a:rPr>
              <a:pPr/>
              <a:t>44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1725"/>
            <a:ext cx="8229600" cy="51466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smtClean="0"/>
              <a:t>Did it with buckets: 3 gal. &amp; 5 gal.</a:t>
            </a:r>
          </a:p>
          <a:p>
            <a:pPr marL="0" indent="0" eaLnBrk="1" hangingPunct="1">
              <a:buFontTx/>
              <a:buNone/>
            </a:pPr>
            <a:r>
              <a:rPr lang="en-US" sz="3600" smtClean="0"/>
              <a:t>                                3 gal. &amp; 9 gal.</a:t>
            </a:r>
          </a:p>
          <a:p>
            <a:pPr marL="0" indent="0" eaLnBrk="1" hangingPunct="1">
              <a:buFontTx/>
              <a:buNone/>
            </a:pPr>
            <a:r>
              <a:rPr lang="en-US" sz="3600" smtClean="0"/>
              <a:t>How about </a:t>
            </a:r>
            <a:r>
              <a:rPr lang="en-US" sz="3600" smtClean="0">
                <a:solidFill>
                  <a:srgbClr val="0000CC"/>
                </a:solidFill>
              </a:rPr>
              <a:t>a</a:t>
            </a:r>
            <a:r>
              <a:rPr lang="en-US" sz="3600" smtClean="0"/>
              <a:t> gal. and </a:t>
            </a:r>
            <a:r>
              <a:rPr lang="en-US" sz="3600" smtClean="0">
                <a:solidFill>
                  <a:srgbClr val="0000CC"/>
                </a:solidFill>
              </a:rPr>
              <a:t>b</a:t>
            </a:r>
            <a:r>
              <a:rPr lang="en-US" sz="3600" smtClean="0"/>
              <a:t> gal.?</a:t>
            </a:r>
          </a:p>
          <a:p>
            <a:pPr marL="0" indent="0" eaLnBrk="1" hangingPunct="1">
              <a:buFontTx/>
              <a:buNone/>
            </a:pPr>
            <a:r>
              <a:rPr lang="en-US" sz="4000" i="1" smtClean="0"/>
              <a:t>Note:</a:t>
            </a:r>
            <a:endParaRPr lang="en-US" sz="4000" smtClean="0"/>
          </a:p>
          <a:p>
            <a:pPr marL="0" indent="0" eaLnBrk="1" hangingPunct="1">
              <a:buFontTx/>
              <a:buNone/>
            </a:pPr>
            <a:r>
              <a:rPr lang="en-US" sz="4000" smtClean="0"/>
              <a:t>Under Die Hard rules, gal.’s in each bucket is always a</a:t>
            </a:r>
          </a:p>
          <a:p>
            <a:pPr marL="0" indent="0" eaLnBrk="1" hangingPunct="1">
              <a:buFontTx/>
              <a:buNone/>
            </a:pPr>
            <a:r>
              <a:rPr lang="en-US" sz="4000" i="1" smtClean="0"/>
              <a:t>linear combination</a:t>
            </a:r>
            <a:r>
              <a:rPr lang="en-US" sz="4000" smtClean="0"/>
              <a:t> of </a:t>
            </a:r>
            <a:r>
              <a:rPr lang="en-US" sz="4000" smtClean="0">
                <a:solidFill>
                  <a:srgbClr val="0000CC"/>
                </a:solidFill>
              </a:rPr>
              <a:t>a</a:t>
            </a:r>
            <a:r>
              <a:rPr lang="en-US" sz="4000" smtClean="0"/>
              <a:t> and </a:t>
            </a:r>
            <a:r>
              <a:rPr lang="en-US" sz="4000" smtClean="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7DD4A805-C295-4F53-8D96-6B5594CCA0A4}" type="slidenum">
              <a:rPr lang="en-US" sz="1200" smtClean="0">
                <a:latin typeface="Comic Sans MS" pitchFamily="8" charset="0"/>
              </a:rPr>
              <a:pPr/>
              <a:t>45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100" y="914400"/>
            <a:ext cx="8343900" cy="525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Can get </a:t>
            </a:r>
            <a:r>
              <a:rPr lang="en-US" sz="4400" i="1" dirty="0" smtClean="0"/>
              <a:t>any</a:t>
            </a:r>
            <a:r>
              <a:rPr lang="en-US" sz="4400" dirty="0" smtClean="0"/>
              <a:t> linear combination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of </a:t>
            </a:r>
            <a:r>
              <a:rPr lang="en-US" sz="4400" dirty="0" smtClean="0">
                <a:solidFill>
                  <a:srgbClr val="0000CC"/>
                </a:solidFill>
              </a:rPr>
              <a:t>a, </a:t>
            </a:r>
            <a:r>
              <a:rPr lang="en-US" sz="4400" dirty="0" err="1" smtClean="0">
                <a:solidFill>
                  <a:srgbClr val="0000CC"/>
                </a:solidFill>
              </a:rPr>
              <a:t>b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in a Die Hard bucket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(if there’s room for it).</a:t>
            </a:r>
          </a:p>
          <a:p>
            <a:pPr marL="0" indent="0" eaLnBrk="1" hangingPunct="1"/>
            <a:r>
              <a:rPr lang="en-US" sz="4800" dirty="0" smtClean="0"/>
              <a:t>Namely, say </a:t>
            </a:r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Get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into the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gal.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bucket as follows: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C4B01F29-C1CE-4BC8-935F-1AD570B35676}" type="slidenum">
              <a:rPr lang="en-US" sz="1200" smtClean="0">
                <a:latin typeface="Comic Sans MS" pitchFamily="8" charset="0"/>
              </a:rPr>
              <a:pPr/>
              <a:t>46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 assume</a:t>
            </a:r>
            <a:r>
              <a:rPr lang="en-US" sz="4400" dirty="0" smtClean="0">
                <a:solidFill>
                  <a:srgbClr val="0000CC"/>
                </a:solidFill>
              </a:rPr>
              <a:t> s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400" dirty="0" smtClean="0">
                <a:solidFill>
                  <a:srgbClr val="0000CC"/>
                </a:solidFill>
              </a:rPr>
              <a:t> 0.  </a:t>
            </a:r>
            <a:r>
              <a:rPr lang="en-US" sz="4400" dirty="0" smtClean="0"/>
              <a:t>do</a:t>
            </a:r>
            <a:r>
              <a:rPr lang="en-US" sz="4400" dirty="0" smtClean="0">
                <a:solidFill>
                  <a:srgbClr val="0000CC"/>
                </a:solidFill>
              </a:rPr>
              <a:t> s  </a:t>
            </a:r>
            <a:r>
              <a:rPr lang="en-US" sz="4400" dirty="0" smtClean="0"/>
              <a:t>times:</a:t>
            </a:r>
          </a:p>
          <a:p>
            <a:pPr marL="0" indent="0" eaLnBrk="1" hangingPunct="1"/>
            <a:r>
              <a:rPr lang="en-US" sz="4400" dirty="0" smtClean="0"/>
              <a:t> fill bucket</a:t>
            </a:r>
            <a:r>
              <a:rPr lang="en-US" sz="4400" dirty="0" smtClean="0">
                <a:solidFill>
                  <a:srgbClr val="0000CC"/>
                </a:solidFill>
              </a:rPr>
              <a:t> a,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pour into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        -- if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total poured =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/>
              <a:t>amount left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&lt;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# times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emptied must be </a:t>
            </a:r>
            <a:r>
              <a:rPr lang="en-US" sz="4400" i="1" dirty="0" smtClean="0">
                <a:solidFill>
                  <a:srgbClr val="0000CC"/>
                </a:solidFill>
              </a:rPr>
              <a:t>-</a:t>
            </a:r>
            <a:r>
              <a:rPr lang="en-US" sz="4400" dirty="0" smtClean="0">
                <a:solidFill>
                  <a:srgbClr val="0000CC"/>
                </a:solidFill>
              </a:rPr>
              <a:t>t</a:t>
            </a:r>
            <a:r>
              <a:rPr lang="en-US" sz="4400" dirty="0" smtClean="0"/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3C15F690-8892-4DD3-8BA4-6A9D741BE269}" type="slidenum">
              <a:rPr lang="en-US" sz="1200" smtClean="0">
                <a:latin typeface="Comic Sans MS" pitchFamily="8" charset="0"/>
              </a:rPr>
              <a:pPr/>
              <a:t>47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3733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 In fact, no need to count:</a:t>
            </a:r>
          </a:p>
          <a:p>
            <a:pPr marL="0" indent="0" eaLnBrk="1" hangingPunct="1"/>
            <a:r>
              <a:rPr lang="en-US" sz="4800" dirty="0" smtClean="0"/>
              <a:t> fill bucket</a:t>
            </a:r>
            <a:r>
              <a:rPr lang="en-US" sz="4800" dirty="0" smtClean="0">
                <a:solidFill>
                  <a:srgbClr val="0000CC"/>
                </a:solidFill>
              </a:rPr>
              <a:t> a</a:t>
            </a:r>
            <a:r>
              <a:rPr lang="en-US" sz="4800" i="1" dirty="0" smtClean="0">
                <a:solidFill>
                  <a:srgbClr val="0000CC"/>
                </a:solidFill>
              </a:rPr>
              <a:t>, </a:t>
            </a:r>
            <a:r>
              <a:rPr lang="en-US" sz="4800" dirty="0" smtClean="0"/>
              <a:t>pour into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        -- if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8000"/>
                </a:solidFill>
              </a:rPr>
              <a:t>until desired amount</a:t>
            </a:r>
            <a:r>
              <a:rPr lang="en-US" sz="4800" dirty="0" smtClean="0"/>
              <a:t> is in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9E680C0B-B278-462E-930F-2DEA2B77CE81}" type="slidenum">
              <a:rPr lang="en-US" sz="1200" smtClean="0">
                <a:latin typeface="Comic Sans MS" pitchFamily="8" charset="0"/>
              </a:rPr>
              <a:pPr/>
              <a:t>48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Team Problems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10600" cy="4343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0600" dirty="0" smtClean="0"/>
              <a:t>1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dirty="0" smtClean="0"/>
              <a:t>3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07FBCCFB-3D10-4E22-81B9-FE6F7869D823}" type="slidenum">
              <a:rPr lang="en-US" sz="1200" smtClean="0">
                <a:latin typeface="Comic Sans MS" pitchFamily="8" charset="0"/>
              </a:rPr>
              <a:pPr/>
              <a:t>49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7848600" cy="43434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c|a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609600" indent="-609600" eaLnBrk="1" hangingPunct="1"/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CC"/>
                </a:solidFill>
              </a:rPr>
              <a:t>a=</a:t>
            </a:r>
            <a:r>
              <a:rPr lang="en-US" sz="6000" dirty="0" err="1" smtClean="0">
                <a:solidFill>
                  <a:srgbClr val="0000CC"/>
                </a:solidFill>
              </a:rPr>
              <a:t>k’c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</a:p>
          <a:p>
            <a:pPr marL="609600" indent="-609600" eaLnBrk="1" hangingPunct="1"/>
            <a:r>
              <a:rPr lang="en-US" sz="6000" dirty="0" smtClean="0">
                <a:solidFill>
                  <a:srgbClr val="0000CC"/>
                </a:solidFill>
                <a:sym typeface="Symbol" pitchFamily="8" charset="2"/>
              </a:rPr>
              <a:t>            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)=(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smtClean="0">
                <a:solidFill>
                  <a:srgbClr val="0000CC"/>
                </a:solidFill>
              </a:rPr>
              <a:t>’)c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6800" y="4299287"/>
            <a:ext cx="1371600" cy="1034713"/>
            <a:chOff x="6477000" y="3333750"/>
            <a:chExt cx="1371600" cy="1034713"/>
          </a:xfrm>
        </p:grpSpPr>
        <p:sp>
          <p:nvSpPr>
            <p:cNvPr id="5" name="Right Brace 4"/>
            <p:cNvSpPr/>
            <p:nvPr/>
          </p:nvSpPr>
          <p:spPr bwMode="auto">
            <a:xfrm rot="5400000">
              <a:off x="7115175" y="2695575"/>
              <a:ext cx="95250" cy="13716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200" y="3352800"/>
              <a:ext cx="599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00CC"/>
                  </a:solidFill>
                </a:rPr>
                <a:t>k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if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algn="ctr" eaLnBrk="1" hangingPunct="1"/>
            <a:r>
              <a:rPr lang="en-US" sz="6000" dirty="0" smtClean="0"/>
              <a:t>[if </a:t>
            </a:r>
            <a:r>
              <a:rPr lang="en-US" sz="6000" dirty="0" smtClean="0">
                <a:solidFill>
                  <a:srgbClr val="0000CC"/>
                </a:solidFill>
              </a:rPr>
              <a:t>a=k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CC"/>
                </a:solidFill>
              </a:rPr>
              <a:t>b=k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c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= (k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+k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)c 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implies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and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</a:p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62200" y="4241132"/>
            <a:ext cx="6099747" cy="1701218"/>
            <a:chOff x="2434653" y="4393532"/>
            <a:chExt cx="6099747" cy="1701218"/>
          </a:xfrm>
        </p:grpSpPr>
        <p:sp>
          <p:nvSpPr>
            <p:cNvPr id="6" name="Right Brace 5"/>
            <p:cNvSpPr/>
            <p:nvPr/>
          </p:nvSpPr>
          <p:spPr bwMode="auto">
            <a:xfrm rot="5400000">
              <a:off x="5359066" y="3225466"/>
              <a:ext cx="330867" cy="26670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4653" y="4648200"/>
              <a:ext cx="609974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integer linear</a:t>
              </a:r>
            </a:p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combination</a:t>
              </a:r>
              <a:r>
                <a:rPr lang="en-US" sz="4400" dirty="0" smtClean="0"/>
                <a:t> 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  <p:sp useBgFill="1">
        <p:nvSpPr>
          <p:cNvPr id="9" name="TextBox 8"/>
          <p:cNvSpPr txBox="1"/>
          <p:nvPr/>
        </p:nvSpPr>
        <p:spPr>
          <a:xfrm>
            <a:off x="4035332" y="3276600"/>
            <a:ext cx="2707793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a+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</a:t>
            </a:r>
            <a:endParaRPr lang="en-US" dirty="0"/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152400" y="1066800"/>
            <a:ext cx="8077200" cy="1066800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3168" y="1059359"/>
            <a:ext cx="6785832" cy="1150440"/>
            <a:chOff x="453168" y="1059359"/>
            <a:chExt cx="6785832" cy="1150440"/>
          </a:xfrm>
        </p:grpSpPr>
        <p:sp>
          <p:nvSpPr>
            <p:cNvPr id="14" name="Left Brace 13"/>
            <p:cNvSpPr/>
            <p:nvPr/>
          </p:nvSpPr>
          <p:spPr bwMode="auto">
            <a:xfrm rot="5400000">
              <a:off x="3619499" y="38099"/>
              <a:ext cx="304801" cy="4038600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3168" y="1059359"/>
              <a:ext cx="67858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CC"/>
                  </a:solidFill>
                </a:rPr>
                <a:t>c</a:t>
              </a:r>
              <a:r>
                <a:rPr lang="en-US" sz="4400" dirty="0" smtClean="0"/>
                <a:t> a </a:t>
              </a:r>
              <a:r>
                <a:rPr lang="en-US" sz="4400" dirty="0" smtClean="0">
                  <a:solidFill>
                    <a:srgbClr val="008000"/>
                  </a:solidFill>
                </a:rPr>
                <a:t>common divisor</a:t>
              </a:r>
              <a:r>
                <a:rPr lang="en-US" sz="4400" dirty="0" smtClean="0"/>
                <a:t> of </a:t>
              </a:r>
              <a:r>
                <a:rPr lang="en-US" sz="4400" dirty="0" err="1" smtClean="0">
                  <a:solidFill>
                    <a:srgbClr val="0000CC"/>
                  </a:solidFill>
                </a:rPr>
                <a:t>a,b</a:t>
              </a:r>
              <a:endParaRPr lang="en-US" sz="4400" dirty="0" smtClean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41960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a|bc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and </a:t>
            </a:r>
            <a:r>
              <a:rPr lang="en-US" sz="6000" dirty="0" err="1" smtClean="0">
                <a:solidFill>
                  <a:srgbClr val="0000CC"/>
                </a:solidFill>
              </a:rPr>
              <a:t>b|c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</a:t>
            </a:r>
            <a:r>
              <a:rPr lang="en-US" sz="6000" dirty="0" err="1" smtClean="0">
                <a:sym typeface="Symbol" pitchFamily="8" charset="2"/>
              </a:rPr>
              <a:t>iff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ac|bc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            </a:t>
            </a:r>
            <a:r>
              <a:rPr lang="en-US" sz="6000" dirty="0" smtClean="0"/>
              <a:t>for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0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Common Divisors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3352800"/>
          </a:xfrm>
        </p:spPr>
        <p:txBody>
          <a:bodyPr/>
          <a:lstStyle/>
          <a:p>
            <a:pPr marL="609600" lvl="0" indent="-609600" eaLnBrk="1" hangingPunct="1">
              <a:defRPr/>
            </a:pPr>
            <a:r>
              <a:rPr lang="en-US" sz="5400" dirty="0" smtClean="0"/>
              <a:t>Common divisors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609600" lvl="0" indent="-609600" eaLnBrk="1" hangingPunct="1">
              <a:defRPr/>
            </a:pPr>
            <a:r>
              <a:rPr lang="en-US" sz="5400" dirty="0" smtClean="0"/>
              <a:t>divide integer linear</a:t>
            </a:r>
          </a:p>
          <a:p>
            <a:pPr marL="609600" lvl="0" indent="-609600" eaLnBrk="1" hangingPunct="1">
              <a:defRPr/>
            </a:pPr>
            <a:r>
              <a:rPr lang="en-US" sz="5400" dirty="0" smtClean="0"/>
              <a:t>combinations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371600"/>
            <a:ext cx="8458200" cy="31242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8711</TotalTime>
  <Words>2608</Words>
  <Application>Microsoft Macintosh PowerPoint</Application>
  <PresentationFormat>On-screen Show (4:3)</PresentationFormat>
  <Paragraphs>398</Paragraphs>
  <Slides>49</Slides>
  <Notes>41</Notes>
  <HiddenSlides>21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Comic Sans MS</vt:lpstr>
      <vt:lpstr>Euclid Symbol</vt:lpstr>
      <vt:lpstr>Arial Unicode MS</vt:lpstr>
      <vt:lpstr>cmsy10</vt:lpstr>
      <vt:lpstr>Times</vt:lpstr>
      <vt:lpstr>6.042 Lecture Template</vt:lpstr>
      <vt:lpstr>Equation</vt:lpstr>
      <vt:lpstr>Slide 1</vt:lpstr>
      <vt:lpstr>Arithmetic Assumptions</vt:lpstr>
      <vt:lpstr>The Division Theorem</vt:lpstr>
      <vt:lpstr>Divisibility</vt:lpstr>
      <vt:lpstr>Simple Divisibility Facts</vt:lpstr>
      <vt:lpstr>Simple Divisibility Facts</vt:lpstr>
      <vt:lpstr>Simple Divisibility Facts</vt:lpstr>
      <vt:lpstr>Simple Divisibility Facts</vt:lpstr>
      <vt:lpstr>Common Divisors</vt:lpstr>
      <vt:lpstr>GCD</vt:lpstr>
      <vt:lpstr>GCD</vt:lpstr>
      <vt:lpstr>Slide 12</vt:lpstr>
      <vt:lpstr>Euclidean Algorithm</vt:lpstr>
      <vt:lpstr>GCD correctness</vt:lpstr>
      <vt:lpstr>GCD correctness</vt:lpstr>
      <vt:lpstr>Slide 16</vt:lpstr>
      <vt:lpstr>Slide 17</vt:lpstr>
      <vt:lpstr>GCD partial correctness</vt:lpstr>
      <vt:lpstr>GCD Termination</vt:lpstr>
      <vt:lpstr>Perfect numbers</vt:lpstr>
      <vt:lpstr>Corollary</vt:lpstr>
      <vt:lpstr>GCD is a linear combination</vt:lpstr>
      <vt:lpstr>GCD is a linear combination</vt:lpstr>
      <vt:lpstr>1st show: gcd(a,b) ≤ spc(a,b)</vt:lpstr>
      <vt:lpstr>2nd: spc(a,b) ≤ gcd(a,b)</vt:lpstr>
      <vt:lpstr>Lemma: spc(a,b)|a</vt:lpstr>
      <vt:lpstr>Lemma: spc(a,b)|a</vt:lpstr>
      <vt:lpstr>gcd(a,b) = sa+tb</vt:lpstr>
      <vt:lpstr>Finding coefficients s and t</vt:lpstr>
      <vt:lpstr>Finding s and t</vt:lpstr>
      <vt:lpstr>Finding s and t</vt:lpstr>
      <vt:lpstr>Finding s and t</vt:lpstr>
      <vt:lpstr>Finding s &gt; 0 and t</vt:lpstr>
      <vt:lpstr>Prime Divisibility</vt:lpstr>
      <vt:lpstr>Prime Divisibility</vt:lpstr>
      <vt:lpstr>Prime Divisibility</vt:lpstr>
      <vt:lpstr>Slide 37</vt:lpstr>
      <vt:lpstr>Fundamental Thm. of Arithmetic</vt:lpstr>
      <vt:lpstr>Unique Prime Factorization</vt:lpstr>
      <vt:lpstr>Unique Prime Factorization</vt:lpstr>
      <vt:lpstr>Unique Prime Factorization</vt:lpstr>
      <vt:lpstr>Unique Prime Factorization</vt:lpstr>
      <vt:lpstr>Unique Prime Factorization</vt:lpstr>
      <vt:lpstr>Generalized Die Hard</vt:lpstr>
      <vt:lpstr>Generalized Die Hard</vt:lpstr>
      <vt:lpstr>Generalized Die Hard</vt:lpstr>
      <vt:lpstr>Generalized Die Hard</vt:lpstr>
      <vt:lpstr>Generalized Die Hard</vt:lpstr>
      <vt:lpstr>Team Problems</vt:lpstr>
    </vt:vector>
  </TitlesOfParts>
  <Company>MIT CSAIL TOC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1309</cp:revision>
  <cp:lastPrinted>2010-03-20T01:05:37Z</cp:lastPrinted>
  <dcterms:created xsi:type="dcterms:W3CDTF">2011-02-25T03:42:43Z</dcterms:created>
  <dcterms:modified xsi:type="dcterms:W3CDTF">2011-02-25T03:43:32Z</dcterms:modified>
</cp:coreProperties>
</file>