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7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1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2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3.xml" ContentType="application/vnd.openxmlformats-officedocument.presentationml.notesSlide+xml"/>
  <Override PartName="/ppt/embeddings/oleObject41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37"/>
  </p:notesMasterIdLst>
  <p:handoutMasterIdLst>
    <p:handoutMasterId r:id="rId38"/>
  </p:handoutMasterIdLst>
  <p:sldIdLst>
    <p:sldId id="404" r:id="rId3"/>
    <p:sldId id="459" r:id="rId4"/>
    <p:sldId id="411" r:id="rId5"/>
    <p:sldId id="462" r:id="rId6"/>
    <p:sldId id="413" r:id="rId7"/>
    <p:sldId id="414" r:id="rId8"/>
    <p:sldId id="472" r:id="rId9"/>
    <p:sldId id="415" r:id="rId10"/>
    <p:sldId id="464" r:id="rId11"/>
    <p:sldId id="463" r:id="rId12"/>
    <p:sldId id="465" r:id="rId13"/>
    <p:sldId id="466" r:id="rId14"/>
    <p:sldId id="467" r:id="rId15"/>
    <p:sldId id="468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71" r:id="rId29"/>
    <p:sldId id="454" r:id="rId30"/>
    <p:sldId id="455" r:id="rId31"/>
    <p:sldId id="469" r:id="rId32"/>
    <p:sldId id="456" r:id="rId33"/>
    <p:sldId id="470" r:id="rId34"/>
    <p:sldId id="473" r:id="rId35"/>
    <p:sldId id="474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83" autoAdjust="0"/>
    <p:restoredTop sz="94630" autoAdjust="0"/>
  </p:normalViewPr>
  <p:slideViewPr>
    <p:cSldViewPr snapToGrid="0" showGuides="1">
      <p:cViewPr varScale="1">
        <p:scale>
          <a:sx n="104" d="100"/>
          <a:sy n="104" d="100"/>
        </p:scale>
        <p:origin x="-1368" y="-104"/>
      </p:cViewPr>
      <p:guideLst>
        <p:guide orient="horz" pos="2166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7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3.wmf"/><Relationship Id="rId9" Type="http://schemas.openxmlformats.org/officeDocument/2006/relationships/image" Target="../media/image24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3.wmf"/><Relationship Id="rId9" Type="http://schemas.openxmlformats.org/officeDocument/2006/relationships/image" Target="../media/image24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6EADE-DE08-47FC-90C7-1DECEFDF1223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BF3BB-3998-4F04-9619-98E1E2050953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B8690-C5E1-4367-BA74-C20C99F92A1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6BFB1-9DBA-40E7-AE0C-F2593452E5C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6EB57-DC84-4207-BF7C-4153C1AC12D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23481-A5DC-4FE7-A9E6-B5693D882AA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2A1F-E797-4F95-AB28-5635703375A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4090" y="6594296"/>
            <a:ext cx="849913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8135" y="6594296"/>
            <a:ext cx="8258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340293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September</a:t>
            </a:r>
            <a:r>
              <a:rPr lang="en-US" sz="1000" baseline="0" dirty="0" smtClean="0">
                <a:latin typeface="Comic Sans MS" pitchFamily="66" charset="0"/>
              </a:rPr>
              <a:t> 9</a:t>
            </a:r>
            <a:r>
              <a:rPr lang="en-US" sz="10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wmf"/><Relationship Id="rId12" Type="http://schemas.openxmlformats.org/officeDocument/2006/relationships/oleObject" Target="../embeddings/oleObject46.bin"/><Relationship Id="rId13" Type="http://schemas.openxmlformats.org/officeDocument/2006/relationships/image" Target="../media/image3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6.w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37.wmf"/><Relationship Id="rId10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w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20" Type="http://schemas.openxmlformats.org/officeDocument/2006/relationships/oleObject" Target="../embeddings/oleObject22.bin"/><Relationship Id="rId21" Type="http://schemas.openxmlformats.org/officeDocument/2006/relationships/image" Target="../media/image24.wmf"/><Relationship Id="rId10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14" Type="http://schemas.openxmlformats.org/officeDocument/2006/relationships/oleObject" Target="../embeddings/oleObject19.bin"/><Relationship Id="rId15" Type="http://schemas.openxmlformats.org/officeDocument/2006/relationships/image" Target="../media/image21.wmf"/><Relationship Id="rId16" Type="http://schemas.openxmlformats.org/officeDocument/2006/relationships/oleObject" Target="../embeddings/oleObject20.bin"/><Relationship Id="rId17" Type="http://schemas.openxmlformats.org/officeDocument/2006/relationships/image" Target="../media/image22.wmf"/><Relationship Id="rId18" Type="http://schemas.openxmlformats.org/officeDocument/2006/relationships/oleObject" Target="../embeddings/oleObject21.bin"/><Relationship Id="rId19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20" Type="http://schemas.openxmlformats.org/officeDocument/2006/relationships/oleObject" Target="../embeddings/oleObject31.bin"/><Relationship Id="rId21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11" Type="http://schemas.openxmlformats.org/officeDocument/2006/relationships/image" Target="../media/image19.wmf"/><Relationship Id="rId12" Type="http://schemas.openxmlformats.org/officeDocument/2006/relationships/oleObject" Target="../embeddings/oleObject27.bin"/><Relationship Id="rId13" Type="http://schemas.openxmlformats.org/officeDocument/2006/relationships/image" Target="../media/image20.wmf"/><Relationship Id="rId14" Type="http://schemas.openxmlformats.org/officeDocument/2006/relationships/oleObject" Target="../embeddings/oleObject28.bin"/><Relationship Id="rId15" Type="http://schemas.openxmlformats.org/officeDocument/2006/relationships/image" Target="../media/image21.wmf"/><Relationship Id="rId16" Type="http://schemas.openxmlformats.org/officeDocument/2006/relationships/oleObject" Target="../embeddings/oleObject29.bin"/><Relationship Id="rId17" Type="http://schemas.openxmlformats.org/officeDocument/2006/relationships/image" Target="../media/image22.wmf"/><Relationship Id="rId18" Type="http://schemas.openxmlformats.org/officeDocument/2006/relationships/oleObject" Target="../embeddings/oleObject30.bin"/><Relationship Id="rId19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303354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02181" y="1978960"/>
            <a:ext cx="8516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Contradiction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437" y="6594296"/>
            <a:ext cx="66556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294" y="1665932"/>
            <a:ext cx="6816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" y="4053840"/>
            <a:ext cx="2109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better: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63918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933122" y="1721588"/>
            <a:ext cx="843500" cy="1305443"/>
            <a:chOff x="2933122" y="1721588"/>
            <a:chExt cx="843500" cy="1305443"/>
          </a:xfrm>
        </p:grpSpPr>
        <p:sp>
          <p:nvSpPr>
            <p:cNvPr id="11" name="TextBox 10"/>
            <p:cNvSpPr txBox="1"/>
            <p:nvPr/>
          </p:nvSpPr>
          <p:spPr>
            <a:xfrm>
              <a:off x="2933122" y="2380700"/>
              <a:ext cx="843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OR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98192" y="1721588"/>
            <a:ext cx="545733" cy="1093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26" name="Equation" r:id="rId4" imgW="228600" imgH="457200" progId="Equation.DSMT4">
                    <p:embed/>
                  </p:oleObj>
                </mc:Choice>
                <mc:Fallback>
                  <p:oleObj name="Equation" r:id="rId4" imgW="22860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192" y="1721588"/>
                          <a:ext cx="545733" cy="1093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17" name="TextBox 16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27" name="Equation" r:id="rId6" imgW="279400" imgH="457200" progId="Equation.DSMT4">
                    <p:embed/>
                  </p:oleObj>
                </mc:Choice>
                <mc:Fallback>
                  <p:oleObj name="Equation" r:id="rId6" imgW="27940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91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1: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&gt; 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4317" y="6594296"/>
            <a:ext cx="72968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2024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8960" y="3425825"/>
            <a:ext cx="1173480" cy="838200"/>
            <a:chOff x="1920240" y="975360"/>
            <a:chExt cx="1173480" cy="838200"/>
          </a:xfrm>
          <a:solidFill>
            <a:schemeClr val="accent1">
              <a:alpha val="65000"/>
            </a:schemeClr>
          </a:solidFill>
        </p:grpSpPr>
        <p:sp>
          <p:nvSpPr>
            <p:cNvPr id="19" name="Right Brace 18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grp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62815" y="5257800"/>
            <a:ext cx="6218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are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0" name="Equation" r:id="rId4" imgW="139700" imgH="228600" progId="Equation.DSMT4">
                  <p:embed/>
                </p:oleObj>
              </mc:Choice>
              <mc:Fallback>
                <p:oleObj name="Equation" r:id="rId4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7" name="TextBox 6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291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292" name="Equation" r:id="rId8" imgW="228600" imgH="457200" progId="Equation.DSMT4">
                      <p:embed/>
                    </p:oleObj>
                  </mc:Choice>
                  <mc:Fallback>
                    <p:oleObj name="Equation" r:id="rId8" imgW="228600" imgH="4572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293" name="Equation" r:id="rId10" imgW="279400" imgH="457200" progId="Equation.DSMT4">
                      <p:embed/>
                    </p:oleObj>
                  </mc:Choice>
                  <mc:Fallback>
                    <p:oleObj name="Equation" r:id="rId10" imgW="279400" imgH="4572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08960" y="3425825"/>
            <a:ext cx="1258678" cy="838200"/>
            <a:chOff x="3108960" y="3425825"/>
            <a:chExt cx="1258678" cy="838200"/>
          </a:xfrm>
        </p:grpSpPr>
        <p:sp>
          <p:nvSpPr>
            <p:cNvPr id="19" name="Right Brace 18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4520" y="1025525"/>
            <a:ext cx="1258678" cy="838200"/>
            <a:chOff x="3108960" y="3425825"/>
            <a:chExt cx="1258678" cy="838200"/>
          </a:xfrm>
        </p:grpSpPr>
        <p:sp>
          <p:nvSpPr>
            <p:cNvPr id="21" name="Right Brace 20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23" name="TextBox 22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29" name="Equation" r:id="rId4" imgW="228600" imgH="457200" progId="Equation.DSMT4">
                      <p:embed/>
                    </p:oleObj>
                  </mc:Choice>
                  <mc:Fallback>
                    <p:oleObj name="Equation" r:id="rId4" imgW="228600" imgH="45720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30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31" name="Equation" r:id="rId8" imgW="279400" imgH="457200" progId="Equation.DSMT4">
                      <p:embed/>
                    </p:oleObj>
                  </mc:Choice>
                  <mc:Fallback>
                    <p:oleObj name="Equation" r:id="rId8" imgW="279400" imgH="4572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34536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381000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33" name="TextBox 32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66" name="Equation" r:id="rId4" imgW="279400" imgH="457200" progId="Equation.DSMT4">
                    <p:embed/>
                  </p:oleObj>
                </mc:Choice>
                <mc:Fallback>
                  <p:oleObj name="Equation" r:id="rId4" imgW="27940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9064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                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919" y="5257800"/>
            <a:ext cx="7938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still the same</a:t>
            </a:r>
            <a:endParaRPr lang="en-US" sz="60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12900"/>
            <a:ext cx="8039100" cy="44831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Six people.  </a:t>
            </a:r>
          </a:p>
          <a:p>
            <a:pPr>
              <a:buFontTx/>
              <a:buNone/>
            </a:pPr>
            <a:r>
              <a:rPr lang="en-US" sz="4000" dirty="0" smtClean="0"/>
              <a:t>Every two are either friends or</a:t>
            </a:r>
          </a:p>
          <a:p>
            <a:pPr>
              <a:buFontTx/>
              <a:buNone/>
            </a:pPr>
            <a:r>
              <a:rPr lang="en-US" sz="4000" dirty="0" smtClean="0"/>
              <a:t>strangers.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Claim</a:t>
            </a:r>
            <a:r>
              <a:rPr lang="en-US" sz="40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3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mutual friends</a:t>
            </a:r>
            <a:r>
              <a:rPr lang="en-US" sz="4000" dirty="0" smtClean="0"/>
              <a:t> or</a:t>
            </a:r>
            <a:endParaRPr lang="en-US" sz="4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Reasoning by Cases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Friends</a:t>
            </a:r>
            <a:r>
              <a:rPr lang="en-US" smtClean="0"/>
              <a:t> &amp; </a:t>
            </a:r>
            <a:r>
              <a:rPr lang="en-US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0238" y="1697038"/>
            <a:ext cx="7827962" cy="349408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40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400" smtClean="0"/>
              <a:t>--or convince your neighbor that there isn’t any, that is, the </a:t>
            </a:r>
            <a:r>
              <a:rPr lang="en-US" sz="4400" smtClean="0">
                <a:solidFill>
                  <a:srgbClr val="006600"/>
                </a:solidFill>
              </a:rPr>
              <a:t>Claim</a:t>
            </a:r>
            <a:r>
              <a:rPr lang="en-US" sz="4400" smtClean="0"/>
              <a:t> is true.</a:t>
            </a:r>
            <a:r>
              <a:rPr lang="en-US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30" name="AutoShape 18"/>
          <p:cNvCxnSpPr>
            <a:cxnSpLocks noChangeShapeType="1"/>
            <a:stCxn id="19461" idx="7"/>
            <a:endCxn id="19462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1" name="AutoShape 19"/>
          <p:cNvCxnSpPr>
            <a:cxnSpLocks noChangeShapeType="1"/>
            <a:stCxn id="19462" idx="6"/>
            <a:endCxn id="19463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2" name="AutoShape 20"/>
          <p:cNvCxnSpPr>
            <a:cxnSpLocks noChangeShapeType="1"/>
            <a:stCxn id="19466" idx="0"/>
            <a:endCxn id="19462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7" name="AutoShape 25"/>
          <p:cNvCxnSpPr>
            <a:cxnSpLocks noChangeShapeType="1"/>
            <a:stCxn id="19462" idx="3"/>
            <a:endCxn id="19464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8" name="AutoShape 26"/>
          <p:cNvCxnSpPr>
            <a:cxnSpLocks noChangeShapeType="1"/>
            <a:stCxn id="19462" idx="5"/>
            <a:endCxn id="19465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3683000" y="4125911"/>
            <a:ext cx="1778000" cy="2151063"/>
            <a:chOff x="673100" y="4268788"/>
            <a:chExt cx="1778000" cy="2151063"/>
          </a:xfrm>
        </p:grpSpPr>
        <p:cxnSp>
          <p:nvCxnSpPr>
            <p:cNvPr id="19480" name="AutoShape 61"/>
            <p:cNvCxnSpPr>
              <a:cxnSpLocks noChangeShapeType="1"/>
            </p:cNvCxnSpPr>
            <p:nvPr/>
          </p:nvCxnSpPr>
          <p:spPr bwMode="auto">
            <a:xfrm>
              <a:off x="1679575" y="4268788"/>
              <a:ext cx="771525" cy="506413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1" name="AutoShape 62"/>
            <p:cNvCxnSpPr>
              <a:cxnSpLocks noChangeShapeType="1"/>
            </p:cNvCxnSpPr>
            <p:nvPr/>
          </p:nvCxnSpPr>
          <p:spPr bwMode="auto">
            <a:xfrm flipV="1">
              <a:off x="1555750" y="4391026"/>
              <a:ext cx="0" cy="2028825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2" name="AutoShape 63"/>
            <p:cNvCxnSpPr>
              <a:cxnSpLocks noChangeShapeType="1"/>
            </p:cNvCxnSpPr>
            <p:nvPr/>
          </p:nvCxnSpPr>
          <p:spPr bwMode="auto">
            <a:xfrm flipH="1">
              <a:off x="673100" y="4360863"/>
              <a:ext cx="808038" cy="1455738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3" name="AutoShape 60"/>
            <p:cNvCxnSpPr>
              <a:cxnSpLocks noChangeShapeType="1"/>
            </p:cNvCxnSpPr>
            <p:nvPr/>
          </p:nvCxnSpPr>
          <p:spPr bwMode="auto">
            <a:xfrm flipV="1">
              <a:off x="673100" y="4268788"/>
              <a:ext cx="758825" cy="506413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9484" name="AutoShape 64"/>
            <p:cNvCxnSpPr>
              <a:cxnSpLocks noChangeShapeType="1"/>
            </p:cNvCxnSpPr>
            <p:nvPr/>
          </p:nvCxnSpPr>
          <p:spPr bwMode="auto">
            <a:xfrm>
              <a:off x="1628775" y="4360863"/>
              <a:ext cx="822325" cy="1455738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/>
          <p:nvPr/>
        </p:nvGrpSpPr>
        <p:grpSpPr>
          <a:xfrm>
            <a:off x="5869373" y="4823954"/>
            <a:ext cx="3046027" cy="1200329"/>
            <a:chOff x="6165208" y="4743271"/>
            <a:chExt cx="3046027" cy="1200329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165208" y="4743271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6272952" y="4979876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8"/>
          <p:cNvCxnSpPr>
            <a:cxnSpLocks noChangeShapeType="1"/>
            <a:stCxn id="20485" idx="7"/>
            <a:endCxn id="20486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2" name="AutoShape 19"/>
          <p:cNvCxnSpPr>
            <a:cxnSpLocks noChangeShapeType="1"/>
            <a:stCxn id="20486" idx="6"/>
            <a:endCxn id="20487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20"/>
          <p:cNvCxnSpPr>
            <a:cxnSpLocks noChangeShapeType="1"/>
            <a:stCxn id="20490" idx="0"/>
            <a:endCxn id="20486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25"/>
          <p:cNvCxnSpPr>
            <a:cxnSpLocks noChangeShapeType="1"/>
            <a:stCxn id="20486" idx="3"/>
            <a:endCxn id="20488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26"/>
          <p:cNvCxnSpPr>
            <a:cxnSpLocks noChangeShapeType="1"/>
            <a:stCxn id="20486" idx="5"/>
            <a:endCxn id="20489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496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20529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0" name="AutoShape 61"/>
          <p:cNvCxnSpPr>
            <a:cxnSpLocks noChangeShapeType="1"/>
            <a:stCxn id="20497" idx="6"/>
            <a:endCxn id="20529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1" name="AutoShape 62"/>
          <p:cNvCxnSpPr>
            <a:cxnSpLocks noChangeShapeType="1"/>
            <a:stCxn id="20531" idx="0"/>
            <a:endCxn id="20497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2" name="AutoShape 63"/>
          <p:cNvCxnSpPr>
            <a:cxnSpLocks noChangeShapeType="1"/>
            <a:stCxn id="20497" idx="3"/>
            <a:endCxn id="20530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670300" y="4121150"/>
            <a:ext cx="1778000" cy="1547813"/>
            <a:chOff x="3670300" y="4121150"/>
            <a:chExt cx="1778000" cy="1547813"/>
          </a:xfrm>
        </p:grpSpPr>
        <p:cxnSp>
          <p:nvCxnSpPr>
            <p:cNvPr id="20527" name="AutoShape 60"/>
            <p:cNvCxnSpPr>
              <a:cxnSpLocks noChangeShapeType="1"/>
              <a:stCxn id="20496" idx="7"/>
              <a:endCxn id="20497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20528" name="AutoShape 64"/>
            <p:cNvCxnSpPr>
              <a:cxnSpLocks noChangeShapeType="1"/>
              <a:stCxn id="20497" idx="5"/>
              <a:endCxn id="20498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13" name="AutoShape 19"/>
            <p:cNvCxnSpPr>
              <a:cxnSpLocks noChangeShapeType="1"/>
              <a:stCxn id="20508" idx="6"/>
              <a:endCxn id="2050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4" name="AutoShape 20"/>
            <p:cNvCxnSpPr>
              <a:cxnSpLocks noChangeShapeType="1"/>
              <a:stCxn id="20512" idx="0"/>
              <a:endCxn id="2050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5" name="AutoShape 25"/>
            <p:cNvCxnSpPr>
              <a:cxnSpLocks noChangeShapeType="1"/>
              <a:stCxn id="20508" idx="3"/>
              <a:endCxn id="2051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0516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0524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5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6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520" name="AutoShape 61"/>
            <p:cNvCxnSpPr>
              <a:cxnSpLocks noChangeShapeType="1"/>
              <a:stCxn id="20517" idx="6"/>
              <a:endCxn id="2052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1" name="AutoShape 62"/>
            <p:cNvCxnSpPr>
              <a:cxnSpLocks noChangeShapeType="1"/>
              <a:stCxn id="20526" idx="0"/>
              <a:endCxn id="20517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2" name="AutoShape 63"/>
            <p:cNvCxnSpPr>
              <a:cxnSpLocks noChangeShapeType="1"/>
              <a:stCxn id="20517" idx="3"/>
              <a:endCxn id="2052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6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57"/>
          <p:cNvGrpSpPr/>
          <p:nvPr/>
        </p:nvGrpSpPr>
        <p:grpSpPr>
          <a:xfrm>
            <a:off x="5869373" y="4823954"/>
            <a:ext cx="3046027" cy="1200329"/>
            <a:chOff x="5869373" y="4823954"/>
            <a:chExt cx="3046027" cy="1200329"/>
          </a:xfrm>
        </p:grpSpPr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869373" y="4823954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56200" y="3054350"/>
          <a:ext cx="4968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1" name="Equation" r:id="rId4" imgW="241200" imgH="419040" progId="Equation.DSMT4">
                  <p:embed/>
                </p:oleObj>
              </mc:Choice>
              <mc:Fallback>
                <p:oleObj name="Equation" r:id="rId4" imgW="24120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054350"/>
                        <a:ext cx="4968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00271" y="2954972"/>
          <a:ext cx="6233454" cy="109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2" name="Equation" r:id="rId6" imgW="3035160" imgH="533160" progId="Equation.DSMT4">
                  <p:embed/>
                </p:oleObj>
              </mc:Choice>
              <mc:Fallback>
                <p:oleObj name="Equation" r:id="rId6" imgW="303516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71" y="2954972"/>
                        <a:ext cx="6233454" cy="10988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45175" y="3063875"/>
          <a:ext cx="205898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3" name="Equation" r:id="rId8" imgW="901440" imgH="355320" progId="Equation.DSMT4">
                  <p:embed/>
                </p:oleObj>
              </mc:Choice>
              <mc:Fallback>
                <p:oleObj name="Equation" r:id="rId8" imgW="90144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3063875"/>
                        <a:ext cx="2058988" cy="8143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1700" y="1514475"/>
          <a:ext cx="73644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4" name="Equation" r:id="rId10" imgW="3695700" imgH="673100" progId="Equation.DSMT4">
                  <p:embed/>
                </p:oleObj>
              </mc:Choice>
              <mc:Fallback>
                <p:oleObj name="Equation" r:id="rId10" imgW="3695700" imgH="673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514475"/>
                        <a:ext cx="7364413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484" y="4198663"/>
            <a:ext cx="8483424" cy="175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(</a:t>
            </a:r>
            <a:r>
              <a:rPr lang="en-US" sz="5400" dirty="0" err="1" smtClean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better not be true either 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228" y="4192905"/>
            <a:ext cx="50674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1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2075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 </a:t>
            </a:r>
            <a:r>
              <a:rPr lang="en-US" dirty="0" smtClean="0">
                <a:solidFill>
                  <a:srgbClr val="F27122"/>
                </a:solidFill>
              </a:rPr>
              <a:t>2</a:t>
            </a:r>
            <a:r>
              <a:rPr lang="en-US" dirty="0" smtClean="0"/>
              <a:t> of these friends 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</a:t>
            </a:r>
            <a:r>
              <a:rPr lang="en-US" dirty="0" smtClean="0"/>
              <a:t>.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</p:cxn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3635375" y="4127500"/>
            <a:ext cx="1835150" cy="1606550"/>
            <a:chOff x="3507153" y="2189957"/>
            <a:chExt cx="1834420" cy="1606978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39" name="AutoShape 109"/>
            <p:cNvCxnSpPr>
              <a:cxnSpLocks noChangeShapeType="1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7072313" y="1763712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none of these friends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  <a:defRPr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8850" y="4006850"/>
            <a:ext cx="2146300" cy="2463800"/>
            <a:chOff x="3492500" y="4016375"/>
            <a:chExt cx="2146300" cy="2463801"/>
          </a:xfrm>
        </p:grpSpPr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67" name="AutoShape 19"/>
            <p:cNvCxnSpPr>
              <a:cxnSpLocks noChangeShapeType="1"/>
              <a:stCxn id="23562" idx="6"/>
              <a:endCxn id="235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8" name="AutoShape 20"/>
            <p:cNvCxnSpPr>
              <a:cxnSpLocks noChangeShapeType="1"/>
              <a:stCxn id="23566" idx="0"/>
              <a:endCxn id="235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9" name="AutoShape 25"/>
            <p:cNvCxnSpPr>
              <a:cxnSpLocks noChangeShapeType="1"/>
              <a:stCxn id="23562" idx="3"/>
              <a:endCxn id="235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357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357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574" name="AutoShape 61"/>
            <p:cNvCxnSpPr>
              <a:cxnSpLocks noChangeShapeType="1"/>
              <a:stCxn id="23571" idx="6"/>
              <a:endCxn id="2357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5" name="AutoShape 62"/>
            <p:cNvCxnSpPr>
              <a:cxnSpLocks noChangeShapeType="1"/>
              <a:stCxn id="23580" idx="0"/>
              <a:endCxn id="2357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6" name="AutoShape 63"/>
            <p:cNvCxnSpPr>
              <a:cxnSpLocks noChangeShapeType="1"/>
              <a:stCxn id="23571" idx="3"/>
              <a:endCxn id="2357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3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cxnSp>
        <p:nvCxnSpPr>
          <p:cNvPr id="60" name="AutoShape 1072"/>
          <p:cNvCxnSpPr>
            <a:cxnSpLocks noChangeShapeType="1"/>
          </p:cNvCxnSpPr>
          <p:nvPr/>
        </p:nvCxnSpPr>
        <p:spPr bwMode="auto">
          <a:xfrm>
            <a:off x="3716338" y="5724525"/>
            <a:ext cx="777875" cy="5588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1" name="AutoShape 1073"/>
          <p:cNvCxnSpPr>
            <a:cxnSpLocks noChangeShapeType="1"/>
          </p:cNvCxnSpPr>
          <p:nvPr/>
        </p:nvCxnSpPr>
        <p:spPr bwMode="auto">
          <a:xfrm flipV="1">
            <a:off x="3716338" y="4756150"/>
            <a:ext cx="1747837" cy="9683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2" name="AutoShape 1074"/>
          <p:cNvCxnSpPr>
            <a:cxnSpLocks noChangeShapeType="1"/>
          </p:cNvCxnSpPr>
          <p:nvPr/>
        </p:nvCxnSpPr>
        <p:spPr bwMode="auto">
          <a:xfrm flipV="1">
            <a:off x="4641850" y="4756150"/>
            <a:ext cx="822325" cy="15271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sp>
        <p:nvSpPr>
          <p:cNvPr id="32" name="Oval 55"/>
          <p:cNvSpPr>
            <a:spLocks noChangeArrowheads="1"/>
          </p:cNvSpPr>
          <p:nvPr/>
        </p:nvSpPr>
        <p:spPr bwMode="auto">
          <a:xfrm>
            <a:off x="7738681" y="1752583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friends, or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strangers.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Let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R(k)</a:t>
            </a:r>
            <a:r>
              <a:rPr lang="en-US" sz="3600" dirty="0">
                <a:latin typeface="Comic Sans MS" pitchFamily="66" charset="0"/>
              </a:rPr>
              <a:t> be the large enough size.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R(3) = 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147888"/>
            <a:ext cx="8686800" cy="2555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R(4) = 18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challenge!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Proof by Cases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" y="1524000"/>
            <a:ext cx="8610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Reasoning </a:t>
            </a:r>
            <a:r>
              <a:rPr lang="en-US" sz="4400" dirty="0">
                <a:latin typeface="Comic Sans MS" pitchFamily="66" charset="0"/>
              </a:rPr>
              <a:t>by cases can </a:t>
            </a:r>
            <a:r>
              <a:rPr lang="en-US" sz="4400" dirty="0" smtClean="0">
                <a:latin typeface="Comic Sans MS" pitchFamily="66" charset="0"/>
              </a:rPr>
              <a:t>break a complicated </a:t>
            </a:r>
            <a:r>
              <a:rPr lang="en-US" sz="4400" dirty="0">
                <a:latin typeface="Comic Sans MS" pitchFamily="66" charset="0"/>
              </a:rPr>
              <a:t>problem </a:t>
            </a:r>
            <a:r>
              <a:rPr lang="en-US" sz="4400" dirty="0" smtClean="0">
                <a:latin typeface="Comic Sans MS" pitchFamily="66" charset="0"/>
              </a:rPr>
              <a:t>into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latin typeface="Comic Sans MS" pitchFamily="66" charset="0"/>
              </a:rPr>
              <a:t>easier </a:t>
            </a:r>
            <a:r>
              <a:rPr lang="en-US" sz="4400" dirty="0" err="1" smtClean="0">
                <a:latin typeface="Comic Sans MS" pitchFamily="66" charset="0"/>
              </a:rPr>
              <a:t>subproblems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Some philosophers* think </a:t>
            </a:r>
            <a:r>
              <a:rPr lang="en-US" sz="4400" dirty="0">
                <a:latin typeface="Comic Sans MS" pitchFamily="66" charset="0"/>
              </a:rPr>
              <a:t>reasoning this way is worrisome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884" y="5044440"/>
            <a:ext cx="4660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*intuitionists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1―4</a:t>
            </a:r>
            <a:endParaRPr lang="en-US" sz="12700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876300" y="1412875"/>
            <a:ext cx="671671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Every even integer greater than 2</a:t>
            </a:r>
          </a:p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is the sum of two primes.</a:t>
            </a:r>
          </a:p>
        </p:txBody>
      </p:sp>
      <p:graphicFrame>
        <p:nvGraphicFramePr>
          <p:cNvPr id="125956" name="Object 2"/>
          <p:cNvGraphicFramePr>
            <a:graphicFrameLocks noChangeAspect="1"/>
          </p:cNvGraphicFramePr>
          <p:nvPr/>
        </p:nvGraphicFramePr>
        <p:xfrm>
          <a:off x="3810000" y="2384425"/>
          <a:ext cx="23447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39" name="Equation" r:id="rId4" imgW="558720" imgH="190440" progId="Equation.DSMT4">
                  <p:embed/>
                </p:oleObj>
              </mc:Choice>
              <mc:Fallback>
                <p:oleObj name="Equation" r:id="rId4" imgW="55872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384425"/>
                        <a:ext cx="234473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3"/>
          <p:cNvGraphicFramePr>
            <a:graphicFrameLocks noChangeAspect="1"/>
          </p:cNvGraphicFramePr>
          <p:nvPr/>
        </p:nvGraphicFramePr>
        <p:xfrm>
          <a:off x="3810000" y="3200400"/>
          <a:ext cx="23717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0" name="Equation" r:id="rId6" imgW="545760" imgH="177480" progId="Equation.DSMT4">
                  <p:embed/>
                </p:oleObj>
              </mc:Choice>
              <mc:Fallback>
                <p:oleObj name="Equation" r:id="rId6" imgW="5457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00400"/>
                        <a:ext cx="237172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4"/>
          <p:cNvGraphicFramePr>
            <a:graphicFrameLocks noChangeAspect="1"/>
          </p:cNvGraphicFramePr>
          <p:nvPr/>
        </p:nvGraphicFramePr>
        <p:xfrm>
          <a:off x="3859213" y="3962400"/>
          <a:ext cx="23209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1" name="Equation" r:id="rId8" imgW="545760" imgH="177480" progId="Equation.DSMT4">
                  <p:embed/>
                </p:oleObj>
              </mc:Choice>
              <mc:Fallback>
                <p:oleObj name="Equation" r:id="rId8" imgW="54576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3962400"/>
                        <a:ext cx="23209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673100" y="2454275"/>
            <a:ext cx="2447925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Evidence:</a:t>
            </a:r>
          </a:p>
        </p:txBody>
      </p:sp>
      <p:graphicFrame>
        <p:nvGraphicFramePr>
          <p:cNvPr id="125960" name="Object 5"/>
          <p:cNvGraphicFramePr>
            <a:graphicFrameLocks noChangeAspect="1"/>
          </p:cNvGraphicFramePr>
          <p:nvPr/>
        </p:nvGraphicFramePr>
        <p:xfrm>
          <a:off x="3478213" y="4648200"/>
          <a:ext cx="182086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2" name="Equation" r:id="rId10" imgW="444240" imgH="368280" progId="Equation.DSMT4">
                  <p:embed/>
                </p:oleObj>
              </mc:Choice>
              <mc:Fallback>
                <p:oleObj name="Equation" r:id="rId10" imgW="44424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4648200"/>
                        <a:ext cx="1820862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6"/>
          <p:cNvGraphicFramePr>
            <a:graphicFrameLocks noChangeAspect="1"/>
          </p:cNvGraphicFramePr>
          <p:nvPr/>
        </p:nvGraphicFramePr>
        <p:xfrm>
          <a:off x="5461000" y="5410200"/>
          <a:ext cx="16525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3" name="Equation" r:id="rId12" imgW="406080" imgH="177480" progId="Equation.DSMT4">
                  <p:embed/>
                </p:oleObj>
              </mc:Choice>
              <mc:Fallback>
                <p:oleObj name="Equation" r:id="rId12" imgW="4060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410200"/>
                        <a:ext cx="165258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676275" y="1571625"/>
            <a:ext cx="7265988" cy="3724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Known to be true for all even numbers with up to 13 digits!</a:t>
            </a:r>
          </a:p>
          <a:p>
            <a:pPr>
              <a:defRPr/>
            </a:pPr>
            <a:endParaRPr lang="en-US" sz="4000" dirty="0"/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no counterexample known,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but no proof either</a:t>
            </a:r>
          </a:p>
          <a:p>
            <a:pPr>
              <a:defRPr/>
            </a:pPr>
            <a:r>
              <a:rPr lang="en-US" sz="4400" b="1" dirty="0">
                <a:solidFill>
                  <a:srgbClr val="006600"/>
                </a:solidFill>
                <a:latin typeface="Comic Sans MS" pitchFamily="66" charset="0"/>
              </a:rPr>
              <a:t>…UNTIL NOW!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086600" y="2794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/>
              <a:t>(Rosen, p.182)</a:t>
            </a:r>
            <a:endParaRPr lang="en-US" sz="360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" y="1564708"/>
            <a:ext cx="8275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If an assertion implies something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, then the assertion itself must be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!</a:t>
            </a:r>
            <a:endParaRPr lang="en-US" sz="6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20066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1" name="Equation" r:id="rId4" imgW="914400" imgH="406080" progId="Equation.DSMT4">
                  <p:embed/>
                </p:oleObj>
              </mc:Choice>
              <mc:Fallback>
                <p:oleObj name="Equation" r:id="rId4" imgW="914400" imgH="406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06600"/>
                        <a:ext cx="914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873" y="2382510"/>
            <a:ext cx="62744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Comic Sans MS" pitchFamily="66" charset="0"/>
              </a:rPr>
              <a:t>Is  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= NP </a:t>
            </a:r>
            <a:r>
              <a:rPr lang="en-US" sz="8800" dirty="0" smtClean="0"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830" y="1577006"/>
            <a:ext cx="871264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11252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798167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prepared!</a:t>
            </a:r>
            <a:endParaRPr lang="en-US" sz="4800" dirty="0" smtClean="0">
              <a:solidFill>
                <a:srgbClr val="FF6600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3804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33438" y="2850174"/>
          <a:ext cx="61277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4" name="Equation" r:id="rId4" imgW="2984500" imgH="596900" progId="Equation.DSMT4">
                  <p:embed/>
                </p:oleObj>
              </mc:Choice>
              <mc:Fallback>
                <p:oleObj name="Equation" r:id="rId4" imgW="29845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850174"/>
                        <a:ext cx="612775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4631" y="1514475"/>
          <a:ext cx="74914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5" name="Equation" r:id="rId6" imgW="3759200" imgH="673100" progId="Equation.DSMT4">
                  <p:embed/>
                </p:oleObj>
              </mc:Choice>
              <mc:Fallback>
                <p:oleObj name="Equation" r:id="rId6" imgW="37592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31" y="1514475"/>
                        <a:ext cx="7491413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715" y="4188894"/>
            <a:ext cx="848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 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44135" y="3159760"/>
          <a:ext cx="5222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6" name="Equation" r:id="rId8" imgW="253800" imgH="317160" progId="Equation.DSMT4">
                  <p:embed/>
                </p:oleObj>
              </mc:Choice>
              <mc:Fallback>
                <p:oleObj name="Equation" r:id="rId8" imgW="25380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135" y="3159760"/>
                        <a:ext cx="522288" cy="654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6" name="Object 3"/>
          <p:cNvGraphicFramePr>
            <a:graphicFrameLocks noChangeAspect="1"/>
          </p:cNvGraphicFramePr>
          <p:nvPr/>
        </p:nvGraphicFramePr>
        <p:xfrm>
          <a:off x="2289175" y="5083175"/>
          <a:ext cx="41005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7" name="Equation" r:id="rId10" imgW="2057400" imgH="533160" progId="Equation.DSMT4">
                  <p:embed/>
                </p:oleObj>
              </mc:Choice>
              <mc:Fallback>
                <p:oleObj name="Equation" r:id="rId10" imgW="2057400" imgH="533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5083175"/>
                        <a:ext cx="4100513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63981" y="3049588"/>
          <a:ext cx="20018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8" name="Equation" r:id="rId12" imgW="876300" imgH="368300" progId="Equation.DSMT4">
                  <p:embed/>
                </p:oleObj>
              </mc:Choice>
              <mc:Fallback>
                <p:oleObj name="Equation" r:id="rId12" imgW="8763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981" y="3049588"/>
                        <a:ext cx="2001838" cy="842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1925" y="2438400"/>
            <a:ext cx="8562975" cy="4032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Suppose       was</a:t>
            </a:r>
            <a:r>
              <a:rPr lang="en-US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rational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So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integers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without common</a:t>
            </a:r>
          </a:p>
          <a:p>
            <a:pPr algn="l"/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  prime factors</a:t>
            </a:r>
            <a:r>
              <a:rPr lang="en-US" dirty="0">
                <a:latin typeface="Comic Sans MS" pitchFamily="66" charset="0"/>
              </a:rPr>
              <a:t> such that</a:t>
            </a:r>
          </a:p>
          <a:p>
            <a:pPr algn="l"/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 will show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&amp;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both even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en-US" dirty="0">
              <a:latin typeface="Comic Sans MS" pitchFamily="66" charset="0"/>
            </a:endParaRPr>
          </a:p>
          <a:p>
            <a:pPr algn="l"/>
            <a:r>
              <a:rPr lang="en-US" dirty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contradicts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no common factor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257300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3811588" y="1370013"/>
          <a:ext cx="8731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0" name="Equation" r:id="rId4" imgW="241200" imgH="215640" progId="Equation.DSMT4">
                  <p:embed/>
                </p:oleObj>
              </mc:Choice>
              <mc:Fallback>
                <p:oleObj name="Equation" r:id="rId4" imgW="2412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1370013"/>
                        <a:ext cx="8731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2117241" y="2555683"/>
          <a:ext cx="731302" cy="6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1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241" y="2555683"/>
                        <a:ext cx="731302" cy="6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02063" y="4222750"/>
          <a:ext cx="15398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2" name="Equation" r:id="rId8" imgW="507960" imgH="419040" progId="Equation.DSMT4">
                  <p:embed/>
                </p:oleObj>
              </mc:Choice>
              <mc:Fallback>
                <p:oleObj name="Equation" r:id="rId8" imgW="5079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222750"/>
                        <a:ext cx="1539875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6"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931412"/>
                        <a:ext cx="1294694" cy="574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7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9" y="3460402"/>
                        <a:ext cx="1700306" cy="60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8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552" y="4623057"/>
                        <a:ext cx="1739339" cy="647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9" name="Equation" r:id="rId10" imgW="507960" imgH="419040" progId="Equation.DSMT4">
                  <p:embed/>
                </p:oleObj>
              </mc:Choice>
              <mc:Fallback>
                <p:oleObj name="Equation" r:id="rId10" imgW="5079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70" y="2790621"/>
                        <a:ext cx="1660013" cy="1367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0" name="Equation" r:id="rId12" imgW="533160" imgH="215640" progId="Equation.DSMT4">
                  <p:embed/>
                </p:oleObj>
              </mc:Choice>
              <mc:Fallback>
                <p:oleObj name="Equation" r:id="rId12" imgW="533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642" y="3954665"/>
                        <a:ext cx="1693436" cy="704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1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47" y="4734458"/>
                        <a:ext cx="1832981" cy="666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2" name="Equation" r:id="rId16" imgW="672840" imgH="203040" progId="Equation.DSMT4">
                  <p:embed/>
                </p:oleObj>
              </mc:Choice>
              <mc:Fallback>
                <p:oleObj name="Equation" r:id="rId16" imgW="672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690" y="4032642"/>
                        <a:ext cx="1866488" cy="564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3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0829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4" name="Equation" r:id="rId20" imgW="241200" imgH="215640" progId="Equation.DSMT4">
                  <p:embed/>
                </p:oleObj>
              </mc:Choice>
              <mc:Fallback>
                <p:oleObj name="Equation" r:id="rId20" imgW="241200" imgH="215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11" y="1369381"/>
                        <a:ext cx="873803" cy="781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1"/>
      <p:bldP spid="727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26"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931412"/>
                        <a:ext cx="1294694" cy="574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27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9" y="3460402"/>
                        <a:ext cx="1700306" cy="60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28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552" y="4623057"/>
                        <a:ext cx="1739339" cy="647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29" name="Equation" r:id="rId10" imgW="507960" imgH="419040" progId="Equation.DSMT4">
                  <p:embed/>
                </p:oleObj>
              </mc:Choice>
              <mc:Fallback>
                <p:oleObj name="Equation" r:id="rId10" imgW="5079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70" y="2790621"/>
                        <a:ext cx="1660013" cy="1367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30" name="Equation" r:id="rId12" imgW="533160" imgH="215640" progId="Equation.DSMT4">
                  <p:embed/>
                </p:oleObj>
              </mc:Choice>
              <mc:Fallback>
                <p:oleObj name="Equation" r:id="rId12" imgW="533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642" y="3954665"/>
                        <a:ext cx="1693436" cy="704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31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47" y="4734458"/>
                        <a:ext cx="1832981" cy="666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32" name="Equation" r:id="rId16" imgW="672840" imgH="203040" progId="Equation.DSMT4">
                  <p:embed/>
                </p:oleObj>
              </mc:Choice>
              <mc:Fallback>
                <p:oleObj name="Equation" r:id="rId16" imgW="672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690" y="4032642"/>
                        <a:ext cx="1866488" cy="564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33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0829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34" name="Equation" r:id="rId20" imgW="241200" imgH="215640" progId="Equation.DSMT4">
                  <p:embed/>
                </p:oleObj>
              </mc:Choice>
              <mc:Fallback>
                <p:oleObj name="Equation" r:id="rId20" imgW="24120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11" y="1369381"/>
                        <a:ext cx="873803" cy="781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8849" y="391973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0"/>
      <p:bldP spid="1044" grpId="0" animBg="1"/>
      <p:bldP spid="727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Quickie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48700" cy="29432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dirty="0" smtClean="0"/>
              <a:t>Proof assumes that</a:t>
            </a: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solidFill>
                  <a:srgbClr val="006600"/>
                </a:solidFill>
              </a:rPr>
              <a:t>if n</a:t>
            </a:r>
            <a:r>
              <a:rPr lang="en-US" sz="4800" baseline="30000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>
                <a:solidFill>
                  <a:srgbClr val="006600"/>
                </a:solidFill>
              </a:rPr>
              <a:t> is even, then n is even</a:t>
            </a:r>
            <a:r>
              <a:rPr lang="en-US" sz="4800" dirty="0" smtClean="0">
                <a:solidFill>
                  <a:srgbClr val="000099"/>
                </a:solidFill>
              </a:rPr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is this true?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 xmlns:p14="http://schemas.microsoft.com/office/powerpoint/2010/main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289986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7519</TotalTime>
  <Words>1092</Words>
  <Application>Microsoft Macintosh PowerPoint</Application>
  <PresentationFormat>On-screen Show (4:3)</PresentationFormat>
  <Paragraphs>247</Paragraphs>
  <Slides>34</Slides>
  <Notes>32</Notes>
  <HiddenSlides>16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6.042 Lecture Template</vt:lpstr>
      <vt:lpstr>1_6.042 Lecture Template</vt:lpstr>
      <vt:lpstr>Equation</vt:lpstr>
      <vt:lpstr>PowerPoint Presentation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Quickie</vt:lpstr>
      <vt:lpstr>PowerPoint Presentation</vt:lpstr>
      <vt:lpstr>Java Logical Expression</vt:lpstr>
      <vt:lpstr>Case 1: x &gt; 0</vt:lpstr>
      <vt:lpstr>Case 2: x ≤ 0</vt:lpstr>
      <vt:lpstr>Case 2: x ≤ 0</vt:lpstr>
      <vt:lpstr>Case 2: x ≤ 0</vt:lpstr>
      <vt:lpstr>Reasoning by Cases</vt:lpstr>
      <vt:lpstr>Friends &amp; Strangers</vt:lpstr>
      <vt:lpstr>PowerPoint Presentation</vt:lpstr>
      <vt:lpstr>A Proof of the Claim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Numbers</vt:lpstr>
      <vt:lpstr>Proof by Cases</vt:lpstr>
      <vt:lpstr>Team Problems</vt:lpstr>
      <vt:lpstr>Goldbach Conjecture</vt:lpstr>
      <vt:lpstr>Goldbach Conjecture</vt:lpstr>
      <vt:lpstr>$1,000,000 Question</vt:lpstr>
      <vt:lpstr>Goldbach Conjecture</vt:lpstr>
      <vt:lpstr>$1,000,000 Question</vt:lpstr>
      <vt:lpstr>Teamwork</vt:lpstr>
      <vt:lpstr>Teamwork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471</cp:revision>
  <cp:lastPrinted>2011-09-04T19:04:32Z</cp:lastPrinted>
  <dcterms:created xsi:type="dcterms:W3CDTF">2011-02-03T15:55:26Z</dcterms:created>
  <dcterms:modified xsi:type="dcterms:W3CDTF">2011-09-04T19:16:33Z</dcterms:modified>
  <cp:category/>
</cp:coreProperties>
</file>