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1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embeddings/oleObject24.bin" ContentType="application/vnd.openxmlformats-officedocument.oleObject"/>
  <Override PartName="/ppt/notesSlides/notesSlide25.xml" ContentType="application/vnd.openxmlformats-officedocument.presentationml.notesSlide+xml"/>
  <Override PartName="/ppt/embeddings/oleObject25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306" r:id="rId2"/>
    <p:sldId id="341" r:id="rId3"/>
    <p:sldId id="315" r:id="rId4"/>
    <p:sldId id="343" r:id="rId5"/>
    <p:sldId id="258" r:id="rId6"/>
    <p:sldId id="317" r:id="rId7"/>
    <p:sldId id="316" r:id="rId8"/>
    <p:sldId id="312" r:id="rId9"/>
    <p:sldId id="322" r:id="rId10"/>
    <p:sldId id="313" r:id="rId11"/>
    <p:sldId id="318" r:id="rId12"/>
    <p:sldId id="259" r:id="rId13"/>
    <p:sldId id="260" r:id="rId14"/>
    <p:sldId id="309" r:id="rId15"/>
    <p:sldId id="321" r:id="rId16"/>
    <p:sldId id="261" r:id="rId17"/>
    <p:sldId id="264" r:id="rId18"/>
    <p:sldId id="286" r:id="rId19"/>
    <p:sldId id="288" r:id="rId20"/>
    <p:sldId id="319" r:id="rId21"/>
    <p:sldId id="320" r:id="rId22"/>
    <p:sldId id="308" r:id="rId23"/>
    <p:sldId id="298" r:id="rId24"/>
    <p:sldId id="342" r:id="rId25"/>
    <p:sldId id="289" r:id="rId26"/>
    <p:sldId id="302" r:id="rId27"/>
    <p:sldId id="266" r:id="rId28"/>
    <p:sldId id="339" r:id="rId29"/>
    <p:sldId id="344" r:id="rId30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10" d="100"/>
          <a:sy n="110" d="100"/>
        </p:scale>
        <p:origin x="-1192" y="-256"/>
      </p:cViewPr>
      <p:guideLst>
        <p:guide orient="horz" pos="2124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64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43B33-EB85-4A38-BCF8-55D52547317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5D7C2-5116-46CE-88FC-EB1E5B445F0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65BD5797-7AC6-4A9D-A980-CBB96D20691A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08477A59-5344-4360-8FA3-B52C23AAE290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39100" y="6553200"/>
            <a:ext cx="110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4102" y="6553200"/>
            <a:ext cx="1269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lec</a:t>
            </a:r>
            <a:r>
              <a:rPr lang="en-US" sz="1200" dirty="0" smtClean="0"/>
              <a:t> 1W.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5141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September</a:t>
            </a:r>
            <a:r>
              <a:rPr lang="en-US" sz="1000" baseline="0" dirty="0" smtClean="0">
                <a:latin typeface="Comic Sans MS" pitchFamily="66" charset="0"/>
              </a:rPr>
              <a:t> 7</a:t>
            </a:r>
            <a:r>
              <a:rPr lang="en-US" sz="1000" dirty="0" smtClean="0">
                <a:latin typeface="Comic Sans MS" pitchFamily="66" charset="0"/>
              </a:rPr>
              <a:t>,  2011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4990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2011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hyperlink" Target="http://courses.csail.mit.edu/6.042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2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hyperlink" Target="http://www.piazza.com/mit/fall2011/6042j18062j" TargetMode="External"/><Relationship Id="rId5" Type="http://schemas.openxmlformats.org/officeDocument/2006/relationships/oleObject" Target="../embeddings/oleObject7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627188"/>
            <a:ext cx="8839200" cy="3521075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0640BF1-4053-4C17-8310-27B8253C9775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  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F945E144-46F5-4BFE-BFF5-52D2B17983BE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85125" y="6553200"/>
            <a:ext cx="11588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CE4F879-8951-4E2E-A4AF-301D9F13C57E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2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FB437FB-7EA6-4D8E-804F-52D528A3F410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latin typeface="Comic Sans MS" pitchFamily="66" charset="0"/>
              </a:rPr>
              <a:t>a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latin typeface="Comic Sans MS" pitchFamily="66" charset="0"/>
              </a:rPr>
              <a:t>b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397B697-5C1D-45EC-849F-1E2C7D9F00A5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5CB97D2-D080-404C-B886-E9A46F89541B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004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140"/>
          <p:cNvGraphicFramePr>
            <a:graphicFrameLocks noGrp="1" noChangeAspect="1"/>
          </p:cNvGraphicFramePr>
          <p:nvPr>
            <p:ph idx="1"/>
          </p:nvPr>
        </p:nvGraphicFramePr>
        <p:xfrm>
          <a:off x="3849688" y="3989388"/>
          <a:ext cx="2859087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6" imgW="812520" imgH="431640" progId="Equation.DSMT4">
                  <p:embed/>
                </p:oleObj>
              </mc:Choice>
              <mc:Fallback>
                <p:oleObj name="Equation" r:id="rId6" imgW="812520" imgH="431640" progId="Equation.DSMT4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3989388"/>
                        <a:ext cx="2859087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0ABE7CE-A50A-4B65-8A8D-397E169FFA68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3382AB9-401B-4352-B549-D0659292ECCD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30723" name="AutoShape 1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0724" name="Line 29"/>
          <p:cNvSpPr>
            <a:spLocks noChangeShapeType="1"/>
          </p:cNvSpPr>
          <p:nvPr/>
        </p:nvSpPr>
        <p:spPr bwMode="auto">
          <a:xfrm>
            <a:off x="5040313" y="533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30"/>
          <p:cNvSpPr>
            <a:spLocks noChangeShapeType="1"/>
          </p:cNvSpPr>
          <p:nvPr/>
        </p:nvSpPr>
        <p:spPr bwMode="auto">
          <a:xfrm flipH="1">
            <a:off x="5878513" y="5486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29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30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sp>
        <p:nvSpPr>
          <p:cNvPr id="30731" name="Line 107"/>
          <p:cNvSpPr>
            <a:spLocks noChangeShapeType="1"/>
          </p:cNvSpPr>
          <p:nvPr/>
        </p:nvSpPr>
        <p:spPr bwMode="auto">
          <a:xfrm>
            <a:off x="5638800" y="2667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08"/>
          <p:cNvSpPr>
            <a:spLocks noChangeShapeType="1"/>
          </p:cNvSpPr>
          <p:nvPr/>
        </p:nvSpPr>
        <p:spPr bwMode="auto">
          <a:xfrm>
            <a:off x="5638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09"/>
          <p:cNvSpPr>
            <a:spLocks noChangeShapeType="1"/>
          </p:cNvSpPr>
          <p:nvPr/>
        </p:nvSpPr>
        <p:spPr bwMode="auto">
          <a:xfrm>
            <a:off x="56388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11"/>
          <p:cNvSpPr>
            <a:spLocks noChangeShapeType="1"/>
          </p:cNvSpPr>
          <p:nvPr/>
        </p:nvSpPr>
        <p:spPr bwMode="auto">
          <a:xfrm flipH="1">
            <a:off x="58674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112"/>
          <p:cNvSpPr>
            <a:spLocks noChangeShapeType="1"/>
          </p:cNvSpPr>
          <p:nvPr/>
        </p:nvSpPr>
        <p:spPr bwMode="auto">
          <a:xfrm>
            <a:off x="5943600" y="472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113"/>
          <p:cNvSpPr>
            <a:spLocks noChangeShapeType="1"/>
          </p:cNvSpPr>
          <p:nvPr/>
        </p:nvSpPr>
        <p:spPr bwMode="auto">
          <a:xfrm flipV="1">
            <a:off x="7924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114"/>
          <p:cNvSpPr>
            <a:spLocks noChangeShapeType="1"/>
          </p:cNvSpPr>
          <p:nvPr/>
        </p:nvSpPr>
        <p:spPr bwMode="auto">
          <a:xfrm flipH="1">
            <a:off x="76962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116"/>
          <p:cNvSpPr>
            <a:spLocks noChangeShapeType="1"/>
          </p:cNvSpPr>
          <p:nvPr/>
        </p:nvSpPr>
        <p:spPr bwMode="auto">
          <a:xfrm flipH="1">
            <a:off x="59436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Text Box 121"/>
          <p:cNvSpPr txBox="1">
            <a:spLocks noChangeArrowheads="1"/>
          </p:cNvSpPr>
          <p:nvPr/>
        </p:nvSpPr>
        <p:spPr bwMode="auto">
          <a:xfrm>
            <a:off x="4876800" y="3124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0" name="AutoShape 122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AutoShape 123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124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3" name="Text Box 125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44" name="Line 126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127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128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129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130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Text Box 131"/>
          <p:cNvSpPr txBox="1">
            <a:spLocks noChangeArrowheads="1"/>
          </p:cNvSpPr>
          <p:nvPr/>
        </p:nvSpPr>
        <p:spPr bwMode="auto">
          <a:xfrm>
            <a:off x="32766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0" name="Text Box 132"/>
          <p:cNvSpPr txBox="1">
            <a:spLocks noChangeArrowheads="1"/>
          </p:cNvSpPr>
          <p:nvPr/>
        </p:nvSpPr>
        <p:spPr bwMode="auto">
          <a:xfrm>
            <a:off x="3048000" y="2743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1" name="Text Box 133"/>
          <p:cNvSpPr txBox="1">
            <a:spLocks noChangeArrowheads="1"/>
          </p:cNvSpPr>
          <p:nvPr/>
        </p:nvSpPr>
        <p:spPr bwMode="auto">
          <a:xfrm>
            <a:off x="1371600" y="4267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2" name="Text Box 134"/>
          <p:cNvSpPr txBox="1">
            <a:spLocks noChangeArrowheads="1"/>
          </p:cNvSpPr>
          <p:nvPr/>
        </p:nvSpPr>
        <p:spPr bwMode="auto">
          <a:xfrm>
            <a:off x="1143000" y="4495800"/>
            <a:ext cx="2349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3" name="AutoShape 135"/>
          <p:cNvSpPr>
            <a:spLocks noChangeArrowheads="1"/>
          </p:cNvSpPr>
          <p:nvPr/>
        </p:nvSpPr>
        <p:spPr bwMode="auto">
          <a:xfrm flipH="1">
            <a:off x="3124200" y="25146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AutoShape 136"/>
          <p:cNvSpPr>
            <a:spLocks noChangeArrowheads="1"/>
          </p:cNvSpPr>
          <p:nvPr/>
        </p:nvSpPr>
        <p:spPr bwMode="auto">
          <a:xfrm flipV="1">
            <a:off x="1371600" y="4572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13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142"/>
          <p:cNvSpPr>
            <a:spLocks noChangeShapeType="1"/>
          </p:cNvSpPr>
          <p:nvPr/>
        </p:nvSpPr>
        <p:spPr bwMode="auto">
          <a:xfrm>
            <a:off x="7010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143"/>
          <p:cNvSpPr>
            <a:spLocks noChangeShapeType="1"/>
          </p:cNvSpPr>
          <p:nvPr/>
        </p:nvSpPr>
        <p:spPr bwMode="auto">
          <a:xfrm flipH="1">
            <a:off x="5638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Line 144"/>
          <p:cNvSpPr>
            <a:spLocks noChangeShapeType="1"/>
          </p:cNvSpPr>
          <p:nvPr/>
        </p:nvSpPr>
        <p:spPr bwMode="auto">
          <a:xfrm>
            <a:off x="7924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145"/>
          <p:cNvSpPr>
            <a:spLocks noChangeShapeType="1"/>
          </p:cNvSpPr>
          <p:nvPr/>
        </p:nvSpPr>
        <p:spPr bwMode="auto">
          <a:xfrm>
            <a:off x="5638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Text Box 146"/>
          <p:cNvSpPr txBox="1">
            <a:spLocks noChangeArrowheads="1"/>
          </p:cNvSpPr>
          <p:nvPr/>
        </p:nvSpPr>
        <p:spPr bwMode="auto">
          <a:xfrm>
            <a:off x="6400800" y="48768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30F5DA7-E64F-4D07-8D9B-A445C7617EFD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75023C36-FE4D-4530-8B57-5C3563E819D6}" type="slidenum">
              <a:rPr lang="en-US" sz="1200" smtClean="0"/>
              <a:pPr/>
              <a:t>2</a:t>
            </a:fld>
            <a:endParaRPr lang="en-US" sz="120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Course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477838" y="1579561"/>
            <a:ext cx="81883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http://courses.csail.mit.edu/6.042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announcements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class schedule</a:t>
            </a:r>
            <a:endParaRPr lang="en-US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notes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 slides,…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grading info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2CF27A8-2E27-47D3-89F5-30D5C89B3807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68313" y="4532313"/>
          <a:ext cx="35496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32313"/>
                        <a:ext cx="35496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5168900" y="4600575"/>
          <a:ext cx="35353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6" imgW="1269720" imgH="444240" progId="Equation.DSMT4">
                  <p:embed/>
                </p:oleObj>
              </mc:Choice>
              <mc:Fallback>
                <p:oleObj name="Equation" r:id="rId6" imgW="12697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600575"/>
                        <a:ext cx="35353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E92C81C8-F27D-4AE4-B619-67321854E34B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2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F847A86-0EF0-4A1A-87B4-C860551EA508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=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45263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06E24C3-47EC-4B6B-B7C6-E5F18597FBA4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&lt;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4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4204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49CEC67-A6D5-4032-8245-198398361EE0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= 1          (add     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/>
        </p:nvGraphicFramePr>
        <p:xfrm>
          <a:off x="5961063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7F4D99F-8DB9-47AB-B21C-80A9F5EE51B9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50238" y="6567488"/>
            <a:ext cx="893762" cy="276225"/>
          </a:xfrm>
          <a:noFill/>
        </p:spPr>
        <p:txBody>
          <a:bodyPr/>
          <a:lstStyle/>
          <a:p>
            <a:r>
              <a:rPr lang="en-US" sz="1200" smtClean="0"/>
              <a:t>lec 1W.</a:t>
            </a:r>
            <a:fld id="{EB421C7E-0655-4947-B06C-8554469D79B2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78" y="1616371"/>
            <a:ext cx="8670640" cy="3532902"/>
          </a:xfrm>
        </p:spPr>
        <p:txBody>
          <a:bodyPr/>
          <a:lstStyle/>
          <a:p>
            <a:r>
              <a:rPr lang="en-US" sz="3600" dirty="0" smtClean="0">
                <a:solidFill>
                  <a:srgbClr val="FF6600"/>
                </a:solidFill>
              </a:rPr>
              <a:t>required attendance</a:t>
            </a:r>
            <a:r>
              <a:rPr lang="en-US" sz="3600" dirty="0" smtClean="0"/>
              <a:t> MWF 1.5 hours</a:t>
            </a:r>
          </a:p>
          <a:p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miniquizzes</a:t>
            </a:r>
            <a:r>
              <a:rPr lang="en-US" sz="3600" dirty="0" smtClean="0"/>
              <a:t> most Mondays 15 min.</a:t>
            </a:r>
          </a:p>
          <a:p>
            <a:r>
              <a:rPr lang="en-US" sz="3600" dirty="0" err="1" smtClean="0">
                <a:solidFill>
                  <a:srgbClr val="5959FF"/>
                </a:solidFill>
              </a:rPr>
              <a:t>psets</a:t>
            </a:r>
            <a:r>
              <a:rPr lang="en-US" sz="3600" dirty="0" smtClean="0">
                <a:solidFill>
                  <a:srgbClr val="5959FF"/>
                </a:solidFill>
              </a:rPr>
              <a:t> </a:t>
            </a:r>
            <a:r>
              <a:rPr lang="en-US" sz="3600" dirty="0" smtClean="0"/>
              <a:t>due most Fridays</a:t>
            </a:r>
          </a:p>
          <a:p>
            <a:r>
              <a:rPr lang="en-US" sz="3600" dirty="0" smtClean="0">
                <a:solidFill>
                  <a:srgbClr val="5959FF"/>
                </a:solidFill>
              </a:rPr>
              <a:t>online</a:t>
            </a:r>
            <a:r>
              <a:rPr lang="en-US" sz="3600" dirty="0" smtClean="0"/>
              <a:t> tutor problem due most days</a:t>
            </a:r>
          </a:p>
          <a:p>
            <a:r>
              <a:rPr lang="en-US" sz="3600" dirty="0" smtClean="0">
                <a:solidFill>
                  <a:srgbClr val="5959FF"/>
                </a:solidFill>
              </a:rPr>
              <a:t>reading comments</a:t>
            </a:r>
            <a:r>
              <a:rPr lang="en-US" sz="3600" dirty="0" smtClean="0"/>
              <a:t> due most Tuesdays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43765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53FE1C2-9E91-4C24-BD74-47BCF0F2913B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Online Tutor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48163" y="1372180"/>
            <a:ext cx="8556091" cy="480131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TP.1: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Registration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asap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--necessary for 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final session  assignment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  (9:30, 11, 2:30)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table assignment for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Monday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6" y="2008910"/>
            <a:ext cx="8947726" cy="411018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Comic Sans MS"/>
                <a:cs typeface="Comic Sans MS"/>
              </a:rPr>
              <a:t>To </a:t>
            </a:r>
            <a:r>
              <a:rPr lang="en-US" sz="4000" b="1" dirty="0">
                <a:latin typeface="Comic Sans MS"/>
                <a:cs typeface="Comic Sans MS"/>
              </a:rPr>
              <a:t>request </a:t>
            </a:r>
            <a:r>
              <a:rPr lang="en-US" sz="4000" b="1" dirty="0" smtClean="0">
                <a:latin typeface="Comic Sans MS"/>
                <a:cs typeface="Comic Sans MS"/>
              </a:rPr>
              <a:t>changes e</a:t>
            </a:r>
            <a:r>
              <a:rPr lang="en-US" sz="4000" b="1" dirty="0" smtClean="0"/>
              <a:t>mail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2-webmaster@csail.mit.ed</a:t>
            </a: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4B0267F-552B-40F8-B536-DB917AF50A68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(</a:t>
            </a:r>
            <a:r>
              <a:rPr lang="en-US" sz="4000" i="1" dirty="0">
                <a:latin typeface="Comic Sans MS" pitchFamily="66" charset="0"/>
              </a:rPr>
              <a:t>graphs,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CBD4ADD5-DF96-4ED8-A1CB-551C52AF6B69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81693" y="1345703"/>
            <a:ext cx="882375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Notes Chapters 1 &amp; 2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3.1—3.6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next week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Reading Comments in</a:t>
            </a:r>
          </a:p>
          <a:p>
            <a:pPr algn="l">
              <a:defRPr/>
            </a:pPr>
            <a:r>
              <a:rPr lang="en-US" sz="4800" dirty="0" smtClean="0">
                <a:latin typeface="Comic Sans MS" pitchFamily="66" charset="0"/>
              </a:rPr>
              <a:t>   </a:t>
            </a:r>
            <a:r>
              <a:rPr lang="en-US" sz="4800" dirty="0" smtClean="0">
                <a:latin typeface="Comic Sans MS" pitchFamily="66" charset="0"/>
                <a:hlinkClick r:id="rId4"/>
              </a:rPr>
              <a:t>piazza forum</a:t>
            </a:r>
            <a:r>
              <a:rPr lang="en-US" sz="4800" dirty="0" smtClean="0">
                <a:latin typeface="Comic Sans MS" pitchFamily="66" charset="0"/>
              </a:rPr>
              <a:t> --dates in TP2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D204BE9-2F10-477E-9517-5A472BD6B7C3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7" imgW="914400" imgH="215640" progId="Equation.3">
                  <p:embed/>
                </p:oleObj>
              </mc:Choice>
              <mc:Fallback>
                <p:oleObj name="Equation" r:id="rId7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930B7C9-902D-4F92-8BB5-73317A21B3E6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30188" y="1582743"/>
            <a:ext cx="8658225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 </a:t>
            </a:r>
            <a:r>
              <a:rPr lang="en-US" sz="4800" dirty="0">
                <a:latin typeface="Comic Sans MS" pitchFamily="66" charset="0"/>
              </a:rPr>
              <a:t>problem-</a:t>
            </a:r>
            <a:r>
              <a:rPr lang="en-US" sz="4800" dirty="0" smtClean="0">
                <a:latin typeface="Comic Sans MS" pitchFamily="66" charset="0"/>
              </a:rPr>
              <a:t>solving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sometimes</a:t>
            </a:r>
          </a:p>
          <a:p>
            <a:pPr marL="914400" indent="-914400">
              <a:buFont typeface="Wingdings" charset="2"/>
              <a:buChar char="§"/>
            </a:pPr>
            <a:r>
              <a:rPr lang="en-US" sz="4800" dirty="0" smtClean="0">
                <a:latin typeface="Comic Sans MS" pitchFamily="66" charset="0"/>
              </a:rPr>
              <a:t>initial 20 </a:t>
            </a:r>
            <a:r>
              <a:rPr lang="en-US" sz="4800" dirty="0">
                <a:latin typeface="Comic Sans MS" pitchFamily="66" charset="0"/>
              </a:rPr>
              <a:t>min </a:t>
            </a:r>
            <a:r>
              <a:rPr lang="en-US" sz="4800" dirty="0" smtClean="0">
                <a:latin typeface="Comic Sans MS" pitchFamily="66" charset="0"/>
              </a:rPr>
              <a:t>overview</a:t>
            </a:r>
          </a:p>
          <a:p>
            <a:pPr marL="914400" indent="-914400">
              <a:buFont typeface="Wingdings" charset="2"/>
              <a:buChar char="§"/>
            </a:pPr>
            <a:r>
              <a:rPr lang="en-US" sz="4800" dirty="0" smtClean="0">
                <a:latin typeface="Comic Sans MS" pitchFamily="66" charset="0"/>
              </a:rPr>
              <a:t>solution presentations</a:t>
            </a: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891" y="5356905"/>
            <a:ext cx="78914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Teams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assigned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by Monday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785831" y="1350918"/>
            <a:ext cx="7586663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Mondays 10AM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reading comments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tutor problems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Wednesdays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30 min. quiz </a:t>
            </a:r>
            <a:r>
              <a:rPr lang="en-US" sz="4400" dirty="0" smtClean="0">
                <a:solidFill>
                  <a:srgbClr val="CB21DD"/>
                </a:solidFill>
                <a:latin typeface="Comic Sans MS" pitchFamily="66" charset="0"/>
              </a:rPr>
              <a:t>biweekly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 Friday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D05A7"/>
                </a:solidFill>
                <a:latin typeface="Comic Sans MS" pitchFamily="66" charset="0"/>
              </a:rPr>
              <a:t>pset</a:t>
            </a:r>
            <a:endParaRPr lang="en-US" sz="4400" dirty="0">
              <a:solidFill>
                <a:srgbClr val="0D05A7"/>
              </a:solidFill>
              <a:latin typeface="Comic Sans MS" pitchFamily="66" charset="0"/>
            </a:endParaRP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BB49E32-A4E8-4A1E-88F8-A20E03994A5C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3"/>
            <a:ext cx="6107113" cy="115411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Course Organization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6229</TotalTime>
  <Words>862</Words>
  <Application>Microsoft Macintosh PowerPoint</Application>
  <PresentationFormat>On-screen Show (4:3)</PresentationFormat>
  <Paragraphs>237</Paragraphs>
  <Slides>29</Slides>
  <Notes>27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6.042 Lecture Template</vt:lpstr>
      <vt:lpstr>Equation</vt:lpstr>
      <vt:lpstr>Mathematics for Computer Science 6.042J/18.062J</vt:lpstr>
      <vt:lpstr>Course Web site</vt:lpstr>
      <vt:lpstr>Online Tutor Registration</vt:lpstr>
      <vt:lpstr>Session/Table changes</vt:lpstr>
      <vt:lpstr>Quick Summary</vt:lpstr>
      <vt:lpstr>Vocabulary</vt:lpstr>
      <vt:lpstr>Reading Assignment</vt:lpstr>
      <vt:lpstr>Active learning in Teams</vt:lpstr>
      <vt:lpstr>Course Organization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1= -1</vt:lpstr>
      <vt:lpstr>Consequences of  1= -1</vt:lpstr>
      <vt:lpstr>Team Problems</vt:lpstr>
      <vt:lpstr>How the Class Works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411</cp:revision>
  <cp:lastPrinted>2010-02-04T16:18:15Z</cp:lastPrinted>
  <dcterms:created xsi:type="dcterms:W3CDTF">2011-02-02T02:45:17Z</dcterms:created>
  <dcterms:modified xsi:type="dcterms:W3CDTF">2011-09-04T19:24:36Z</dcterms:modified>
</cp:coreProperties>
</file>