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990" r:id="rId2"/>
    <p:sldId id="793" r:id="rId3"/>
    <p:sldId id="789" r:id="rId4"/>
    <p:sldId id="795" r:id="rId5"/>
    <p:sldId id="790" r:id="rId6"/>
    <p:sldId id="964" r:id="rId7"/>
    <p:sldId id="971" r:id="rId8"/>
    <p:sldId id="975" r:id="rId9"/>
    <p:sldId id="972" r:id="rId10"/>
    <p:sldId id="973" r:id="rId11"/>
    <p:sldId id="965" r:id="rId12"/>
    <p:sldId id="984" r:id="rId13"/>
    <p:sldId id="970" r:id="rId14"/>
    <p:sldId id="991" r:id="rId15"/>
    <p:sldId id="980" r:id="rId16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44" d="100"/>
          <a:sy n="144" d="100"/>
        </p:scale>
        <p:origin x="-712" y="-104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11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546A-9626-457F-B7C2-8D3C238F128B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D5F2D-C6A5-4E93-B060-3E0D0693A06E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C181B-25A7-41F4-89A0-EA1D34E1C092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 2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Connectivity</a:t>
            </a:r>
            <a:endParaRPr lang="en-US" sz="7200" b="1" dirty="0" smtClean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grpSp>
        <p:nvGrpSpPr>
          <p:cNvPr id="45" name="Group 44"/>
          <p:cNvGrpSpPr/>
          <p:nvPr/>
        </p:nvGrpSpPr>
        <p:grpSpPr>
          <a:xfrm>
            <a:off x="1290702" y="1968019"/>
            <a:ext cx="3446917" cy="2751686"/>
            <a:chOff x="1310430" y="1955473"/>
            <a:chExt cx="3446917" cy="2751686"/>
          </a:xfrm>
        </p:grpSpPr>
        <p:cxnSp>
          <p:nvCxnSpPr>
            <p:cNvPr id="48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141207" y="4091019"/>
              <a:ext cx="744142" cy="488138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6" name="AutoShape 14"/>
            <p:cNvCxnSpPr>
              <a:cxnSpLocks noChangeShapeType="1"/>
            </p:cNvCxnSpPr>
            <p:nvPr/>
          </p:nvCxnSpPr>
          <p:spPr bwMode="auto">
            <a:xfrm flipV="1">
              <a:off x="2578971" y="2083284"/>
              <a:ext cx="1242518" cy="92246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7" name="AutoShape 15"/>
            <p:cNvCxnSpPr>
              <a:cxnSpLocks noChangeShapeType="1"/>
            </p:cNvCxnSpPr>
            <p:nvPr/>
          </p:nvCxnSpPr>
          <p:spPr bwMode="auto">
            <a:xfrm flipH="1">
              <a:off x="1310430" y="1955473"/>
              <a:ext cx="2456848" cy="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k-edge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7806" y="1816720"/>
            <a:ext cx="8764588" cy="31616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i="1" dirty="0" smtClean="0"/>
              <a:t>Def: </a:t>
            </a:r>
            <a:r>
              <a:rPr lang="en-US" sz="4800" dirty="0" smtClean="0"/>
              <a:t>A whole </a:t>
            </a:r>
            <a:r>
              <a:rPr lang="en-US" sz="5400" i="1" dirty="0" smtClean="0"/>
              <a:t>graph</a:t>
            </a:r>
            <a:r>
              <a:rPr lang="en-US" sz="5400" dirty="0" smtClean="0"/>
              <a:t> is</a:t>
            </a:r>
            <a:r>
              <a:rPr lang="en-US" sz="5400" dirty="0" smtClean="0">
                <a:solidFill>
                  <a:srgbClr val="0033CC"/>
                </a:solidFill>
              </a:rPr>
              <a:t> k-edge connected </a:t>
            </a:r>
            <a:r>
              <a:rPr lang="en-US" sz="5400" dirty="0" err="1" smtClean="0"/>
              <a:t>iff</a:t>
            </a:r>
            <a:r>
              <a:rPr lang="en-US" sz="5400" dirty="0" smtClean="0"/>
              <a:t> every two vertices are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C61CA234-7FC4-4D7E-8CCC-AC6F555EE6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sp useBgFill="1">
        <p:nvSpPr>
          <p:cNvPr id="46" name="TextBox 45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Menger’s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456" y="1572343"/>
            <a:ext cx="7622517" cy="3560405"/>
          </a:xfrm>
        </p:spPr>
        <p:txBody>
          <a:bodyPr/>
          <a:lstStyle/>
          <a:p>
            <a:r>
              <a:rPr lang="en-US" sz="6000" dirty="0" smtClean="0">
                <a:solidFill>
                  <a:srgbClr val="0033CC"/>
                </a:solidFill>
              </a:rPr>
              <a:t>k</a:t>
            </a:r>
            <a:r>
              <a:rPr lang="en-US" sz="6000" dirty="0" smtClean="0"/>
              <a:t>-connected implies </a:t>
            </a:r>
          </a:p>
          <a:p>
            <a:r>
              <a:rPr lang="en-US" sz="6000" dirty="0" smtClean="0"/>
              <a:t>connected by </a:t>
            </a:r>
            <a:r>
              <a:rPr lang="en-US" sz="6000" dirty="0" smtClean="0">
                <a:solidFill>
                  <a:srgbClr val="0033CC"/>
                </a:solidFill>
              </a:rPr>
              <a:t>k</a:t>
            </a:r>
          </a:p>
          <a:p>
            <a:r>
              <a:rPr lang="en-US" sz="6000" dirty="0" smtClean="0">
                <a:solidFill>
                  <a:srgbClr val="660066"/>
                </a:solidFill>
              </a:rPr>
              <a:t>edge-disjoint</a:t>
            </a:r>
            <a:r>
              <a:rPr lang="en-US" sz="6000" dirty="0" smtClean="0"/>
              <a:t> paths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8M.</a:t>
            </a:r>
            <a:fld id="{0D6CA1FB-2B00-4BCF-BEED-EFC5FEA944B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7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565150" y="901700"/>
            <a:ext cx="81343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Tree?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   </a:t>
            </a:r>
            <a:r>
              <a:rPr lang="en-US" sz="3200" b="1" baseline="-25000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n-1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Cycle?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Comic Sans MS" pitchFamily="8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Grid?                 2,       ~2n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Hypercube?        log n,    (n log n)/2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graph?    n-1,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9613" y="2218309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415591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E0862B09-D28A-4DC1-8DF8-9F3B5AF8E2F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70" y="1284822"/>
            <a:ext cx="8678332" cy="4184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Every graph consists of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 separate connected</a:t>
            </a:r>
          </a:p>
          <a:p>
            <a:pPr algn="ctr"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pieces (</a:t>
            </a:r>
            <a:r>
              <a:rPr lang="en-US" altLang="zh-CN" sz="5400" dirty="0" err="1" smtClean="0">
                <a:ea typeface="宋体" pitchFamily="2" charset="-122"/>
              </a:rPr>
              <a:t>subgraphs</a:t>
            </a:r>
            <a:r>
              <a:rPr lang="en-US" altLang="zh-CN" sz="5400" dirty="0" smtClean="0">
                <a:ea typeface="宋体" pitchFamily="2" charset="-122"/>
              </a:rPr>
              <a:t>) called</a:t>
            </a:r>
          </a:p>
          <a:p>
            <a:pPr algn="ctr" eaLnBrk="1" hangingPunct="1">
              <a:buFontTx/>
              <a:buNone/>
            </a:pP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 components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22566D6A-3198-4289-99D7-241FB68E31E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2312988"/>
            <a:ext cx="2436812" cy="700087"/>
            <a:chOff x="2672" y="3232"/>
            <a:chExt cx="994" cy="262"/>
          </a:xfrm>
        </p:grpSpPr>
        <p:sp>
          <p:nvSpPr>
            <p:cNvPr id="54313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4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99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宋体" pitchFamily="2" charset="-122"/>
                </a:rPr>
                <a:t>East Campus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1276351"/>
            <a:ext cx="2870200" cy="1644651"/>
            <a:chOff x="3920" y="2039"/>
            <a:chExt cx="1808" cy="1036"/>
          </a:xfrm>
        </p:grpSpPr>
        <p:sp>
          <p:nvSpPr>
            <p:cNvPr id="54304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5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6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7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8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12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E25</a:t>
              </a:r>
            </a:p>
            <a:p>
              <a:r>
                <a:rPr lang="en-US" altLang="zh-CN" sz="2400" b="1">
                  <a:latin typeface="+mj-lt"/>
                  <a:ea typeface="宋体" pitchFamily="2" charset="-122"/>
                </a:rPr>
                <a:t>Med Center</a:t>
              </a:r>
            </a:p>
          </p:txBody>
        </p:sp>
        <p:sp>
          <p:nvSpPr>
            <p:cNvPr id="54309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E17</a:t>
              </a:r>
            </a:p>
          </p:txBody>
        </p:sp>
        <p:cxnSp>
          <p:nvCxnSpPr>
            <p:cNvPr id="54310" name="AutoShape 14"/>
            <p:cNvCxnSpPr>
              <a:cxnSpLocks noChangeShapeType="1"/>
              <a:stCxn id="54305" idx="4"/>
              <a:endCxn id="54304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1" name="AutoShape 15"/>
            <p:cNvCxnSpPr>
              <a:cxnSpLocks noChangeShapeType="1"/>
              <a:stCxn id="54304" idx="6"/>
              <a:endCxn id="54306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2" name="AutoShape 16"/>
            <p:cNvCxnSpPr>
              <a:cxnSpLocks noChangeShapeType="1"/>
              <a:stCxn id="54306" idx="4"/>
              <a:endCxn id="54307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4277" name="Group 17"/>
          <p:cNvGrpSpPr>
            <a:grpSpLocks/>
          </p:cNvGrpSpPr>
          <p:nvPr/>
        </p:nvGrpSpPr>
        <p:grpSpPr bwMode="auto">
          <a:xfrm>
            <a:off x="111125" y="1101724"/>
            <a:ext cx="4522195" cy="2407896"/>
            <a:chOff x="280" y="2055"/>
            <a:chExt cx="2392" cy="1311"/>
          </a:xfrm>
        </p:grpSpPr>
        <p:sp>
          <p:nvSpPr>
            <p:cNvPr id="54281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2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3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4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5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6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7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latin typeface="+mj-lt"/>
                  <a:ea typeface="宋体" pitchFamily="2" charset="-122"/>
                </a:rPr>
                <a:t>4</a:t>
              </a:r>
            </a:p>
            <a:p>
              <a:pPr algn="ctr"/>
              <a:r>
                <a:rPr lang="en-US" altLang="zh-CN" sz="2800" b="1" dirty="0" smtClean="0">
                  <a:latin typeface="+mj-lt"/>
                  <a:ea typeface="宋体" pitchFamily="2" charset="-122"/>
                </a:rPr>
                <a:t>Infinite </a:t>
              </a:r>
              <a:r>
                <a:rPr lang="en-US" altLang="zh-CN" sz="2800" b="1" dirty="0">
                  <a:latin typeface="+mj-lt"/>
                  <a:ea typeface="宋体" pitchFamily="2" charset="-122"/>
                </a:rPr>
                <a:t>corridor</a:t>
              </a:r>
            </a:p>
          </p:txBody>
        </p:sp>
        <p:sp>
          <p:nvSpPr>
            <p:cNvPr id="54288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13</a:t>
              </a:r>
            </a:p>
          </p:txBody>
        </p:sp>
        <p:sp>
          <p:nvSpPr>
            <p:cNvPr id="54289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10</a:t>
              </a:r>
            </a:p>
          </p:txBody>
        </p:sp>
        <p:sp>
          <p:nvSpPr>
            <p:cNvPr id="54290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12</a:t>
              </a:r>
            </a:p>
          </p:txBody>
        </p:sp>
        <p:sp>
          <p:nvSpPr>
            <p:cNvPr id="54291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26</a:t>
              </a:r>
            </a:p>
          </p:txBody>
        </p:sp>
        <p:sp>
          <p:nvSpPr>
            <p:cNvPr id="54292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9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8</a:t>
              </a:r>
            </a:p>
          </p:txBody>
        </p:sp>
        <p:sp>
          <p:nvSpPr>
            <p:cNvPr id="54293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4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5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16</a:t>
              </a:r>
            </a:p>
          </p:txBody>
        </p:sp>
        <p:sp>
          <p:nvSpPr>
            <p:cNvPr id="54296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66</a:t>
              </a:r>
            </a:p>
          </p:txBody>
        </p:sp>
        <p:cxnSp>
          <p:nvCxnSpPr>
            <p:cNvPr id="54297" name="AutoShape 34"/>
            <p:cNvCxnSpPr>
              <a:cxnSpLocks noChangeShapeType="1"/>
              <a:stCxn id="54293" idx="6"/>
              <a:endCxn id="54294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8" name="AutoShape 35"/>
            <p:cNvCxnSpPr>
              <a:cxnSpLocks noChangeShapeType="1"/>
              <a:stCxn id="54293" idx="2"/>
              <a:endCxn id="54285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9" name="AutoShape 36"/>
            <p:cNvCxnSpPr>
              <a:cxnSpLocks noChangeShapeType="1"/>
              <a:stCxn id="54285" idx="4"/>
              <a:endCxn id="54286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0" name="AutoShape 37"/>
            <p:cNvCxnSpPr>
              <a:cxnSpLocks noChangeShapeType="1"/>
              <a:stCxn id="54286" idx="2"/>
              <a:endCxn id="54282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1" name="AutoShape 38"/>
            <p:cNvCxnSpPr>
              <a:cxnSpLocks noChangeShapeType="1"/>
              <a:stCxn id="54282" idx="0"/>
              <a:endCxn id="54283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2" name="AutoShape 39"/>
            <p:cNvCxnSpPr>
              <a:cxnSpLocks noChangeShapeType="1"/>
              <a:stCxn id="54284" idx="4"/>
              <a:endCxn id="54281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3" name="AutoShape 40"/>
            <p:cNvCxnSpPr>
              <a:cxnSpLocks noChangeShapeType="1"/>
              <a:stCxn id="54281" idx="6"/>
              <a:endCxn id="54282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1855788" y="3556000"/>
            <a:ext cx="5970587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3 connected components</a:t>
            </a:r>
          </a:p>
        </p:txBody>
      </p:sp>
      <p:sp>
        <p:nvSpPr>
          <p:cNvPr id="7670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23850" y="4456113"/>
            <a:ext cx="8540750" cy="175842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t</a:t>
            </a:r>
            <a:r>
              <a:rPr lang="en-US" altLang="zh-CN" sz="4000" dirty="0" smtClean="0">
                <a:ea typeface="宋体" pitchFamily="2" charset="-122"/>
              </a:rPr>
              <a:t>he more connected components, </a:t>
            </a:r>
          </a:p>
          <a:p>
            <a:pPr eaLnBrk="1" hangingPunct="1">
              <a:buFontTx/>
              <a:buNone/>
            </a:pPr>
            <a:r>
              <a:rPr lang="en-US" altLang="zh-CN" sz="4000" dirty="0" smtClean="0">
                <a:ea typeface="宋体" pitchFamily="2" charset="-122"/>
              </a:rPr>
              <a:t>the more “broken up" the graph is.</a:t>
            </a:r>
          </a:p>
        </p:txBody>
      </p:sp>
      <p:sp>
        <p:nvSpPr>
          <p:cNvPr id="5428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2AA0A689-E25D-4F86-90AF-6C007F5FC4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17" grpId="0"/>
      <p:bldP spid="7670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174750"/>
            <a:ext cx="8620125" cy="2025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The connected </a:t>
            </a: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component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of vertex</a:t>
            </a:r>
            <a:r>
              <a:rPr lang="en-US" altLang="zh-CN" sz="5400" dirty="0" smtClean="0">
                <a:ea typeface="宋体" pitchFamily="2" charset="-122"/>
              </a:rPr>
              <a:t> </a:t>
            </a:r>
            <a:r>
              <a:rPr lang="en-US" altLang="zh-CN" sz="5400" dirty="0" err="1" smtClean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sz="5400" i="1" dirty="0" smtClean="0">
                <a:solidFill>
                  <a:srgbClr val="0033CC"/>
                </a:solidFill>
                <a:ea typeface="宋体" pitchFamily="2" charset="-122"/>
              </a:rPr>
              <a:t>  </a:t>
            </a:r>
            <a:r>
              <a:rPr lang="en-US" altLang="zh-CN" sz="5400" dirty="0" smtClean="0">
                <a:ea typeface="宋体" pitchFamily="2" charset="-122"/>
              </a:rPr>
              <a:t>::=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47675" y="3414713"/>
          <a:ext cx="8324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4" imgW="1904760" imgH="279360" progId="Equation.DSMT4">
                  <p:embed/>
                </p:oleObj>
              </mc:Choice>
              <mc:Fallback>
                <p:oleObj name="Equation" r:id="rId4" imgW="190476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3414713"/>
                        <a:ext cx="8324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80DF07F0-4624-407F-A2EA-092845FC7F4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730375"/>
            <a:ext cx="8120062" cy="3559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So a graph is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iff  it has only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5400" smtClean="0">
                <a:ea typeface="宋体" pitchFamily="2" charset="-122"/>
              </a:rPr>
              <a:t>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 component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D0DFB3D4-A8AF-4261-BAED-EDE6AD83D9C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i="1" dirty="0" smtClean="0"/>
              <a:t>Def: </a:t>
            </a:r>
            <a:r>
              <a:rPr lang="en-US" sz="5400" dirty="0" smtClean="0"/>
              <a:t>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0033CC"/>
                </a:solidFill>
              </a:rPr>
              <a:t>fewer than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17A61DB4-1F4E-47C2-980D-83A2F3996CE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931333" y="1744143"/>
            <a:ext cx="7357533" cy="3318933"/>
            <a:chOff x="1866900" y="1371600"/>
            <a:chExt cx="5386388" cy="2187575"/>
          </a:xfrm>
        </p:grpSpPr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186690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835275" y="2176463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941763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8352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632325" y="2597150"/>
              <a:ext cx="277813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40798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50545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503863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6977063" y="25971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2103438" y="1608138"/>
              <a:ext cx="771525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3071813" y="1608138"/>
              <a:ext cx="909637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2143125" y="1509713"/>
              <a:ext cx="17986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973388" y="2452688"/>
              <a:ext cx="0" cy="8302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3111500" y="3421063"/>
              <a:ext cx="96837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316413" y="2873375"/>
              <a:ext cx="455612" cy="449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5740400" y="2833688"/>
              <a:ext cx="1276350" cy="4889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5741988" y="1608138"/>
              <a:ext cx="1274762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5641975" y="1647825"/>
              <a:ext cx="1588" cy="1635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4910138" y="2735263"/>
              <a:ext cx="20669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178300" y="1608138"/>
              <a:ext cx="495300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TextBox 42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37" name="TextBox 36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 useBgFill="1">
        <p:nvSpPr>
          <p:cNvPr id="38" name="TextBox 37"/>
          <p:cNvSpPr txBox="1"/>
          <p:nvPr/>
        </p:nvSpPr>
        <p:spPr>
          <a:xfrm>
            <a:off x="5821680" y="506863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0" grpId="0"/>
      <p:bldP spid="36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31" name="Group 30"/>
          <p:cNvGrpSpPr/>
          <p:nvPr/>
        </p:nvGrpSpPr>
        <p:grpSpPr>
          <a:xfrm>
            <a:off x="6089642" y="2100828"/>
            <a:ext cx="1877873" cy="2540983"/>
            <a:chOff x="6240294" y="2255412"/>
            <a:chExt cx="1877873" cy="2540983"/>
          </a:xfrm>
        </p:grpSpPr>
        <p:cxnSp>
          <p:nvCxnSpPr>
            <p:cNvPr id="29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30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12508</TotalTime>
  <Words>309</Words>
  <Application>Microsoft Macintosh PowerPoint</Application>
  <PresentationFormat>On-screen Show (4:3)</PresentationFormat>
  <Paragraphs>98</Paragraphs>
  <Slides>15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6.042 Lecture Template</vt:lpstr>
      <vt:lpstr>Equation</vt:lpstr>
      <vt:lpstr>PowerPoint Presentation</vt:lpstr>
      <vt:lpstr>Connected Components</vt:lpstr>
      <vt:lpstr>Connected Components</vt:lpstr>
      <vt:lpstr>Connected Components</vt:lpstr>
      <vt:lpstr>Connected Components</vt:lpstr>
      <vt:lpstr>  Edge Connectedness</vt:lpstr>
      <vt:lpstr>Edge Connectedness</vt:lpstr>
      <vt:lpstr>k-edge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Menger’s Theorem</vt:lpstr>
      <vt:lpstr>Fault-tolerance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1367</cp:revision>
  <cp:lastPrinted>2011-10-25T18:32:34Z</cp:lastPrinted>
  <dcterms:created xsi:type="dcterms:W3CDTF">2011-03-31T17:09:19Z</dcterms:created>
  <dcterms:modified xsi:type="dcterms:W3CDTF">2012-03-19T03:20:41Z</dcterms:modified>
</cp:coreProperties>
</file>