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388" r:id="rId2"/>
    <p:sldId id="367" r:id="rId3"/>
    <p:sldId id="394" r:id="rId4"/>
    <p:sldId id="395" r:id="rId5"/>
    <p:sldId id="396" r:id="rId6"/>
    <p:sldId id="403" r:id="rId7"/>
    <p:sldId id="398" r:id="rId8"/>
    <p:sldId id="400" r:id="rId9"/>
    <p:sldId id="401" r:id="rId10"/>
    <p:sldId id="368" r:id="rId11"/>
    <p:sldId id="369" r:id="rId12"/>
    <p:sldId id="414" r:id="rId13"/>
    <p:sldId id="410" r:id="rId14"/>
    <p:sldId id="374" r:id="rId15"/>
    <p:sldId id="405" r:id="rId16"/>
    <p:sldId id="407" r:id="rId17"/>
    <p:sldId id="418" r:id="rId18"/>
    <p:sldId id="426" r:id="rId19"/>
    <p:sldId id="428" r:id="rId20"/>
    <p:sldId id="429" r:id="rId21"/>
    <p:sldId id="430" r:id="rId22"/>
    <p:sldId id="375" r:id="rId23"/>
    <p:sldId id="412" r:id="rId24"/>
    <p:sldId id="417" r:id="rId25"/>
    <p:sldId id="413" r:id="rId26"/>
    <p:sldId id="402" r:id="rId27"/>
  </p:sldIdLst>
  <p:sldSz cx="9144000" cy="6858000" type="screen4x3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5" d="100"/>
          <a:sy n="135" d="100"/>
        </p:scale>
        <p:origin x="-109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E67A7-F380-4CE0-88FA-2CB84BEBFA2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2597B-958D-4520-8A0D-91DE84F8B1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D64DB6-C550-4B5F-9DBB-8254A936F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6D7DD-3D87-4D67-ACB2-B2DB69A39DA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6W.‹#›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4" r:id="rId4"/>
    <p:sldLayoutId id="2147483685" r:id="rId5"/>
    <p:sldLayoutId id="2147483690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Theorem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808FFD1-D581-4BF4-B068-1D0FA2A32E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1244600"/>
            <a:ext cx="8456613" cy="41068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000" dirty="0" smtClean="0"/>
              <a:t>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000" dirty="0" smtClean="0">
                <a:solidFill>
                  <a:srgbClr val="3333CC"/>
                </a:solidFill>
              </a:rPr>
              <a:t> </a:t>
            </a:r>
            <a:r>
              <a:rPr lang="en-US" sz="60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000" dirty="0" smtClean="0"/>
              <a:t>prime</a:t>
            </a:r>
            <a:r>
              <a:rPr lang="en-US" sz="6000" dirty="0" smtClean="0">
                <a:solidFill>
                  <a:srgbClr val="800080"/>
                </a:solidFill>
              </a:rPr>
              <a:t> </a:t>
            </a:r>
            <a:r>
              <a:rPr lang="en-US" sz="6000" dirty="0" smtClean="0"/>
              <a:t>to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000" dirty="0" smtClean="0"/>
              <a:t>,</a:t>
            </a:r>
          </a:p>
          <a:p>
            <a:pPr eaLnBrk="1" hangingPunct="1">
              <a:defRPr/>
            </a:pPr>
            <a:r>
              <a:rPr lang="en-US" sz="7200" dirty="0" smtClean="0">
                <a:solidFill>
                  <a:srgbClr val="3333CC"/>
                </a:solidFill>
              </a:rPr>
              <a:t> 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baseline="300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baseline="300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1063625" y="3454400"/>
            <a:ext cx="7151688" cy="1312863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3023AA39-47D8-49DF-8766-B653A1B18F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F6C5DAC-2009-4302-BE3F-4F64B63BF7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239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Proof of Euler’s Theorem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368" y="1219200"/>
            <a:ext cx="8987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n*</a:t>
            </a:r>
            <a:r>
              <a:rPr lang="en-US" sz="5400" dirty="0" smtClean="0">
                <a:latin typeface="+mj-lt"/>
              </a:rPr>
              <a:t> ::=</a:t>
            </a:r>
          </a:p>
          <a:p>
            <a:pPr>
              <a:defRPr/>
            </a:pP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[1,n)</a:t>
            </a:r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|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err="1" smtClean="0">
                <a:solidFill>
                  <a:schemeClr val="accent4"/>
                </a:solidFill>
                <a:latin typeface="+mj-lt"/>
              </a:rPr>
              <a:t>rel</a:t>
            </a:r>
            <a:r>
              <a:rPr lang="en-US" sz="5400" dirty="0" smtClean="0">
                <a:solidFill>
                  <a:schemeClr val="accent4"/>
                </a:solidFill>
                <a:latin typeface="+mj-lt"/>
              </a:rPr>
              <a:t> prime to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n</a:t>
            </a:r>
            <a:r>
              <a:rPr lang="en-US" sz="5400" dirty="0" smtClean="0">
                <a:solidFill>
                  <a:srgbClr val="000000"/>
                </a:solidFill>
                <a:latin typeface="+mj-lt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+mj-lt"/>
              </a:rPr>
              <a:t>Note: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m,k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n* </a:t>
            </a:r>
            <a:r>
              <a:rPr lang="en-US" sz="4800" dirty="0" smtClean="0">
                <a:latin typeface="+mj-lt"/>
                <a:sym typeface="Euclid Symbol"/>
              </a:rPr>
              <a:t>implies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          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m</a:t>
            </a:r>
            <a:r>
              <a:rPr lang="en-US" sz="4800" b="1" dirty="0" err="1" smtClean="0">
                <a:solidFill>
                  <a:srgbClr val="0000CC"/>
                </a:solidFill>
                <a:latin typeface="+mj-lt"/>
                <a:sym typeface="Euclid Symbol"/>
              </a:rPr>
              <a:t>⋅</a:t>
            </a:r>
            <a:r>
              <a:rPr lang="en-US" sz="4800" dirty="0" err="1" smtClean="0">
                <a:solidFill>
                  <a:srgbClr val="0000CC"/>
                </a:solidFill>
                <a:latin typeface="+mj-lt"/>
                <a:sym typeface="Euclid Symbol"/>
              </a:rPr>
              <a:t>k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 </a:t>
            </a:r>
            <a:r>
              <a:rPr lang="en-US" sz="4800" dirty="0" smtClean="0">
                <a:latin typeface="+mj-lt"/>
                <a:sym typeface="Euclid Symbol"/>
              </a:rPr>
              <a:t>rel. prime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</a:t>
            </a:r>
            <a:r>
              <a:rPr lang="en-US" sz="4800" dirty="0" smtClean="0">
                <a:latin typeface="+mj-lt"/>
                <a:sym typeface="Euclid Symbol"/>
              </a:rPr>
              <a:t>to</a:t>
            </a:r>
            <a:r>
              <a:rPr lang="en-US" sz="4800" dirty="0" smtClean="0">
                <a:solidFill>
                  <a:srgbClr val="0000CC"/>
                </a:solidFill>
                <a:latin typeface="+mj-lt"/>
                <a:sym typeface="Euclid Symbol"/>
              </a:rPr>
              <a:t> n</a:t>
            </a:r>
            <a:endParaRPr lang="en-US" sz="4800" dirty="0" smtClean="0">
              <a:solidFill>
                <a:srgbClr val="0000CC"/>
              </a:solidFill>
              <a:latin typeface="+mj-lt"/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1316308" y="4191000"/>
            <a:ext cx="683709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rem(mk,n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*        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Permuting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n*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7FF40A1-BAF9-47AD-9B94-2540ACEF91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828800"/>
            <a:ext cx="8839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/>
              </a:rPr>
              <a:t>Lemma:</a:t>
            </a:r>
          </a:p>
          <a:p>
            <a:pPr lvl="0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For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54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</a:rPr>
              <a:t>,</a:t>
            </a:r>
            <a:r>
              <a:rPr lang="en-US" sz="5400" dirty="0" smtClean="0">
                <a:latin typeface="Comic Sans MS"/>
              </a:rPr>
              <a:t> the mapping</a:t>
            </a:r>
          </a:p>
          <a:p>
            <a:pPr lvl="0" algn="ctr">
              <a:defRPr/>
            </a:pPr>
            <a:r>
              <a:rPr lang="en-US" sz="5400" dirty="0" smtClean="0">
                <a:latin typeface="Comic Sans MS"/>
              </a:rPr>
              <a:t>    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  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Euclid Symbol" charset="2"/>
                <a:cs typeface="Euclid Symbol" charset="2"/>
                <a:sym typeface="Euclid Symbol"/>
              </a:rPr>
              <a:t>→</a:t>
            </a:r>
            <a:r>
              <a:rPr lang="en-US" sz="5400" b="1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  </a:t>
            </a:r>
            <a:r>
              <a:rPr lang="en-US" sz="54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rem(km</a:t>
            </a:r>
            <a:r>
              <a:rPr lang="en-US" sz="5400" dirty="0" smtClean="0">
                <a:solidFill>
                  <a:srgbClr val="CCCCFF">
                    <a:lumMod val="50000"/>
                  </a:srgbClr>
                </a:solidFill>
                <a:latin typeface="Comic Sans MS"/>
                <a:sym typeface="Euclid Symbol"/>
              </a:rPr>
              <a:t>, n)</a:t>
            </a:r>
          </a:p>
          <a:p>
            <a:pPr lvl="0">
              <a:defRPr/>
            </a:pPr>
            <a:r>
              <a:rPr lang="en-US" sz="5400" dirty="0" smtClean="0">
                <a:latin typeface="Comic Sans MS"/>
                <a:sym typeface="Euclid Symbol"/>
              </a:rPr>
              <a:t>is a </a:t>
            </a:r>
            <a:r>
              <a:rPr lang="en-US" sz="5400" dirty="0" err="1" smtClean="0">
                <a:latin typeface="Comic Sans MS"/>
                <a:sym typeface="Euclid Symbol"/>
              </a:rPr>
              <a:t>bijection</a:t>
            </a:r>
            <a:r>
              <a:rPr lang="en-US" sz="5400" dirty="0" smtClean="0">
                <a:latin typeface="Comic Sans MS"/>
                <a:sym typeface="Euclid Symbol"/>
              </a:rPr>
              <a:t> from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r>
              <a:rPr lang="en-US" sz="5400" dirty="0" smtClean="0">
                <a:latin typeface="Comic Sans MS"/>
                <a:sym typeface="Euclid Symbol"/>
              </a:rPr>
              <a:t>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sym typeface="Euclid Symbol"/>
              </a:rPr>
              <a:t>n*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6477000" y="6553200"/>
            <a:ext cx="2667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6W.</a:t>
            </a:r>
            <a:fld id="{240449DF-F5E8-4908-A8C5-8B1F7074FE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" y="4038600"/>
            <a:ext cx="8991600" cy="1219200"/>
            <a:chOff x="76200" y="4038600"/>
            <a:chExt cx="8991600" cy="1219200"/>
          </a:xfrm>
        </p:grpSpPr>
        <p:sp>
          <p:nvSpPr>
            <p:cNvPr id="7" name="Rectangle 6"/>
            <p:cNvSpPr/>
            <p:nvPr/>
          </p:nvSpPr>
          <p:spPr bwMode="auto">
            <a:xfrm>
              <a:off x="76200" y="4038600"/>
              <a:ext cx="8991600" cy="1219200"/>
            </a:xfrm>
            <a:prstGeom prst="rect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 useBgFill="1">
          <p:nvSpPr>
            <p:cNvPr id="3" name="TextBox 2"/>
            <p:cNvSpPr txBox="1"/>
            <p:nvPr/>
          </p:nvSpPr>
          <p:spPr>
            <a:xfrm>
              <a:off x="127718" y="4114800"/>
              <a:ext cx="8888563" cy="92333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latin typeface="+mj-lt"/>
                </a:rPr>
                <a:t>mult</a:t>
              </a:r>
              <a:r>
                <a:rPr lang="en-US" sz="5400" dirty="0">
                  <a:latin typeface="+mj-lt"/>
                </a:rPr>
                <a:t> by 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k</a:t>
              </a:r>
              <a:r>
                <a:rPr lang="en-US" sz="5400" b="1" dirty="0" err="1">
                  <a:solidFill>
                    <a:srgbClr val="0000CC"/>
                  </a:solidFill>
                  <a:latin typeface="Euclid Symbol" charset="2"/>
                  <a:cs typeface="Euclid Symbol" charset="2"/>
                </a:rPr>
                <a:t>∈</a:t>
              </a:r>
              <a:r>
                <a:rPr lang="en-US" sz="5400" dirty="0" err="1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*</a:t>
              </a:r>
              <a:r>
                <a:rPr lang="en-US" sz="5400" dirty="0">
                  <a:latin typeface="+mj-lt"/>
                </a:rPr>
                <a:t>, permutes </a:t>
              </a:r>
              <a:r>
                <a:rPr lang="en-US" sz="5400" dirty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5400" dirty="0" smtClean="0">
                  <a:latin typeface="+mj-lt"/>
                </a:rPr>
                <a:t>*</a:t>
              </a:r>
              <a:endParaRPr lang="en-US" sz="5400" dirty="0">
                <a:latin typeface="+mj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14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15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1" y="2286000"/>
          <a:ext cx="66293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40449DF-F5E8-4908-A8C5-8B1F7074FE06}" type="slidenum">
              <a:rPr lang="en-US" smtClean="0"/>
              <a:pPr>
                <a:defRPr/>
              </a:pPr>
              <a:t>16</a:t>
            </a:fld>
            <a:endParaRPr lang="en-US" dirty="0" err="1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812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permuting </a:t>
            </a:r>
            <a:r>
              <a:rPr lang="en-US" sz="4400" b="1" kern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(mod 9)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286000"/>
          <a:ext cx="6629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/>
                <a:gridCol w="947057"/>
                <a:gridCol w="947057"/>
                <a:gridCol w="947057"/>
                <a:gridCol w="947057"/>
                <a:gridCol w="947057"/>
                <a:gridCol w="947057"/>
              </a:tblGrid>
              <a:tr h="1219200">
                <a:tc>
                  <a:txBody>
                    <a:bodyPr/>
                    <a:lstStyle/>
                    <a:p>
                      <a:endParaRPr lang="en-US" sz="66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  <a:sym typeface="Euclid Symbol"/>
                        </a:rPr>
                        <a:t>2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sz="5400" dirty="0" smtClean="0">
                          <a:solidFill>
                            <a:srgbClr val="008000"/>
                          </a:solidFill>
                        </a:rPr>
                        <a:t>7</a:t>
                      </a:r>
                      <a:r>
                        <a:rPr lang="en-US" sz="5400" b="1" dirty="0" smtClean="0">
                          <a:solidFill>
                            <a:srgbClr val="008000"/>
                          </a:solidFill>
                          <a:latin typeface="Comic Sans MS" pitchFamily="66" charset="0"/>
                          <a:sym typeface="Euclid Symbol" pitchFamily="18" charset="2"/>
                        </a:rPr>
                        <a:t>⋅</a:t>
                      </a:r>
                      <a:endParaRPr lang="en-US" sz="5400" dirty="0">
                        <a:solidFill>
                          <a:srgbClr val="008000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sz="66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0" y="1109663"/>
            <a:ext cx="60340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(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9) = 3</a:t>
            </a:r>
            <a:r>
              <a:rPr lang="en-US" sz="6600" baseline="300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2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-3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= 6</a:t>
            </a:r>
            <a:endParaRPr lang="en-US" sz="6600" baseline="30000" dirty="0">
              <a:solidFill>
                <a:schemeClr val="accent1">
                  <a:lumMod val="50000"/>
                </a:schemeClr>
              </a:solidFill>
              <a:latin typeface="Comic Sans MS" pitchFamily="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304871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9*</a:t>
            </a:r>
            <a:r>
              <a:rPr lang="en-US" sz="7200" dirty="0" smtClean="0">
                <a:latin typeface="Comic Sans MS" pitchFamily="8" charset="0"/>
              </a:rPr>
              <a:t>=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say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*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= {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,m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,…,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s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}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,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k</a:t>
            </a: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4800" dirty="0" err="1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n</a:t>
            </a:r>
            <a:r>
              <a:rPr lang="en-US" sz="4800" dirty="0" smtClean="0">
                <a:solidFill>
                  <a:srgbClr val="CCCCFF">
                    <a:lumMod val="50000"/>
                  </a:srgbClr>
                </a:solidFill>
                <a:latin typeface="Comic Sans MS"/>
              </a:rPr>
              <a:t>*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none of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</a:t>
            </a:r>
          </a:p>
          <a:p>
            <a:pPr algn="ctr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because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cancels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so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each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endParaRPr lang="en-US" sz="4800" dirty="0" smtClean="0">
              <a:latin typeface="Comic Sans MS"/>
              <a:cs typeface="Comic Sans MS"/>
              <a:sym typeface="Euclid Symbol" pitchFamily="18" charset="2"/>
            </a:endParaRPr>
          </a:p>
          <a:p>
            <a:pPr>
              <a:defRPr/>
            </a:pPr>
            <a:r>
              <a:rPr lang="en-US" sz="4800" dirty="0" smtClean="0">
                <a:latin typeface="Comic Sans MS"/>
                <a:cs typeface="Comic Sans MS"/>
                <a:sym typeface="Euclid Symbol" pitchFamily="18" charset="2"/>
              </a:rPr>
              <a:t>for a unique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2133600" y="19812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k, …, m</a:t>
            </a:r>
            <a:r>
              <a:rPr kumimoji="0" lang="en-US" sz="4800" b="0" i="0" u="none" strike="noStrike" kern="1200" cap="none" spc="0" normalizeH="0" baseline="-2500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7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7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∙∙∙ 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m</a:t>
            </a:r>
            <a:r>
              <a:rPr lang="en-US" sz="4800" b="1" baseline="-25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 pitchFamily="18" charset="2"/>
              </a:rPr>
              <a:t>s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now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cancel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the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</a:t>
            </a:r>
            <a:r>
              <a:rPr lang="en-US" sz="48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latin typeface="Comic Sans MS" pitchFamily="66" charset="0"/>
              </a:rPr>
              <a:t>’s</a:t>
            </a:r>
          </a:p>
          <a:p>
            <a:pPr>
              <a:defRPr/>
            </a:pPr>
            <a:endParaRPr lang="en-US" sz="4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133600"/>
            <a:ext cx="2743200" cy="1752599"/>
            <a:chOff x="1066800" y="2133600"/>
            <a:chExt cx="2743200" cy="1752599"/>
          </a:xfrm>
        </p:grpSpPr>
        <p:cxnSp>
          <p:nvCxnSpPr>
            <p:cNvPr id="6" name="Straight Connector 5"/>
            <p:cNvCxnSpPr/>
            <p:nvPr/>
          </p:nvCxnSpPr>
          <p:spPr bwMode="auto">
            <a:xfrm rot="5400000">
              <a:off x="10668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3124200" y="3200399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6200" y="2133600"/>
            <a:ext cx="1905000" cy="1752600"/>
            <a:chOff x="76200" y="2133600"/>
            <a:chExt cx="1905000" cy="1752600"/>
          </a:xfrm>
        </p:grpSpPr>
        <p:cxnSp>
          <p:nvCxnSpPr>
            <p:cNvPr id="7" name="Straight Connector 6"/>
            <p:cNvCxnSpPr/>
            <p:nvPr/>
          </p:nvCxnSpPr>
          <p:spPr bwMode="auto">
            <a:xfrm rot="5400000">
              <a:off x="762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rot="5400000">
              <a:off x="12954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19400" y="2133600"/>
            <a:ext cx="2895600" cy="1752600"/>
            <a:chOff x="2819400" y="2133600"/>
            <a:chExt cx="2895600" cy="175260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5400000">
              <a:off x="2819400" y="21336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5029200" y="3200400"/>
              <a:ext cx="685800" cy="685800"/>
            </a:xfrm>
            <a:prstGeom prst="line">
              <a:avLst/>
            </a:prstGeom>
            <a:noFill/>
            <a:ln w="508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(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k)</a:t>
            </a:r>
            <a:r>
              <a:rPr lang="en-US" sz="4800" b="1" dirty="0" smtClean="0">
                <a:solidFill>
                  <a:srgbClr val="0000E5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∙∙∙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53500" cy="4714875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7200" dirty="0" smtClean="0"/>
              <a:t>::=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smtClean="0"/>
              <a:t>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0,1,…,n-1  </a:t>
            </a:r>
            <a:r>
              <a:rPr lang="en-US" sz="7200" dirty="0" err="1" smtClean="0">
                <a:sym typeface="Euclid Symbol" pitchFamily="18" charset="2"/>
              </a:rPr>
              <a:t>s.t</a:t>
            </a:r>
            <a:r>
              <a:rPr lang="en-US" sz="7200" dirty="0" smtClean="0">
                <a:sym typeface="Euclid Symbol" pitchFamily="18" charset="2"/>
              </a:rPr>
              <a:t>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733800"/>
            <a:ext cx="6248400" cy="230832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7200" dirty="0" smtClean="0">
                <a:latin typeface="+mj-lt"/>
              </a:rPr>
              <a:t>has a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(mod n</a:t>
            </a: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7200" dirty="0" smtClean="0">
              <a:latin typeface="+mj-lt"/>
            </a:endParaRPr>
          </a:p>
          <a:p>
            <a:pPr>
              <a:defRPr/>
            </a:pPr>
            <a:r>
              <a:rPr lang="en-US" sz="7200" dirty="0" smtClean="0">
                <a:latin typeface="+mj-lt"/>
              </a:rPr>
              <a:t>inverse</a:t>
            </a:r>
            <a:endParaRPr lang="en-US" sz="7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 useBgFill="1">
        <p:nvSpPr>
          <p:cNvPr id="8" name="TextBox 7"/>
          <p:cNvSpPr txBox="1"/>
          <p:nvPr/>
        </p:nvSpPr>
        <p:spPr>
          <a:xfrm>
            <a:off x="3200400" y="2362200"/>
            <a:ext cx="381000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  [0,n)     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1610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 1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  <a:sym typeface="Euclid Symbol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7" name="Text Box 5"/>
          <p:cNvSpPr txBox="1">
            <a:spLocks noChangeArrowheads="1"/>
          </p:cNvSpPr>
          <p:nvPr/>
        </p:nvSpPr>
        <p:spPr bwMode="auto">
          <a:xfrm>
            <a:off x="76200" y="1243548"/>
            <a:ext cx="8991600" cy="267765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in particular,</a:t>
            </a:r>
          </a:p>
          <a:p>
            <a:pPr>
              <a:defRPr/>
            </a:pPr>
            <a:endParaRPr lang="en-US" sz="3600" dirty="0" smtClean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  <a:p>
            <a:pPr>
              <a:defRPr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</a:p>
          <a:p>
            <a:pPr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     1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  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     (mod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0223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93347EBB-FBA4-4869-8D0A-161607B6A0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3684678" y="3124200"/>
            <a:ext cx="88732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2800" dirty="0" err="1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2800" dirty="0" smtClean="0">
                <a:solidFill>
                  <a:srgbClr val="0000FF"/>
                </a:solidFill>
                <a:latin typeface="+mj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4565" y="4191000"/>
            <a:ext cx="1894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+mj-lt"/>
              </a:rPr>
              <a:t>QED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2400" y="838200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So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09588" y="1447800"/>
          <a:ext cx="7974012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6" imgW="2044700" imgH="647700" progId="Equation.DSMT4">
                  <p:embed/>
                </p:oleObj>
              </mc:Choice>
              <mc:Fallback>
                <p:oleObj name="Equation" r:id="rId6" imgW="2044700" imgH="647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7800"/>
                        <a:ext cx="7974012" cy="2525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509588" y="1477963"/>
          <a:ext cx="7974012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2044700" imgH="812800" progId="Equation.DSMT4">
                  <p:embed/>
                </p:oleObj>
              </mc:Choice>
              <mc:Fallback>
                <p:oleObj name="Equation" r:id="rId6" imgW="2044700" imgH="812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77963"/>
                        <a:ext cx="7974012" cy="31702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2"/>
          <p:cNvGraphicFramePr>
            <a:graphicFrameLocks noChangeAspect="1"/>
          </p:cNvGraphicFramePr>
          <p:nvPr/>
        </p:nvGraphicFramePr>
        <p:xfrm>
          <a:off x="533400" y="1676400"/>
          <a:ext cx="7924800" cy="2873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4" imgW="2031840" imgH="736560" progId="Equation.DSMT4">
                  <p:embed/>
                </p:oleObj>
              </mc:Choice>
              <mc:Fallback>
                <p:oleObj name="Equation" r:id="rId4" imgW="203184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7924800" cy="287312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of Euler’s Thm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6" name="Equation" r:id="rId6" imgW="126720" imgH="190440" progId="Equation.DSMT4">
                  <p:embed/>
                </p:oleObj>
              </mc:Choice>
              <mc:Fallback>
                <p:oleObj name="Equation" r:id="rId6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2D84392B-0D9B-42AA-BA65-FCCCDA49260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Proof of Euler’s </a:t>
            </a:r>
            <a:r>
              <a:rPr lang="en-US" dirty="0" err="1" smtClean="0"/>
              <a:t>Thm</a:t>
            </a:r>
            <a:endParaRPr lang="en-US" dirty="0" smtClean="0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332698" y="4038600"/>
            <a:ext cx="7261924" cy="209288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800" dirty="0" smtClean="0">
                <a:latin typeface="Comic Sans MS" pitchFamily="66" charset="0"/>
              </a:rPr>
              <a:t>But </a:t>
            </a:r>
            <a:r>
              <a:rPr lang="en-US" sz="4800" dirty="0">
                <a:latin typeface="Comic Sans MS" pitchFamily="66" charset="0"/>
              </a:rPr>
              <a:t>OK to </a:t>
            </a:r>
            <a:r>
              <a:rPr lang="en-US" sz="4800" dirty="0" smtClean="0">
                <a:latin typeface="Comic Sans MS" pitchFamily="66" charset="0"/>
              </a:rPr>
              <a:t>cancel</a:t>
            </a:r>
            <a:r>
              <a:rPr lang="en-US" sz="4800" dirty="0" smtClean="0">
                <a:latin typeface="Comic Sans MS" pitchFamily="66" charset="0"/>
                <a:sym typeface="Euclid Symbol" pitchFamily="18" charset="2"/>
              </a:rPr>
              <a:t>       , </a:t>
            </a:r>
            <a:r>
              <a:rPr lang="en-US" sz="4800" dirty="0">
                <a:latin typeface="Comic Sans MS" pitchFamily="66" charset="0"/>
                <a:sym typeface="Euclid Symbol" pitchFamily="18" charset="2"/>
              </a:rPr>
              <a:t>so</a:t>
            </a:r>
          </a:p>
          <a:p>
            <a:pPr>
              <a:spcBef>
                <a:spcPts val="1200"/>
              </a:spcBef>
              <a:defRPr/>
            </a:pPr>
            <a:r>
              <a:rPr lang="en-US" sz="4800" dirty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        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≡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(n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)</a:t>
            </a:r>
            <a:r>
              <a:rPr lang="en-US" sz="48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(mod 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solidFill>
                <a:srgbClr val="00A200"/>
              </a:solidFill>
              <a:latin typeface="Comic Sans MS" pitchFamily="66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0" y="3443288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443288"/>
                        <a:ext cx="1270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34000" y="4338484"/>
          <a:ext cx="1143000" cy="99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6" imgW="393480" imgH="342720" progId="Equation.DSMT4">
                  <p:embed/>
                </p:oleObj>
              </mc:Choice>
              <mc:Fallback>
                <p:oleObj name="Equation" r:id="rId6" imgW="39348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38484"/>
                        <a:ext cx="1143000" cy="995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1143000"/>
          <a:ext cx="792077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7920773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 bwMode="auto">
          <a:xfrm rot="10800000" flipV="1">
            <a:off x="228601" y="1143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0800000" flipV="1">
            <a:off x="4191001" y="2667000"/>
            <a:ext cx="1676400" cy="1447800"/>
          </a:xfrm>
          <a:prstGeom prst="line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209370" y="5257800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</a:rPr>
              <a:t>QED</a:t>
            </a:r>
            <a:endParaRPr lang="en-US" sz="720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uiExpand="1" build="p"/>
      <p:bldP spid="1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15400" cy="4495800"/>
          </a:xfrm>
        </p:spPr>
        <p:txBody>
          <a:bodyPr/>
          <a:lstStyle/>
          <a:p>
            <a:pPr algn="ctr" eaLnBrk="1" hangingPunct="1"/>
            <a:r>
              <a:rPr lang="en-US" sz="12700" dirty="0"/>
              <a:t>Problems</a:t>
            </a:r>
          </a:p>
          <a:p>
            <a:pPr algn="ctr" eaLnBrk="1" hangingPunct="1"/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 pitchFamily="18" charset="2"/>
              </a:rPr>
              <a:t>-</a:t>
            </a:r>
            <a:r>
              <a:rPr lang="en-US" sz="12700" dirty="0">
                <a:sym typeface="Euclid Symbol" pitchFamily="18" charset="2"/>
              </a:rPr>
              <a:t>4</a:t>
            </a:r>
            <a:endParaRPr lang="en-US" sz="1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F389C0C6-D6B8-4BCF-9EE6-7CFCBB0EDC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87DF85EA-4F88-44EA-83A1-78351A258C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1228725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48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(n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::= #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s.t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.</a:t>
            </a:r>
          </a:p>
          <a:p>
            <a:pPr marL="0" indent="-609600" eaLnBrk="1" hangingPunct="1">
              <a:spcBef>
                <a:spcPts val="0"/>
              </a:spcBef>
              <a:buFontTx/>
              <a:buNone/>
              <a:defRPr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           k rel. prime to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n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  <a:cs typeface="Courier New" pitchFamily="49" charset="0"/>
              <a:sym typeface="Euclid Symbol" pitchFamily="18" charset="2"/>
            </a:endParaRP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(7)  = 6</a:t>
            </a:r>
          </a:p>
          <a:p>
            <a:pPr marL="609600" indent="-609600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>
                <a:solidFill>
                  <a:srgbClr val="3333CC"/>
                </a:solidFill>
              </a:rPr>
              <a:t>12) = 4</a:t>
            </a:r>
            <a:endParaRPr lang="en-US" sz="4800" dirty="0" smtClean="0">
              <a:solidFill>
                <a:srgbClr val="008000"/>
              </a:solidFill>
            </a:endParaRP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1130300" y="4960938"/>
            <a:ext cx="69151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4400"/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3776663" y="2987675"/>
            <a:ext cx="3157537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/>
      <p:bldP spid="3727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BAD967A3-F968-4CE5-B9C8-0E65E562AC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60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457200" y="1770063"/>
            <a:ext cx="8187946" cy="17681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>
                <a:latin typeface="Comic Sans MS" pitchFamily="66" charset="0"/>
              </a:rPr>
              <a:t>If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 prime,</a:t>
            </a:r>
            <a:r>
              <a:rPr lang="en-US" sz="4800" dirty="0"/>
              <a:t> </a:t>
            </a:r>
            <a:r>
              <a:rPr lang="en-US" sz="5400" dirty="0">
                <a:latin typeface="Comic Sans MS" pitchFamily="66" charset="0"/>
              </a:rPr>
              <a:t>everything</a:t>
            </a:r>
            <a:r>
              <a:rPr lang="en-US" sz="54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5400" dirty="0">
                <a:latin typeface="Comic Sans MS" pitchFamily="66" charset="0"/>
              </a:rPr>
              <a:t>is rel. prime to </a:t>
            </a:r>
            <a:r>
              <a:rPr lang="en-US" sz="54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54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359025" y="3754438"/>
            <a:ext cx="4500563" cy="1108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628CA37F-BEB8-4F06-9290-65883FDFDA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1059454A-2E72-4D2B-8CF4-AC51538C5A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403349" y="2790825"/>
            <a:ext cx="636905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–</a:t>
            </a: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6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6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66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06535" name="Text Box 7"/>
          <p:cNvSpPr txBox="1">
            <a:spLocks noChangeArrowheads="1"/>
          </p:cNvSpPr>
          <p:nvPr/>
        </p:nvSpPr>
        <p:spPr bwMode="auto">
          <a:xfrm>
            <a:off x="5222875" y="2854325"/>
            <a:ext cx="3235325" cy="11080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3333FF"/>
                </a:solidFill>
                <a:latin typeface="Comic Sans MS" pitchFamily="66" charset="0"/>
              </a:rPr>
              <a:t>– p</a:t>
            </a:r>
            <a:r>
              <a:rPr lang="en-US" sz="6600" baseline="30000" dirty="0">
                <a:solidFill>
                  <a:srgbClr val="3333FF"/>
                </a:solidFill>
                <a:latin typeface="Comic Sans MS" pitchFamily="66" charset="0"/>
              </a:rPr>
              <a:t>k-1  </a:t>
            </a:r>
            <a:r>
              <a:rPr lang="en-US" sz="6600" baseline="30000" dirty="0" smtClean="0">
                <a:solidFill>
                  <a:srgbClr val="3333FF"/>
                </a:solidFill>
                <a:latin typeface="Comic Sans MS" pitchFamily="66" charset="0"/>
              </a:rPr>
              <a:t>     </a:t>
            </a:r>
            <a:endParaRPr lang="en-US" sz="6600" baseline="30000" dirty="0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C87CF356-7DF0-4D58-87B4-D1D77D4EF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219200" y="2514600"/>
            <a:ext cx="6324600" cy="174307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b="0" dirty="0" err="1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54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5400" b="0" baseline="3000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54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5400" b="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/>
      <p:bldP spid="406535" grpId="0" animBg="1"/>
      <p:bldP spid="4065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D1D0FF0-6D93-442D-82F5-8BA6A710FD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8884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800" i="1" dirty="0">
                <a:latin typeface="Comic Sans MS" pitchFamily="66" charset="0"/>
                <a:sym typeface="Symbol" pitchFamily="18" charset="2"/>
              </a:rPr>
              <a:t>Lemma </a:t>
            </a:r>
            <a:r>
              <a:rPr lang="en-US" sz="5400" dirty="0">
                <a:latin typeface="Euclid Symbol" charset="2"/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i="1" dirty="0">
                <a:latin typeface="Comic Sans MS" pitchFamily="66" charset="0"/>
              </a:rPr>
              <a:t>relatively prime</a:t>
            </a:r>
            <a:r>
              <a:rPr lang="en-US" sz="5400" dirty="0">
                <a:latin typeface="Comic Sans MS" pitchFamily="66" charset="0"/>
              </a:rPr>
              <a:t>,</a:t>
            </a:r>
            <a:endParaRPr lang="en-US" sz="5400" dirty="0" smtClean="0"/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err="1">
                <a:latin typeface="Comic Sans MS" pitchFamily="66" charset="0"/>
              </a:rPr>
              <a:t>pf</a:t>
            </a:r>
            <a:r>
              <a:rPr lang="en-US" sz="5400" dirty="0"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Pset</a:t>
            </a:r>
            <a:r>
              <a:rPr lang="en-US" sz="5400" dirty="0" smtClean="0">
                <a:latin typeface="Comic Sans MS" pitchFamily="66" charset="0"/>
              </a:rPr>
              <a:t> 5.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/>
      <p:bldP spid="403463" grpId="0" animBg="1"/>
      <p:bldP spid="4034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6W.</a:t>
            </a:r>
            <a:fld id="{AD1D0FF0-6D93-442D-82F5-8BA6A710FDE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952</Words>
  <Application>Microsoft Macintosh PowerPoint</Application>
  <PresentationFormat>On-screen Show (4:3)</PresentationFormat>
  <Paragraphs>217</Paragraphs>
  <Slides>26</Slides>
  <Notes>26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6.042 Lecture Template</vt:lpstr>
      <vt:lpstr>Equation</vt:lpstr>
      <vt:lpstr>PowerPoint Presentation</vt:lpstr>
      <vt:lpstr>Euler φ function</vt:lpstr>
      <vt:lpstr>Euler φ function</vt:lpstr>
      <vt:lpstr>Calculating φ</vt:lpstr>
      <vt:lpstr>Euler φ function</vt:lpstr>
      <vt:lpstr>Calculating φ(pk)</vt:lpstr>
      <vt:lpstr>Calculating φ(pk)</vt:lpstr>
      <vt:lpstr>Calculating φ(a⋅b)</vt:lpstr>
      <vt:lpstr>Calculating φ(a⋅b)</vt:lpstr>
      <vt:lpstr>Euler’s Theorem</vt:lpstr>
      <vt:lpstr>Fermat’s “Little” Theorem</vt:lpstr>
      <vt:lpstr>Proof of Euler’s Theorem</vt:lpstr>
      <vt:lpstr>Permuting n*</vt:lpstr>
      <vt:lpstr>PowerPoint Presentation</vt:lpstr>
      <vt:lpstr>PowerPoint Presentation</vt:lpstr>
      <vt:lpstr>PowerPoint Presentation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Proof of Euler’s Thm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398</cp:revision>
  <cp:lastPrinted>2011-10-12T04:35:42Z</cp:lastPrinted>
  <dcterms:created xsi:type="dcterms:W3CDTF">2011-03-02T01:35:54Z</dcterms:created>
  <dcterms:modified xsi:type="dcterms:W3CDTF">2012-02-28T08:32:59Z</dcterms:modified>
</cp:coreProperties>
</file>