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embeddings/oleObject3.bin" ContentType="application/vnd.openxmlformats-officedocument.oleObject"/>
  <Override PartName="/ppt/tags/tag5.xml" ContentType="application/vnd.openxmlformats-officedocument.presentationml.tags+xml"/>
  <Override PartName="/ppt/embeddings/oleObject4.bin" ContentType="application/vnd.openxmlformats-officedocument.oleObject"/>
  <Override PartName="/ppt/tags/tag6.xml" ContentType="application/vnd.openxmlformats-officedocument.presentationml.tags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tags/tag7.xml" ContentType="application/vnd.openxmlformats-officedocument.presentationml.tags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14.bin" ContentType="application/vnd.openxmlformats-officedocument.oleObject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57" r:id="rId3"/>
    <p:sldId id="360" r:id="rId4"/>
    <p:sldId id="381" r:id="rId5"/>
    <p:sldId id="377" r:id="rId6"/>
    <p:sldId id="383" r:id="rId7"/>
    <p:sldId id="384" r:id="rId8"/>
    <p:sldId id="379" r:id="rId9"/>
    <p:sldId id="389" r:id="rId10"/>
    <p:sldId id="362" r:id="rId11"/>
    <p:sldId id="382" r:id="rId12"/>
    <p:sldId id="348" r:id="rId13"/>
    <p:sldId id="388" r:id="rId14"/>
    <p:sldId id="387" r:id="rId15"/>
    <p:sldId id="349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0802"/>
    <a:srgbClr val="BC34AA"/>
    <a:srgbClr val="0000FF"/>
    <a:srgbClr val="008000"/>
    <a:srgbClr val="9933FF"/>
    <a:srgbClr val="9751CB"/>
    <a:srgbClr val="C0E399"/>
    <a:srgbClr val="E45ECA"/>
    <a:srgbClr val="EFE9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8178" autoAdjust="0"/>
    <p:restoredTop sz="94617" autoAdjust="0"/>
  </p:normalViewPr>
  <p:slideViewPr>
    <p:cSldViewPr snapToGrid="0" showGuides="1">
      <p:cViewPr varScale="1">
        <p:scale>
          <a:sx n="135" d="100"/>
          <a:sy n="135" d="100"/>
        </p:scale>
        <p:origin x="-2032" y="-120"/>
      </p:cViewPr>
      <p:guideLst>
        <p:guide orient="horz" pos="2160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3.emf"/><Relationship Id="rId2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dirty="0">
              <a:latin typeface="Comic Sans MS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>
                <a:latin typeface="Comic Sans MS"/>
              </a:rPr>
              <a:pPr/>
              <a:t>‹#›</a:t>
            </a:fld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1824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/>
              </a:defRPr>
            </a:lvl1pPr>
          </a:lstStyle>
          <a:p>
            <a:endParaRPr lang="en-US" dirty="0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mic Sans MS"/>
              </a:defRPr>
            </a:lvl1pPr>
          </a:lstStyle>
          <a:p>
            <a:fld id="{A02B9F3F-3042-489F-AF35-1A733968F0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16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/>
        <a:ea typeface="+mn-ea"/>
        <a:cs typeface="Comic Sans M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9018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  <a:cs typeface="Arial"/>
              </a:rPr>
              <a:t>Copyright 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©</a:t>
            </a:r>
            <a:r>
              <a:rPr lang="en-US" dirty="0">
                <a:solidFill>
                  <a:srgbClr val="000000"/>
                </a:solidFill>
                <a:cs typeface="Arial"/>
              </a:rPr>
              <a:t> Albert R. Meyer,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2009</a:t>
            </a:r>
            <a:r>
              <a:rPr lang="en-US" sz="1200" dirty="0" smtClean="0">
                <a:solidFill>
                  <a:srgbClr val="000000"/>
                </a:solidFill>
                <a:cs typeface="Arial"/>
              </a:rPr>
              <a:t>. </a:t>
            </a:r>
            <a:r>
              <a:rPr lang="en-US" dirty="0">
                <a:solidFill>
                  <a:srgbClr val="000000"/>
                </a:solidFill>
                <a:cs typeface="Arial"/>
              </a:rPr>
              <a:t>All rights reserved.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658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  <a:cs typeface="Arial"/>
              </a:rPr>
              <a:t>Copyright 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©</a:t>
            </a:r>
            <a:r>
              <a:rPr lang="en-US" dirty="0">
                <a:solidFill>
                  <a:srgbClr val="000000"/>
                </a:solidFill>
                <a:cs typeface="Arial"/>
              </a:rPr>
              <a:t> Albert R. Meyer,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2009</a:t>
            </a:r>
            <a:r>
              <a:rPr lang="en-US" sz="1200" dirty="0" smtClean="0">
                <a:solidFill>
                  <a:srgbClr val="000000"/>
                </a:solidFill>
                <a:cs typeface="Arial"/>
              </a:rPr>
              <a:t>. </a:t>
            </a:r>
            <a:r>
              <a:rPr lang="en-US" dirty="0">
                <a:solidFill>
                  <a:srgbClr val="000000"/>
                </a:solidFill>
                <a:cs typeface="Arial"/>
              </a:rPr>
              <a:t>All rights reserved.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744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  <a:cs typeface="Arial"/>
              </a:rPr>
              <a:t>Copyright 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©</a:t>
            </a:r>
            <a:r>
              <a:rPr lang="en-US" dirty="0">
                <a:solidFill>
                  <a:srgbClr val="000000"/>
                </a:solidFill>
                <a:cs typeface="Arial"/>
              </a:rPr>
              <a:t> Albert R. Meyer,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2009</a:t>
            </a:r>
            <a:r>
              <a:rPr lang="en-US" sz="1200" dirty="0" smtClean="0">
                <a:solidFill>
                  <a:srgbClr val="000000"/>
                </a:solidFill>
                <a:cs typeface="Arial"/>
              </a:rPr>
              <a:t>. </a:t>
            </a:r>
            <a:r>
              <a:rPr lang="en-US" dirty="0">
                <a:solidFill>
                  <a:srgbClr val="000000"/>
                </a:solidFill>
                <a:cs typeface="Arial"/>
              </a:rPr>
              <a:t>All rights reserved.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181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7950" y="6572250"/>
            <a:ext cx="3829050" cy="2857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  <a:cs typeface="Arial"/>
              </a:rPr>
              <a:t>Copyright </a:t>
            </a:r>
            <a:r>
              <a:rPr lang="en-US" i="1" dirty="0">
                <a:solidFill>
                  <a:srgbClr val="000000"/>
                </a:solidFill>
                <a:cs typeface="Arial"/>
              </a:rPr>
              <a:t>©</a:t>
            </a:r>
            <a:r>
              <a:rPr lang="en-US" dirty="0">
                <a:solidFill>
                  <a:srgbClr val="000000"/>
                </a:solidFill>
                <a:cs typeface="Arial"/>
              </a:rPr>
              <a:t> Albert R. Meyer,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2009</a:t>
            </a:r>
            <a:r>
              <a:rPr lang="en-US" sz="1200" dirty="0" smtClean="0">
                <a:solidFill>
                  <a:srgbClr val="000000"/>
                </a:solidFill>
                <a:cs typeface="Arial"/>
              </a:rPr>
              <a:t>. </a:t>
            </a:r>
            <a:r>
              <a:rPr lang="en-US" dirty="0">
                <a:solidFill>
                  <a:srgbClr val="000000"/>
                </a:solidFill>
                <a:cs typeface="Arial"/>
              </a:rPr>
              <a:t>All rights reserved.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963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16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1208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925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2416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3538"/>
            <a:ext cx="2057400" cy="5762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3538"/>
            <a:ext cx="6019800" cy="5762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502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  <a:cs typeface="Comic Sans MS"/>
              </a:defRPr>
            </a:lvl2pPr>
            <a:lvl3pPr>
              <a:defRPr sz="3200">
                <a:latin typeface="Comic Sans MS" pitchFamily="66" charset="0"/>
                <a:cs typeface="Comic Sans MS"/>
              </a:defRPr>
            </a:lvl3pPr>
            <a:lvl4pPr>
              <a:defRPr sz="2800">
                <a:latin typeface="Comic Sans MS" pitchFamily="66" charset="0"/>
                <a:cs typeface="Comic Sans MS"/>
              </a:defRPr>
            </a:lvl4pPr>
            <a:lvl5pPr>
              <a:defRPr sz="2800">
                <a:latin typeface="Comic Sans MS" pitchFamily="66" charset="0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7337" y="3947724"/>
            <a:ext cx="4038600" cy="21875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228600"/>
            <a:ext cx="6955971" cy="1094014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/>
            </a:lvl1pPr>
            <a:lvl2pPr>
              <a:defRPr sz="3600">
                <a:latin typeface="Comic Sans MS" pitchFamily="66" charset="0"/>
              </a:defRPr>
            </a:lvl2pPr>
            <a:lvl3pPr>
              <a:defRPr sz="3200">
                <a:latin typeface="Comic Sans MS" pitchFamily="66" charset="0"/>
              </a:defRPr>
            </a:lvl3pPr>
            <a:lvl4pPr>
              <a:defRPr sz="2800">
                <a:latin typeface="Comic Sans MS" pitchFamily="66" charset="0"/>
              </a:defRPr>
            </a:lvl4pPr>
            <a:lvl5pPr>
              <a:defRPr sz="2800"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7800" y="6635750"/>
            <a:ext cx="1257300" cy="22225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  <a:cs typeface="Arial"/>
              </a:rPr>
              <a:t>Feb. 12, 2009</a:t>
            </a:r>
            <a:endParaRPr lang="en-US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86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138983" y="6606746"/>
            <a:ext cx="95422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en-US" sz="1100" dirty="0" err="1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t> 4F.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  <a:cs typeface="Comic Sans MS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  <a:cs typeface="Comic Sans MS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68989" y="6553200"/>
            <a:ext cx="3277541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Comic Sans MS"/>
              </a:rPr>
              <a:t>Albert R Meyer,      March 2,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Comic Sans MS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  <p:sldLayoutId id="2147483663" r:id="rId7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Comic Sans M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Comic Sans M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7819971" y="6515100"/>
            <a:ext cx="12732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omic Sans MS" pitchFamily="66" charset="0"/>
                <a:cs typeface="Arial"/>
              </a:rPr>
              <a:t>      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  <a:cs typeface="Arial"/>
              </a:rPr>
              <a:t>lec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 4M.</a:t>
            </a:r>
            <a:fld id="{89C6A585-43E0-42A7-B7F4-EFE79D431EC1}" type="slidenum">
              <a:rPr lang="en-US" sz="120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pPr algn="r"/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2917317" y="6505107"/>
            <a:ext cx="3281857" cy="35289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  <a:cs typeface="Arial"/>
              </a:rPr>
              <a:t>Albert R Meyer,          September 26, 2011</a:t>
            </a:r>
            <a:endParaRPr lang="en-US" sz="1200" dirty="0">
              <a:solidFill>
                <a:srgbClr val="000000"/>
              </a:solidFill>
              <a:latin typeface="Comic Sans MS" pitchFamily="66" charset="0"/>
              <a:cs typeface="Arial"/>
            </a:endParaRPr>
          </a:p>
        </p:txBody>
      </p:sp>
      <p:pic>
        <p:nvPicPr>
          <p:cNvPr id="11" name="Picture 10" descr="license.img"/>
          <p:cNvPicPr>
            <a:picLocks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4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14.emf"/><Relationship Id="rId9" Type="http://schemas.openxmlformats.org/officeDocument/2006/relationships/oleObject" Target="../embeddings/oleObject17.bin"/><Relationship Id="rId10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2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4.vml"/><Relationship Id="rId2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9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0.emf"/><Relationship Id="rId10" Type="http://schemas.openxmlformats.org/officeDocument/2006/relationships/oleObject" Target="../embeddings/oleObject13.bin"/><Relationship Id="rId11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</a:b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  <a:cs typeface="Comic Sans MS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  <a:cs typeface="Comic Sans MS"/>
              </a:rPr>
              <a:t>6.042J/18.062J</a:t>
            </a:r>
          </a:p>
          <a:p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09436" y="1663279"/>
            <a:ext cx="8947354" cy="362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96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Uncountable </a:t>
            </a:r>
          </a:p>
          <a:p>
            <a:pPr algn="ctr">
              <a:defRPr/>
            </a:pPr>
            <a:r>
              <a:rPr lang="en-US" sz="96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Comic Sans MS"/>
              </a:rPr>
              <a:t>Sets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59"/>
    </mc:Choice>
    <mc:Fallback xmlns="">
      <p:transition xmlns:p14="http://schemas.microsoft.com/office/powerpoint/2010/main" spd="slow" advTm="4715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000000"/>
                </a:solidFill>
              </a:rPr>
              <a:t>Cantor’s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833" y="1585927"/>
            <a:ext cx="7495509" cy="3648046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A  </a:t>
            </a:r>
            <a:r>
              <a:rPr lang="en-US" sz="5400" dirty="0">
                <a:solidFill>
                  <a:srgbClr val="9751CB"/>
                </a:solidFill>
                <a:latin typeface="Comic Sans MS"/>
              </a:rPr>
              <a:t>strict</a:t>
            </a:r>
            <a:r>
              <a:rPr lang="en-US" sz="5400" dirty="0">
                <a:solidFill>
                  <a:srgbClr val="0000FF"/>
                </a:solidFill>
                <a:latin typeface="Comic Sans MS"/>
              </a:rPr>
              <a:t>  pow(A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</a:rPr>
              <a:t>)</a:t>
            </a:r>
          </a:p>
          <a:p>
            <a:r>
              <a:rPr lang="en-US" sz="5400" dirty="0" smtClean="0"/>
              <a:t>for every </a:t>
            </a:r>
            <a:r>
              <a:rPr lang="en-US" sz="5400" dirty="0"/>
              <a:t>set,</a:t>
            </a:r>
            <a:r>
              <a:rPr lang="en-US" sz="5400" dirty="0">
                <a:solidFill>
                  <a:srgbClr val="0000FF"/>
                </a:solidFill>
              </a:rPr>
              <a:t> A</a:t>
            </a:r>
          </a:p>
          <a:p>
            <a:r>
              <a:rPr lang="en-US" sz="5400" dirty="0" smtClean="0"/>
              <a:t>(</a:t>
            </a:r>
            <a:r>
              <a:rPr lang="en-US" sz="5400" dirty="0"/>
              <a:t>finite or infinite</a:t>
            </a:r>
            <a:r>
              <a:rPr lang="en-US" sz="5400" dirty="0" smtClean="0"/>
              <a:t>)</a:t>
            </a:r>
            <a:endParaRPr lang="en-US" sz="5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4532929"/>
      </p:ext>
    </p:extLst>
  </p:cSld>
  <p:clrMapOvr>
    <a:masterClrMapping/>
  </p:clrMapOvr>
  <p:transition xmlns:p14="http://schemas.microsoft.com/office/powerpoint/2010/main" spd="slow" advTm="24718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b="0" dirty="0" smtClean="0">
                <a:solidFill>
                  <a:srgbClr val="FF0000"/>
                </a:solidFill>
              </a:rPr>
              <a:t>NOT</a:t>
            </a:r>
            <a:r>
              <a:rPr lang="en-US" sz="4400" b="0" dirty="0" smtClean="0">
                <a:solidFill>
                  <a:srgbClr val="0000FF"/>
                </a:solidFill>
              </a:rPr>
              <a:t>[</a:t>
            </a:r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>
                <a:solidFill>
                  <a:srgbClr val="9933FF"/>
                </a:solidFill>
              </a:rPr>
              <a:t>surj</a:t>
            </a:r>
            <a:r>
              <a:rPr lang="en-US" sz="4000" b="0" dirty="0">
                <a:solidFill>
                  <a:srgbClr val="0000FF"/>
                </a:solidFill>
              </a:rPr>
              <a:t> </a:t>
            </a:r>
            <a:r>
              <a:rPr lang="en-US" sz="4000" b="0" dirty="0" smtClean="0">
                <a:solidFill>
                  <a:srgbClr val="0000FF"/>
                </a:solidFill>
              </a:rPr>
              <a:t>Pow(A)</a:t>
            </a:r>
            <a:r>
              <a:rPr lang="en-US" sz="4400" b="0" dirty="0" smtClean="0">
                <a:solidFill>
                  <a:srgbClr val="0000FF"/>
                </a:solidFill>
              </a:rPr>
              <a:t>]</a:t>
            </a:r>
            <a:endParaRPr lang="en-US" sz="4000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58" y="2280387"/>
            <a:ext cx="8938341" cy="3983461"/>
          </a:xfrm>
        </p:spPr>
        <p:txBody>
          <a:bodyPr/>
          <a:lstStyle/>
          <a:p>
            <a:r>
              <a:rPr lang="en-US" dirty="0" smtClean="0"/>
              <a:t>Define a subset of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dirty="0" smtClean="0">
                <a:solidFill>
                  <a:srgbClr val="000000"/>
                </a:solidFill>
              </a:rPr>
              <a:t>tha</a:t>
            </a:r>
            <a:r>
              <a:rPr lang="en-US" dirty="0" smtClean="0"/>
              <a:t>t is not in </a:t>
            </a:r>
          </a:p>
          <a:p>
            <a:r>
              <a:rPr lang="en-US" dirty="0" smtClean="0"/>
              <a:t>the range of </a:t>
            </a:r>
            <a:r>
              <a:rPr lang="en-US" dirty="0" smtClean="0">
                <a:solidFill>
                  <a:srgbClr val="0000FF"/>
                </a:solidFill>
              </a:rPr>
              <a:t>f</a:t>
            </a:r>
            <a:r>
              <a:rPr lang="en-US" dirty="0" smtClean="0"/>
              <a:t>: namely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    </a:t>
            </a:r>
            <a:r>
              <a:rPr lang="en-US" sz="4800" dirty="0" smtClean="0">
                <a:solidFill>
                  <a:srgbClr val="0000FF"/>
                </a:solidFill>
              </a:rPr>
              <a:t>D::= {a </a:t>
            </a:r>
            <a:r>
              <a:rPr lang="en-US" sz="5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sz="4800" dirty="0" smtClean="0">
                <a:solidFill>
                  <a:srgbClr val="0000FF"/>
                </a:solidFill>
              </a:rPr>
              <a:t>A | a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4800" dirty="0" smtClean="0">
                <a:solidFill>
                  <a:srgbClr val="0000FF"/>
                </a:solidFill>
              </a:rPr>
              <a:t> f(a)}</a:t>
            </a:r>
            <a:endParaRPr lang="en-US" dirty="0"/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Now                        since it differs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from set </a:t>
            </a:r>
            <a:r>
              <a:rPr lang="en-US" dirty="0" smtClean="0">
                <a:solidFill>
                  <a:srgbClr val="0000FF"/>
                </a:solidFill>
              </a:rPr>
              <a:t>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at element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!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669" y="1516845"/>
            <a:ext cx="8087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Pf: say have fcn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073725"/>
              </p:ext>
            </p:extLst>
          </p:nvPr>
        </p:nvGraphicFramePr>
        <p:xfrm>
          <a:off x="1395003" y="4671389"/>
          <a:ext cx="3348376" cy="861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6" name="Equation" r:id="rId5" imgW="889000" imgH="228600" progId="Equation.DSMT4">
                  <p:embed/>
                </p:oleObj>
              </mc:Choice>
              <mc:Fallback>
                <p:oleObj name="Equation" r:id="rId5" imgW="889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5003" y="4671389"/>
                        <a:ext cx="3348376" cy="861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 advTm="100254">
        <p:fade/>
      </p:transition>
    </mc:Choice>
    <mc:Fallback xmlns="">
      <p:transition xmlns:p14="http://schemas.microsoft.com/office/powerpoint/2010/main" spd="slow" advTm="100254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b="0" dirty="0" smtClean="0">
                <a:solidFill>
                  <a:srgbClr val="FF0000"/>
                </a:solidFill>
              </a:rPr>
              <a:t>NOT</a:t>
            </a:r>
            <a:r>
              <a:rPr lang="en-US" sz="4400" b="0" dirty="0" smtClean="0">
                <a:solidFill>
                  <a:srgbClr val="0000FF"/>
                </a:solidFill>
              </a:rPr>
              <a:t>[</a:t>
            </a:r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>
                <a:solidFill>
                  <a:srgbClr val="9933FF"/>
                </a:solidFill>
              </a:rPr>
              <a:t>surj</a:t>
            </a:r>
            <a:r>
              <a:rPr lang="en-US" sz="4000" b="0" dirty="0">
                <a:solidFill>
                  <a:srgbClr val="0000FF"/>
                </a:solidFill>
              </a:rPr>
              <a:t> </a:t>
            </a:r>
            <a:r>
              <a:rPr lang="en-US" sz="4000" b="0" dirty="0" smtClean="0">
                <a:solidFill>
                  <a:srgbClr val="0000FF"/>
                </a:solidFill>
              </a:rPr>
              <a:t>Pow(A)</a:t>
            </a:r>
            <a:r>
              <a:rPr lang="en-US" sz="4400" b="0" dirty="0" smtClean="0">
                <a:solidFill>
                  <a:srgbClr val="0000FF"/>
                </a:solidFill>
              </a:rPr>
              <a:t>]</a:t>
            </a:r>
            <a:endParaRPr lang="en-US" sz="4000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592" y="1664588"/>
            <a:ext cx="7967992" cy="3954596"/>
          </a:xfrm>
        </p:spPr>
        <p:txBody>
          <a:bodyPr/>
          <a:lstStyle/>
          <a:p>
            <a:r>
              <a:rPr lang="en-US" sz="5400" dirty="0" smtClean="0">
                <a:solidFill>
                  <a:schemeClr val="tx2"/>
                </a:solidFill>
              </a:rPr>
              <a:t>So no </a:t>
            </a:r>
            <a:r>
              <a:rPr lang="en-US" sz="5400" dirty="0" smtClean="0">
                <a:solidFill>
                  <a:srgbClr val="0000FF"/>
                </a:solidFill>
              </a:rPr>
              <a:t>f</a:t>
            </a:r>
            <a:r>
              <a:rPr lang="en-US" sz="5400" dirty="0" smtClean="0">
                <a:solidFill>
                  <a:schemeClr val="tx2"/>
                </a:solidFill>
              </a:rPr>
              <a:t>-arrow into</a:t>
            </a:r>
            <a:r>
              <a:rPr lang="en-US" sz="5400" dirty="0" smtClean="0">
                <a:solidFill>
                  <a:srgbClr val="0000FF"/>
                </a:solidFill>
              </a:rPr>
              <a:t> D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sz="5400" dirty="0" smtClean="0">
                <a:solidFill>
                  <a:srgbClr val="0000FF"/>
                </a:solidFill>
              </a:rPr>
              <a:t>f</a:t>
            </a:r>
            <a:r>
              <a:rPr lang="en-US" sz="5400" dirty="0" smtClean="0"/>
              <a:t> is not a surjection.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QED</a:t>
            </a:r>
            <a:endParaRPr lang="en-US" sz="5400" dirty="0">
              <a:solidFill>
                <a:srgbClr val="008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591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50" advTm="19678">
        <p:fade/>
      </p:transition>
    </mc:Choice>
    <mc:Fallback xmlns="">
      <p:transition xmlns:p14="http://schemas.microsoft.com/office/powerpoint/2010/main" spd="slow" advTm="19678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862" y="355344"/>
            <a:ext cx="5649452" cy="980204"/>
          </a:xfrm>
        </p:spPr>
        <p:txBody>
          <a:bodyPr/>
          <a:lstStyle/>
          <a:p>
            <a:r>
              <a:rPr lang="en-US" b="0" dirty="0" smtClean="0">
                <a:solidFill>
                  <a:srgbClr val="FF0000"/>
                </a:solidFill>
              </a:rPr>
              <a:t>NOT</a:t>
            </a:r>
            <a:r>
              <a:rPr lang="en-US" sz="4400" b="0" dirty="0" smtClean="0">
                <a:solidFill>
                  <a:srgbClr val="0000FF"/>
                </a:solidFill>
              </a:rPr>
              <a:t>[</a:t>
            </a:r>
            <a:r>
              <a:rPr lang="en-US" sz="4000" b="0" dirty="0" smtClean="0">
                <a:solidFill>
                  <a:srgbClr val="0000FF"/>
                </a:solidFill>
              </a:rPr>
              <a:t>A </a:t>
            </a:r>
            <a:r>
              <a:rPr lang="en-US" sz="4000" b="0" dirty="0">
                <a:solidFill>
                  <a:srgbClr val="9933FF"/>
                </a:solidFill>
              </a:rPr>
              <a:t>surj</a:t>
            </a:r>
            <a:r>
              <a:rPr lang="en-US" sz="4000" b="0" dirty="0">
                <a:solidFill>
                  <a:srgbClr val="0000FF"/>
                </a:solidFill>
              </a:rPr>
              <a:t> </a:t>
            </a:r>
            <a:r>
              <a:rPr lang="en-US" sz="4000" b="0" dirty="0" smtClean="0">
                <a:solidFill>
                  <a:srgbClr val="0000FF"/>
                </a:solidFill>
              </a:rPr>
              <a:t>Pow(A)</a:t>
            </a:r>
            <a:r>
              <a:rPr lang="en-US" sz="4400" b="0" dirty="0" smtClean="0">
                <a:solidFill>
                  <a:srgbClr val="0000FF"/>
                </a:solidFill>
              </a:rPr>
              <a:t>]</a:t>
            </a:r>
            <a:endParaRPr lang="en-US" sz="4000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616" y="2962006"/>
            <a:ext cx="8335497" cy="3462847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W::= {a </a:t>
            </a:r>
            <a:r>
              <a:rPr lang="en-US" sz="4400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 | a</a:t>
            </a:r>
            <a:r>
              <a:rPr lang="en-US" sz="4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f(a)}</a:t>
            </a:r>
            <a:r>
              <a:rPr lang="en-US" dirty="0" smtClean="0"/>
              <a:t>, so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a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W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dirty="0" smtClean="0">
                <a:solidFill>
                  <a:srgbClr val="0000FF"/>
                </a:solidFill>
              </a:rPr>
              <a:t> a </a:t>
            </a:r>
            <a:r>
              <a:rPr lang="en-US" sz="4400" dirty="0" smtClean="0">
                <a:solidFill>
                  <a:srgbClr val="0000FF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dirty="0" smtClean="0">
                <a:solidFill>
                  <a:srgbClr val="0000FF"/>
                </a:solidFill>
              </a:rPr>
              <a:t> f(a)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 </a:t>
            </a:r>
            <a:r>
              <a:rPr lang="en-US" dirty="0" smtClean="0"/>
              <a:t>a surj, so </a:t>
            </a:r>
            <a:r>
              <a:rPr lang="en-US" dirty="0" smtClean="0">
                <a:solidFill>
                  <a:srgbClr val="0000FF"/>
                </a:solidFill>
              </a:rPr>
              <a:t>W=f(a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, some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∈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</a:t>
            </a:r>
            <a:r>
              <a:rPr lang="en-US" sz="4400" dirty="0" smtClean="0"/>
              <a:t>,   </a:t>
            </a:r>
            <a:r>
              <a:rPr lang="en-US" sz="4400" dirty="0" smtClean="0">
                <a:solidFill>
                  <a:srgbClr val="0000FF"/>
                </a:solidFill>
              </a:rPr>
              <a:t>  a </a:t>
            </a:r>
            <a:r>
              <a:rPr lang="en-US" sz="4400" baseline="-25000" dirty="0" smtClean="0">
                <a:solidFill>
                  <a:srgbClr val="0000FF"/>
                </a:solidFill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Symbol" charset="2"/>
                <a:cs typeface="Symbol" charset="2"/>
              </a:rPr>
              <a:t>∈</a:t>
            </a:r>
            <a:r>
              <a:rPr lang="en-US" sz="4400" dirty="0" smtClean="0">
                <a:solidFill>
                  <a:srgbClr val="0000FF"/>
                </a:solidFill>
              </a:rPr>
              <a:t>f(a</a:t>
            </a:r>
            <a:r>
              <a:rPr lang="en-US" sz="4400" baseline="-25000" dirty="0" smtClean="0">
                <a:solidFill>
                  <a:srgbClr val="0000FF"/>
                </a:solidFill>
              </a:rPr>
              <a:t>0</a:t>
            </a:r>
            <a:r>
              <a:rPr lang="en-US" sz="4400" dirty="0" smtClean="0">
                <a:solidFill>
                  <a:srgbClr val="0000FF"/>
                </a:solidFill>
              </a:rPr>
              <a:t>) </a:t>
            </a:r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iff</a:t>
            </a:r>
            <a:r>
              <a:rPr lang="en-US" sz="4400" dirty="0" smtClean="0">
                <a:solidFill>
                  <a:srgbClr val="0000FF"/>
                </a:solidFill>
              </a:rPr>
              <a:t> a</a:t>
            </a:r>
            <a:r>
              <a:rPr lang="en-US" sz="4400" baseline="-25000" dirty="0" smtClean="0">
                <a:solidFill>
                  <a:srgbClr val="0000FF"/>
                </a:solidFill>
              </a:rPr>
              <a:t>  </a:t>
            </a:r>
            <a:r>
              <a:rPr lang="en-US" sz="4400" dirty="0" smtClean="0">
                <a:solidFill>
                  <a:srgbClr val="F50802"/>
                </a:solidFill>
                <a:latin typeface="Symbol" charset="2"/>
                <a:cs typeface="Symbol" charset="2"/>
                <a:sym typeface="Euclid Symbol"/>
              </a:rPr>
              <a:t>∉</a:t>
            </a:r>
            <a:r>
              <a:rPr lang="en-US" sz="4400" dirty="0" smtClean="0">
                <a:solidFill>
                  <a:srgbClr val="0000FF"/>
                </a:solidFill>
              </a:rPr>
              <a:t> f(a )</a:t>
            </a:r>
            <a:r>
              <a:rPr lang="en-US" sz="4400" dirty="0" smtClean="0"/>
              <a:t>.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754" y="1439869"/>
            <a:ext cx="77919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Pf by contradiction:  suppose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surj fcn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f:A→pow(A)</a:t>
            </a:r>
            <a:r>
              <a:rPr lang="en-US" sz="4400" dirty="0" smtClean="0">
                <a:latin typeface="Comic Sans MS"/>
                <a:cs typeface="Comic Sans MS"/>
              </a:rPr>
              <a:t>.  Let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998" y="1439337"/>
            <a:ext cx="5402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Pf by contradiction: </a:t>
            </a:r>
            <a:endParaRPr lang="en-US" sz="5400" dirty="0" smtClean="0">
              <a:latin typeface="Comic Sans MS" pitchFamily="66" charset="0"/>
              <a:cs typeface="Comic Sans M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59747" y="5532260"/>
            <a:ext cx="5171438" cy="566693"/>
            <a:chOff x="2359747" y="5532260"/>
            <a:chExt cx="5171438" cy="566693"/>
          </a:xfrm>
        </p:grpSpPr>
        <p:sp>
          <p:nvSpPr>
            <p:cNvPr id="6" name="TextBox 5"/>
            <p:cNvSpPr txBox="1"/>
            <p:nvPr/>
          </p:nvSpPr>
          <p:spPr>
            <a:xfrm>
              <a:off x="2359747" y="5555215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16922" y="5543739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5064" y="5532260"/>
              <a:ext cx="414263" cy="543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aseline="-250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0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64513" y="5848367"/>
            <a:ext cx="3687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50802"/>
                </a:solidFill>
                <a:latin typeface="Comic Sans MS"/>
                <a:cs typeface="Comic Sans MS"/>
              </a:rPr>
              <a:t>contradiction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906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5822">
        <p:cut/>
      </p:transition>
    </mc:Choice>
    <mc:Fallback xmlns="">
      <p:transition xmlns:p14="http://schemas.microsoft.com/office/powerpoint/2010/main" advTm="5822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222482"/>
              </p:ext>
            </p:extLst>
          </p:nvPr>
        </p:nvGraphicFramePr>
        <p:xfrm>
          <a:off x="3094038" y="2441575"/>
          <a:ext cx="4022725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3" name="Equation" r:id="rId5" imgW="965200" imgH="495300" progId="Equation.3">
                  <p:embed/>
                </p:oleObj>
              </mc:Choice>
              <mc:Fallback>
                <p:oleObj name="Equation" r:id="rId5" imgW="965200" imgH="495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038" y="2441575"/>
                        <a:ext cx="4022725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{0,1}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baseline="30000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is </a:t>
            </a:r>
            <a:r>
              <a:rPr lang="en-US" dirty="0" smtClean="0"/>
              <a:t>uncountable</a:t>
            </a:r>
            <a:endParaRPr lang="en-US" dirty="0"/>
          </a:p>
        </p:txBody>
      </p:sp>
      <p:sp>
        <p:nvSpPr>
          <p:cNvPr id="14" name="Arc 13"/>
          <p:cNvSpPr/>
          <p:nvPr/>
        </p:nvSpPr>
        <p:spPr>
          <a:xfrm>
            <a:off x="2122996" y="3617397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6420" y="361739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1764" y="3556437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7"/>
          <p:cNvGrpSpPr/>
          <p:nvPr/>
        </p:nvGrpSpPr>
        <p:grpSpPr>
          <a:xfrm>
            <a:off x="2077150" y="3602793"/>
            <a:ext cx="3669792" cy="885952"/>
            <a:chOff x="2075562" y="5654676"/>
            <a:chExt cx="3669792" cy="885952"/>
          </a:xfrm>
        </p:grpSpPr>
        <p:sp>
          <p:nvSpPr>
            <p:cNvPr id="29" name="Freeform 28"/>
            <p:cNvSpPr/>
            <p:nvPr/>
          </p:nvSpPr>
          <p:spPr>
            <a:xfrm>
              <a:off x="2075562" y="5654676"/>
              <a:ext cx="3669792" cy="885952"/>
            </a:xfrm>
            <a:custGeom>
              <a:avLst/>
              <a:gdLst>
                <a:gd name="connsiteX0" fmla="*/ 0 w 3669792"/>
                <a:gd name="connsiteY0" fmla="*/ 0 h 885952"/>
                <a:gd name="connsiteX1" fmla="*/ 329184 w 3669792"/>
                <a:gd name="connsiteY1" fmla="*/ 658368 h 885952"/>
                <a:gd name="connsiteX2" fmla="*/ 1792224 w 3669792"/>
                <a:gd name="connsiteY2" fmla="*/ 877824 h 885952"/>
                <a:gd name="connsiteX3" fmla="*/ 3206496 w 3669792"/>
                <a:gd name="connsiteY3" fmla="*/ 609600 h 885952"/>
                <a:gd name="connsiteX4" fmla="*/ 3669792 w 3669792"/>
                <a:gd name="connsiteY4" fmla="*/ 0 h 885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9792" h="885952">
                  <a:moveTo>
                    <a:pt x="0" y="0"/>
                  </a:moveTo>
                  <a:cubicBezTo>
                    <a:pt x="15240" y="256032"/>
                    <a:pt x="30480" y="512064"/>
                    <a:pt x="329184" y="658368"/>
                  </a:cubicBezTo>
                  <a:cubicBezTo>
                    <a:pt x="627888" y="804672"/>
                    <a:pt x="1312672" y="885952"/>
                    <a:pt x="1792224" y="877824"/>
                  </a:cubicBezTo>
                  <a:cubicBezTo>
                    <a:pt x="2271776" y="869696"/>
                    <a:pt x="2893568" y="755904"/>
                    <a:pt x="3206496" y="609600"/>
                  </a:cubicBezTo>
                  <a:cubicBezTo>
                    <a:pt x="3519424" y="463296"/>
                    <a:pt x="3594608" y="231648"/>
                    <a:pt x="3669792" y="0"/>
                  </a:cubicBezTo>
                </a:path>
              </a:pathLst>
            </a:custGeom>
            <a:ln w="31750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mic Sans MS"/>
                <a:cs typeface="Comic Sans M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10082" y="5933822"/>
              <a:ext cx="70864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 smtClean="0">
                  <a:solidFill>
                    <a:srgbClr val="FF0000"/>
                  </a:solidFill>
                  <a:latin typeface="Comic Sans MS" pitchFamily="66" charset="0"/>
                  <a:cs typeface="Comic Sans MS"/>
                </a:rPr>
                <a:t>bij</a:t>
              </a:r>
              <a:endParaRPr lang="en-US" sz="3200" dirty="0">
                <a:solidFill>
                  <a:srgbClr val="FF0000"/>
                </a:solidFill>
                <a:latin typeface="Comic Sans MS" pitchFamily="66" charset="0"/>
                <a:cs typeface="Comic Sans M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274438" y="2517598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8749" y="1565906"/>
            <a:ext cx="7661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{0,1}</a:t>
            </a:r>
            <a:r>
              <a:rPr lang="en-US" sz="4000" b="1" baseline="30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ω</a:t>
            </a:r>
            <a:r>
              <a:rPr lang="en-US" sz="4000" dirty="0" smtClean="0">
                <a:latin typeface="Comic Sans MS"/>
                <a:cs typeface="Comic Sans MS"/>
              </a:rPr>
              <a:t> is uncountable by Cantor:</a:t>
            </a: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716808"/>
              </p:ext>
            </p:extLst>
          </p:nvPr>
        </p:nvGraphicFramePr>
        <p:xfrm>
          <a:off x="4249550" y="2453080"/>
          <a:ext cx="3467213" cy="1094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4" name="Equation" r:id="rId7" imgW="723900" imgH="228600" progId="Equation.DSMT4">
                  <p:embed/>
                </p:oleObj>
              </mc:Choice>
              <mc:Fallback>
                <p:oleObj name="Equation" r:id="rId7" imgW="7239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550" y="2453080"/>
                        <a:ext cx="3467213" cy="10949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019709" y="3771826"/>
            <a:ext cx="3687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50802"/>
                </a:solidFill>
                <a:latin typeface="Comic Sans MS"/>
                <a:cs typeface="Comic Sans MS"/>
              </a:rPr>
              <a:t>contradiction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274808"/>
              </p:ext>
            </p:extLst>
          </p:nvPr>
        </p:nvGraphicFramePr>
        <p:xfrm>
          <a:off x="799971" y="2391486"/>
          <a:ext cx="3620676" cy="2061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5" name="Equation" r:id="rId9" imgW="825500" imgH="469900" progId="Equation.DSMT4">
                  <p:embed/>
                </p:oleObj>
              </mc:Choice>
              <mc:Fallback>
                <p:oleObj name="Equation" r:id="rId9" imgW="825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9971" y="2391486"/>
                        <a:ext cx="3620676" cy="2061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xmlns:p14="http://schemas.microsoft.com/office/powerpoint/2010/main" spd="slow" advTm="54984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I</a:t>
            </a:r>
            <a:r>
              <a:rPr lang="en-US" sz="4800" dirty="0" smtClean="0"/>
              <a:t>nfinite </a:t>
            </a:r>
            <a:r>
              <a:rPr lang="en-US" sz="4800" dirty="0"/>
              <a:t>S</a:t>
            </a:r>
            <a:r>
              <a:rPr lang="en-US" sz="4800" dirty="0" smtClean="0"/>
              <a:t>izes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50" y="1415561"/>
            <a:ext cx="8946725" cy="4198569"/>
          </a:xfrm>
        </p:spPr>
        <p:txBody>
          <a:bodyPr/>
          <a:lstStyle/>
          <a:p>
            <a:r>
              <a:rPr lang="en-US" sz="4400" dirty="0" smtClean="0"/>
              <a:t>Are all sets the same size?</a:t>
            </a:r>
          </a:p>
          <a:p>
            <a:pPr algn="ctr"/>
            <a:r>
              <a:rPr lang="en-US" sz="5400" dirty="0" smtClean="0">
                <a:solidFill>
                  <a:srgbClr val="9933FF"/>
                </a:solidFill>
              </a:rPr>
              <a:t>Cantor’s Theorem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shows how to keep finding </a:t>
            </a:r>
          </a:p>
          <a:p>
            <a:r>
              <a:rPr lang="en-US" sz="5400" dirty="0" smtClean="0">
                <a:solidFill>
                  <a:srgbClr val="000000"/>
                </a:solidFill>
              </a:rPr>
              <a:t>bigger infinities.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8095" y="1380847"/>
            <a:ext cx="1454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9933FF"/>
                </a:solidFill>
                <a:latin typeface="Comic Sans MS"/>
                <a:cs typeface="Comic Sans MS"/>
              </a:rPr>
              <a:t>NO!</a:t>
            </a:r>
            <a:endParaRPr lang="en-US" sz="5400" dirty="0">
              <a:solidFill>
                <a:srgbClr val="9933FF"/>
              </a:solidFill>
              <a:latin typeface="Comic Sans MS"/>
              <a:cs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3757410"/>
      </p:ext>
    </p:extLst>
  </p:cSld>
  <p:clrMapOvr>
    <a:masterClrMapping/>
  </p:clrMapOvr>
  <p:transition xmlns:p14="http://schemas.microsoft.com/office/powerpoint/2010/main" spd="slow" advTm="32125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5813323" cy="980204"/>
          </a:xfrm>
        </p:spPr>
        <p:txBody>
          <a:bodyPr/>
          <a:lstStyle/>
          <a:p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C</a:t>
            </a:r>
            <a:r>
              <a:rPr lang="en-US" sz="4000" dirty="0" smtClean="0"/>
              <a:t>ountable Sets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32" y="1435609"/>
            <a:ext cx="8465112" cy="1579618"/>
          </a:xfrm>
          <a:ln w="25400">
            <a:noFill/>
            <a:prstDash val="sysDash"/>
          </a:ln>
        </p:spPr>
        <p:txBody>
          <a:bodyPr/>
          <a:lstStyle/>
          <a:p>
            <a:r>
              <a:rPr lang="en-US" sz="4800" dirty="0" smtClean="0">
                <a:solidFill>
                  <a:srgbClr val="0000FF"/>
                </a:solidFill>
              </a:rPr>
              <a:t>A</a:t>
            </a:r>
            <a:r>
              <a:rPr lang="en-US" sz="4800" dirty="0" smtClean="0"/>
              <a:t> is </a:t>
            </a:r>
            <a:r>
              <a:rPr lang="en-US" sz="4800" dirty="0" smtClean="0">
                <a:solidFill>
                  <a:srgbClr val="9751CB"/>
                </a:solidFill>
              </a:rPr>
              <a:t>countable</a:t>
            </a:r>
            <a:r>
              <a:rPr lang="en-US" sz="4800" dirty="0" smtClean="0"/>
              <a:t> iff can list it:</a:t>
            </a:r>
            <a:r>
              <a:rPr lang="en-US" sz="4800" dirty="0" smtClean="0">
                <a:solidFill>
                  <a:srgbClr val="0000FF"/>
                </a:solidFill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0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,a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1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,a</a:t>
            </a:r>
            <a:r>
              <a:rPr lang="en-US" sz="4800" baseline="-25000" dirty="0" smtClean="0">
                <a:solidFill>
                  <a:srgbClr val="0000FF"/>
                </a:solidFill>
                <a:latin typeface="Comic Sans MS"/>
              </a:rPr>
              <a:t>2</a:t>
            </a:r>
            <a:r>
              <a:rPr lang="en-US" sz="4800" dirty="0" smtClean="0">
                <a:solidFill>
                  <a:srgbClr val="0000FF"/>
                </a:solidFill>
              </a:rPr>
              <a:t>,…. </a:t>
            </a:r>
          </a:p>
        </p:txBody>
      </p:sp>
      <p:sp>
        <p:nvSpPr>
          <p:cNvPr id="14" name="Arc 13"/>
          <p:cNvSpPr/>
          <p:nvPr/>
        </p:nvSpPr>
        <p:spPr>
          <a:xfrm>
            <a:off x="2121408" y="5669280"/>
            <a:ext cx="3060192" cy="768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omic Sans MS"/>
              <a:cs typeface="Comic Sans MS"/>
            </a:endParaRPr>
          </a:p>
        </p:txBody>
      </p:sp>
      <p:cxnSp>
        <p:nvCxnSpPr>
          <p:cNvPr id="27" name="Curved Connector 26"/>
          <p:cNvCxnSpPr/>
          <p:nvPr/>
        </p:nvCxnSpPr>
        <p:spPr>
          <a:xfrm>
            <a:off x="2084832" y="566928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>
            <a:off x="2170176" y="560832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72850" y="4569481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5400" dirty="0">
              <a:latin typeface="Comic Sans MS" pitchFamily="66" charset="0"/>
              <a:cs typeface="Comic Sans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295" y="4104961"/>
            <a:ext cx="8359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Claim:      </a:t>
            </a:r>
            <a:r>
              <a:rPr lang="en-US" sz="4800" dirty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:</a:t>
            </a:r>
            <a:r>
              <a:rPr lang="en-US" sz="4800" dirty="0">
                <a:latin typeface="Comic Sans MS"/>
                <a:cs typeface="Comic Sans MS"/>
              </a:rPr>
              <a:t>:= </a:t>
            </a:r>
            <a:r>
              <a:rPr lang="en-US" sz="4800" dirty="0" smtClean="0"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50802"/>
                </a:solidFill>
                <a:latin typeface="Comic Sans MS"/>
                <a:cs typeface="Comic Sans MS"/>
              </a:rPr>
              <a:t>∞</a:t>
            </a:r>
            <a:r>
              <a:rPr lang="en-US" sz="4800" dirty="0" smtClean="0">
                <a:latin typeface="Comic Sans MS"/>
                <a:cs typeface="Comic Sans MS"/>
              </a:rPr>
              <a:t>-bit strings</a:t>
            </a:r>
            <a:r>
              <a:rPr lang="en-US" sz="4800" dirty="0">
                <a:latin typeface="Comic Sans MS"/>
                <a:cs typeface="Comic Sans MS"/>
              </a:rPr>
              <a:t>}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is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uncountable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  <a:endParaRPr lang="en-US" sz="4800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901765"/>
              </p:ext>
            </p:extLst>
          </p:nvPr>
        </p:nvGraphicFramePr>
        <p:xfrm>
          <a:off x="2212911" y="3806649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6" name="Equation" r:id="rId5" imgW="457200" imgH="393700" progId="Equation.DSMT4">
                  <p:embed/>
                </p:oleObj>
              </mc:Choice>
              <mc:Fallback>
                <p:oleObj name="Equation" r:id="rId5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12911" y="3806649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4244" y="2230193"/>
            <a:ext cx="8916014" cy="1880197"/>
            <a:chOff x="154244" y="2230193"/>
            <a:chExt cx="8916014" cy="1880197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3560008"/>
                </p:ext>
              </p:extLst>
            </p:nvPr>
          </p:nvGraphicFramePr>
          <p:xfrm>
            <a:off x="591477" y="2811815"/>
            <a:ext cx="1465263" cy="1298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37" name="Equation" r:id="rId7" imgW="444500" imgH="393700" progId="Equation.DSMT4">
                    <p:embed/>
                  </p:oleObj>
                </mc:Choice>
                <mc:Fallback>
                  <p:oleObj name="Equation" r:id="rId7" imgW="444500" imgH="3937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91477" y="2811815"/>
                          <a:ext cx="1465263" cy="1298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154244" y="2230193"/>
              <a:ext cx="8916014" cy="1677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800"/>
                </a:spcAft>
              </a:pPr>
              <a:r>
                <a:rPr lang="en-US" sz="4400" dirty="0" smtClean="0">
                  <a:latin typeface="Comic Sans MS"/>
                  <a:cs typeface="Comic Sans MS"/>
                </a:rPr>
                <a:t>   </a:t>
              </a:r>
              <a:r>
                <a:rPr lang="en-US" sz="4400" dirty="0" smtClean="0">
                  <a:solidFill>
                    <a:srgbClr val="0000FF"/>
                  </a:solidFill>
                  <a:latin typeface="Comic Sans MS"/>
                  <a:cs typeface="Comic Sans MS"/>
                </a:rPr>
                <a:t>               </a:t>
              </a:r>
              <a:r>
                <a:rPr lang="en-US" sz="4400" dirty="0" smtClean="0">
                  <a:latin typeface="Comic Sans MS"/>
                  <a:cs typeface="Comic Sans MS"/>
                </a:rPr>
                <a:t>         example:</a:t>
              </a:r>
            </a:p>
            <a:p>
              <a:pPr>
                <a:spcAft>
                  <a:spcPts val="1800"/>
                </a:spcAft>
              </a:pPr>
              <a:r>
                <a:rPr lang="en-US" sz="4400" dirty="0" smtClean="0">
                  <a:latin typeface="Comic Sans MS"/>
                  <a:cs typeface="Comic Sans MS"/>
                </a:rPr>
                <a:t>          ::= {</a:t>
              </a:r>
              <a:r>
                <a:rPr lang="en-US" sz="4400" dirty="0" smtClean="0">
                  <a:solidFill>
                    <a:srgbClr val="008000"/>
                  </a:solidFill>
                  <a:latin typeface="Comic Sans MS"/>
                  <a:cs typeface="Comic Sans MS"/>
                </a:rPr>
                <a:t>finite</a:t>
              </a:r>
              <a:r>
                <a:rPr lang="en-US" sz="4400" dirty="0" smtClean="0">
                  <a:latin typeface="Comic Sans MS"/>
                  <a:cs typeface="Comic Sans MS"/>
                </a:rPr>
                <a:t> bit strings}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424049359"/>
      </p:ext>
    </p:extLst>
  </p:cSld>
  <p:clrMapOvr>
    <a:masterClrMapping/>
  </p:clrMapOvr>
  <p:transition xmlns:p14="http://schemas.microsoft.com/office/powerpoint/2010/main" advTm="59181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30951"/>
            <a:ext cx="2564572" cy="96324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891035"/>
              </p:ext>
            </p:extLst>
          </p:nvPr>
        </p:nvGraphicFramePr>
        <p:xfrm>
          <a:off x="2652406" y="1005045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0" name="Equation" r:id="rId4" imgW="1333500" imgH="393700" progId="Equation.DSMT4">
                  <p:embed/>
                </p:oleObj>
              </mc:Choice>
              <mc:Fallback>
                <p:oleObj name="Equation" r:id="rId4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2406" y="1005045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400760"/>
              </p:ext>
            </p:extLst>
          </p:nvPr>
        </p:nvGraphicFramePr>
        <p:xfrm>
          <a:off x="1081228" y="2355012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2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3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n+1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88078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152"/>
    </mc:Choice>
    <mc:Fallback xmlns="">
      <p:transition xmlns:p14="http://schemas.microsoft.com/office/powerpoint/2010/main" spd="slow" advTm="11015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8229600" cy="4525963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789134"/>
              </p:ext>
            </p:extLst>
          </p:nvPr>
        </p:nvGraphicFramePr>
        <p:xfrm>
          <a:off x="2652406" y="988657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6" name="Equation" r:id="rId4" imgW="1333500" imgH="393700" progId="Equation.DSMT4">
                  <p:embed/>
                </p:oleObj>
              </mc:Choice>
              <mc:Fallback>
                <p:oleObj name="Equation" r:id="rId4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2406" y="988657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01404"/>
              </p:ext>
            </p:extLst>
          </p:nvPr>
        </p:nvGraphicFramePr>
        <p:xfrm>
          <a:off x="1081228" y="2355012"/>
          <a:ext cx="6597515" cy="38027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507501"/>
                <a:gridCol w="773582"/>
                <a:gridCol w="415347"/>
                <a:gridCol w="513236"/>
                <a:gridCol w="327841"/>
              </a:tblGrid>
              <a:tr h="432540"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2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3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n+1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lang="en-US" sz="2800" baseline="-250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lang="en-US" sz="2800" baseline="-250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2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s</a:t>
                      </a:r>
                      <a:r>
                        <a:rPr kumimoji="0" lang="en-US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3</a:t>
                      </a: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 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5FCFD"/>
                          </a:solidFill>
                          <a:latin typeface="Comic Sans MS"/>
                          <a:cs typeface="Comic Sans MS"/>
                        </a:rPr>
                        <a:t>.</a:t>
                      </a:r>
                      <a:endParaRPr lang="en-US" sz="1800" dirty="0">
                        <a:solidFill>
                          <a:srgbClr val="F5FCFD"/>
                        </a:solidFill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5FCFD"/>
                          </a:solidFill>
                          <a:effectLst/>
                          <a:uLnTx/>
                          <a:uFillTx/>
                          <a:latin typeface="Comic Sans MS"/>
                          <a:ea typeface="+mn-ea"/>
                          <a:cs typeface="Comic Sans MS"/>
                        </a:rPr>
                        <a:t>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5FCFD"/>
                        </a:solidFill>
                        <a:effectLst/>
                        <a:uLnTx/>
                        <a:uFillTx/>
                        <a:latin typeface="Comic Sans MS"/>
                        <a:ea typeface="+mn-ea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1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  <a:tr h="4325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.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/>
                          <a:cs typeface="Comic Sans MS"/>
                        </a:rPr>
                        <a:t>0</a:t>
                      </a:r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mic Sans MS"/>
                        <a:cs typeface="Comic Sans MS"/>
                      </a:endParaRPr>
                    </a:p>
                  </a:txBody>
                  <a:tcPr/>
                </a:tc>
              </a:tr>
            </a:tbl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2109031" y="3338191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112038" y="44181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3625652" y="4908435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4115964" y="5317154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2552735" y="3812313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2" name="TextBox 11"/>
          <p:cNvSpPr txBox="1"/>
          <p:nvPr/>
        </p:nvSpPr>
        <p:spPr>
          <a:xfrm>
            <a:off x="4572000" y="57463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574425" y="2842197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9555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08"/>
    </mc:Choice>
    <mc:Fallback xmlns="">
      <p:transition xmlns:p14="http://schemas.microsoft.com/office/powerpoint/2010/main" spd="slow" advTm="2250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TextBox 8"/>
          <p:cNvSpPr txBox="1"/>
          <p:nvPr/>
        </p:nvSpPr>
        <p:spPr>
          <a:xfrm>
            <a:off x="3625652" y="4908435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0" name="TextBox 9"/>
          <p:cNvSpPr txBox="1"/>
          <p:nvPr/>
        </p:nvSpPr>
        <p:spPr>
          <a:xfrm>
            <a:off x="4115964" y="5317154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2" name="TextBox 11"/>
          <p:cNvSpPr txBox="1"/>
          <p:nvPr/>
        </p:nvSpPr>
        <p:spPr>
          <a:xfrm>
            <a:off x="4572000" y="57463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5646" y="3842773"/>
            <a:ext cx="7595418" cy="216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        cannot be listed:</a:t>
            </a:r>
          </a:p>
          <a:p>
            <a:r>
              <a:rPr lang="en-US" sz="4400" dirty="0" smtClean="0">
                <a:latin typeface="Comic Sans MS" pitchFamily="66" charset="0"/>
              </a:rPr>
              <a:t>        this</a:t>
            </a:r>
            <a:r>
              <a:rPr lang="en-US" sz="4400" dirty="0" smtClean="0">
                <a:solidFill>
                  <a:srgbClr val="E45ECA"/>
                </a:solidFill>
                <a:latin typeface="Comic Sans MS" pitchFamily="66" charset="0"/>
              </a:rPr>
              <a:t> diagonal sequence</a:t>
            </a:r>
          </a:p>
          <a:p>
            <a:r>
              <a:rPr lang="en-US" sz="4400" dirty="0" smtClean="0">
                <a:latin typeface="Comic Sans MS" pitchFamily="66" charset="0"/>
              </a:rPr>
              <a:t>        will be missing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6718" y="3148139"/>
            <a:ext cx="72267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…differs from every row!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1" y="1355532"/>
            <a:ext cx="2548185" cy="905887"/>
          </a:xfrm>
        </p:spPr>
        <p:txBody>
          <a:bodyPr/>
          <a:lstStyle/>
          <a:p>
            <a:r>
              <a:rPr lang="en-US" dirty="0" smtClean="0"/>
              <a:t>Suppose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637940"/>
              </p:ext>
            </p:extLst>
          </p:nvPr>
        </p:nvGraphicFramePr>
        <p:xfrm>
          <a:off x="2652406" y="996851"/>
          <a:ext cx="439896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5" name="Equation" r:id="rId4" imgW="1333500" imgH="393700" progId="Equation.DSMT4">
                  <p:embed/>
                </p:oleObj>
              </mc:Choice>
              <mc:Fallback>
                <p:oleObj name="Equation" r:id="rId4" imgW="1333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2406" y="996851"/>
                        <a:ext cx="4398962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6" name="TextBox 5"/>
          <p:cNvSpPr txBox="1"/>
          <p:nvPr/>
        </p:nvSpPr>
        <p:spPr>
          <a:xfrm>
            <a:off x="2109031" y="3338191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3112038" y="4418159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74BE3"/>
                </a:solidFill>
                <a:latin typeface="Comic Sans MS" pitchFamily="66" charset="0"/>
                <a:cs typeface="Arial"/>
              </a:rPr>
              <a:t>0</a:t>
            </a:r>
          </a:p>
        </p:txBody>
      </p:sp>
      <p:sp useBgFill="1">
        <p:nvSpPr>
          <p:cNvPr id="11" name="TextBox 10"/>
          <p:cNvSpPr txBox="1"/>
          <p:nvPr/>
        </p:nvSpPr>
        <p:spPr>
          <a:xfrm>
            <a:off x="2552735" y="3812313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 useBgFill="1">
        <p:nvSpPr>
          <p:cNvPr id="13" name="TextBox 12"/>
          <p:cNvSpPr txBox="1"/>
          <p:nvPr/>
        </p:nvSpPr>
        <p:spPr>
          <a:xfrm>
            <a:off x="1574425" y="2842197"/>
            <a:ext cx="44278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4BE3"/>
                </a:solidFill>
                <a:latin typeface="Comic Sans MS" pitchFamily="66" charset="0"/>
                <a:cs typeface="Arial"/>
              </a:rPr>
              <a:t>1</a:t>
            </a:r>
            <a:endParaRPr lang="en-US" dirty="0" smtClean="0">
              <a:solidFill>
                <a:srgbClr val="F74BE3"/>
              </a:solidFill>
              <a:latin typeface="Comic Sans MS" pitchFamily="66" charset="0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83558" y="2684841"/>
            <a:ext cx="441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E45ECA"/>
                </a:solidFill>
              </a:rPr>
              <a:t>⋯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190936"/>
              </p:ext>
            </p:extLst>
          </p:nvPr>
        </p:nvGraphicFramePr>
        <p:xfrm>
          <a:off x="1557469" y="3569037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6" name="Equation" r:id="rId6" imgW="457200" imgH="393700" progId="Equation.DSMT4">
                  <p:embed/>
                </p:oleObj>
              </mc:Choice>
              <mc:Fallback>
                <p:oleObj name="Equation" r:id="rId6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7469" y="3569037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44591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7704">
        <p:fade/>
      </p:transition>
    </mc:Choice>
    <mc:Fallback xmlns="">
      <p:transition xmlns:p14="http://schemas.microsoft.com/office/powerpoint/2010/main" spd="med" advTm="37704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-0.025 -0.073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37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111E-6 L -0.03594 -0.1442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" y="-72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81481E-6 L -0.06024 -0.2328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-116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59259E-6 L -0.0842 -0.3046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152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3333E-6 L -0.10209 -0.3678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-184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11649 -0.4252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2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/>
      <p:bldP spid="6" grpId="0" animBg="1"/>
      <p:bldP spid="7" grpId="0" animBg="1"/>
      <p:bldP spid="11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478" y="1413784"/>
            <a:ext cx="8634219" cy="4959248"/>
          </a:xfrm>
        </p:spPr>
        <p:txBody>
          <a:bodyPr/>
          <a:lstStyle/>
          <a:p>
            <a:r>
              <a:rPr lang="en-US" sz="4400" dirty="0" smtClean="0"/>
              <a:t>So                          differs from every row.  That is,</a:t>
            </a:r>
          </a:p>
          <a:p>
            <a:endParaRPr lang="en-US" sz="4400" dirty="0"/>
          </a:p>
          <a:p>
            <a:endParaRPr lang="en-US" sz="4400" dirty="0" smtClean="0"/>
          </a:p>
          <a:p>
            <a:r>
              <a:rPr lang="en-US" sz="4400" dirty="0" smtClean="0">
                <a:solidFill>
                  <a:srgbClr val="FF0000"/>
                </a:solidFill>
              </a:rPr>
              <a:t>contradicting</a:t>
            </a:r>
            <a:r>
              <a:rPr lang="en-US" sz="4400" dirty="0" smtClean="0"/>
              <a:t> the claim that</a:t>
            </a:r>
          </a:p>
          <a:p>
            <a:r>
              <a:rPr lang="en-US" sz="4400" dirty="0" smtClean="0"/>
              <a:t>every               appears as a row.     </a:t>
            </a:r>
            <a:r>
              <a:rPr lang="en-US" dirty="0" smtClean="0"/>
              <a:t> </a:t>
            </a:r>
            <a:endParaRPr lang="en-US" dirty="0" smtClean="0">
              <a:solidFill>
                <a:srgbClr val="F74BE3"/>
              </a:solidFill>
            </a:endParaRP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Arguments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942442"/>
              </p:ext>
            </p:extLst>
          </p:nvPr>
        </p:nvGraphicFramePr>
        <p:xfrm>
          <a:off x="788448" y="2857056"/>
          <a:ext cx="6633395" cy="1512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4" name="Equation" r:id="rId3" imgW="1727200" imgH="393700" progId="Equation.DSMT4">
                  <p:embed/>
                </p:oleObj>
              </mc:Choice>
              <mc:Fallback>
                <p:oleObj name="Equation" r:id="rId3" imgW="172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8448" y="2857056"/>
                        <a:ext cx="6633395" cy="1512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533867"/>
              </p:ext>
            </p:extLst>
          </p:nvPr>
        </p:nvGraphicFramePr>
        <p:xfrm>
          <a:off x="1121746" y="1497012"/>
          <a:ext cx="40528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5" name="Equation" r:id="rId5" imgW="1143000" imgH="228600" progId="Equation.3">
                  <p:embed/>
                </p:oleObj>
              </mc:Choice>
              <mc:Fallback>
                <p:oleObj name="Equation" r:id="rId5" imgW="1143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1746" y="1497012"/>
                        <a:ext cx="4052888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592452"/>
              </p:ext>
            </p:extLst>
          </p:nvPr>
        </p:nvGraphicFramePr>
        <p:xfrm>
          <a:off x="1952118" y="4954212"/>
          <a:ext cx="2585279" cy="1457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6" name="Equation" r:id="rId7" imgW="698500" imgH="393700" progId="Equation.DSMT4">
                  <p:embed/>
                </p:oleObj>
              </mc:Choice>
              <mc:Fallback>
                <p:oleObj name="Equation" r:id="rId7" imgW="698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2118" y="4954212"/>
                        <a:ext cx="2585279" cy="1457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26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uncountable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972061"/>
              </p:ext>
            </p:extLst>
          </p:nvPr>
        </p:nvGraphicFramePr>
        <p:xfrm>
          <a:off x="2073626" y="193295"/>
          <a:ext cx="1507428" cy="129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6" name="Equation" r:id="rId4" imgW="457200" imgH="393700" progId="Equation.DSMT4">
                  <p:embed/>
                </p:oleObj>
              </mc:Choice>
              <mc:Fallback>
                <p:oleObj name="Equation" r:id="rId4" imgW="4572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3626" y="193295"/>
                        <a:ext cx="1507428" cy="129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616973"/>
              </p:ext>
            </p:extLst>
          </p:nvPr>
        </p:nvGraphicFramePr>
        <p:xfrm>
          <a:off x="228600" y="4369940"/>
          <a:ext cx="8689975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7" name="Equation" r:id="rId6" imgW="2578100" imgH="393700" progId="Equation.DSMT4">
                  <p:embed/>
                </p:oleObj>
              </mc:Choice>
              <mc:Fallback>
                <p:oleObj name="Equation" r:id="rId6" imgW="25781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600" y="4369940"/>
                        <a:ext cx="8689975" cy="1327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144088" y="2805670"/>
            <a:ext cx="2524852" cy="85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Comic Sans MS" pitchFamily="66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/>
              <a:t>obviously 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70582"/>
              </p:ext>
            </p:extLst>
          </p:nvPr>
        </p:nvGraphicFramePr>
        <p:xfrm>
          <a:off x="2816002" y="2476896"/>
          <a:ext cx="2995613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8" name="Equation" r:id="rId8" imgW="914400" imgH="393700" progId="Equation.DSMT4">
                  <p:embed/>
                </p:oleObj>
              </mc:Choice>
              <mc:Fallback>
                <p:oleObj name="Equation" r:id="rId8" imgW="9144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16002" y="2476896"/>
                        <a:ext cx="2995613" cy="129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089" y="1501879"/>
            <a:ext cx="1112345" cy="807374"/>
          </a:xfrm>
        </p:spPr>
        <p:txBody>
          <a:bodyPr/>
          <a:lstStyle/>
          <a:p>
            <a:r>
              <a:rPr lang="en-US" dirty="0" smtClean="0"/>
              <a:t>So 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468104"/>
              </p:ext>
            </p:extLst>
          </p:nvPr>
        </p:nvGraphicFramePr>
        <p:xfrm>
          <a:off x="1802698" y="1139565"/>
          <a:ext cx="4826429" cy="1583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9" name="Equation" r:id="rId10" imgW="1473200" imgH="482600" progId="Equation.3">
                  <p:embed/>
                </p:oleObj>
              </mc:Choice>
              <mc:Fallback>
                <p:oleObj name="Equation" r:id="rId10" imgW="1473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02698" y="1139565"/>
                        <a:ext cx="4826429" cy="1583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093223" y="1750499"/>
            <a:ext cx="1258210" cy="78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Comic Sans MS" pitchFamily="66" charset="0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omic Sans MS" pitchFamily="66" charset="0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Comic Sans MS" pitchFamily="66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/>
              <a:t>and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2122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91570">
        <p:fade/>
      </p:transition>
    </mc:Choice>
    <mc:Fallback xmlns="">
      <p:transition xmlns:p14="http://schemas.microsoft.com/office/powerpoint/2010/main" spd="slow" advTm="9157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build="p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Strictly Smaller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649" y="1655097"/>
            <a:ext cx="8831877" cy="2703871"/>
          </a:xfrm>
        </p:spPr>
        <p:txBody>
          <a:bodyPr anchor="ctr"/>
          <a:lstStyle/>
          <a:p>
            <a:r>
              <a:rPr lang="en-US" sz="4800" dirty="0" smtClean="0">
                <a:solidFill>
                  <a:srgbClr val="0000FF"/>
                </a:solidFill>
              </a:rPr>
              <a:t>A </a:t>
            </a:r>
            <a:r>
              <a:rPr lang="en-US" sz="4800" dirty="0" smtClean="0">
                <a:solidFill>
                  <a:srgbClr val="9933FF"/>
                </a:solidFill>
              </a:rPr>
              <a:t>strict</a:t>
            </a:r>
            <a:r>
              <a:rPr lang="en-US" sz="4800" dirty="0" smtClean="0">
                <a:solidFill>
                  <a:srgbClr val="0000FF"/>
                </a:solidFill>
              </a:rPr>
              <a:t> B</a:t>
            </a:r>
            <a:r>
              <a:rPr lang="en-US" sz="4800" dirty="0" smtClean="0"/>
              <a:t> ::=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   B </a:t>
            </a:r>
            <a:r>
              <a:rPr lang="en-US" sz="4800" dirty="0" smtClean="0">
                <a:solidFill>
                  <a:srgbClr val="9933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A  </a:t>
            </a:r>
            <a:r>
              <a:rPr lang="en-US" sz="3600" dirty="0" smtClean="0">
                <a:solidFill>
                  <a:srgbClr val="000000"/>
                </a:solidFill>
              </a:rPr>
              <a:t>AND</a:t>
            </a:r>
            <a:r>
              <a:rPr lang="en-US" sz="36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NOT</a:t>
            </a:r>
            <a:r>
              <a:rPr lang="en-US" sz="4800" dirty="0" smtClean="0">
                <a:solidFill>
                  <a:srgbClr val="0000FF"/>
                </a:solidFill>
              </a:rPr>
              <a:t>(A </a:t>
            </a:r>
            <a:r>
              <a:rPr lang="en-US" sz="4800" dirty="0" smtClean="0">
                <a:solidFill>
                  <a:srgbClr val="9933FF"/>
                </a:solidFill>
              </a:rPr>
              <a:t>surj</a:t>
            </a:r>
            <a:r>
              <a:rPr lang="en-US" sz="4800" dirty="0" smtClean="0">
                <a:solidFill>
                  <a:srgbClr val="0000FF"/>
                </a:solidFill>
              </a:rPr>
              <a:t> B)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A </a:t>
            </a:r>
            <a:r>
              <a:rPr lang="en-US" sz="4800" dirty="0" smtClean="0">
                <a:latin typeface="Comic Sans MS"/>
              </a:rPr>
              <a:t>is “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</a:rPr>
              <a:t>strictly smaller</a:t>
            </a:r>
            <a:r>
              <a:rPr lang="en-US" sz="4800" dirty="0" smtClean="0">
                <a:latin typeface="Comic Sans MS"/>
              </a:rPr>
              <a:t>”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</a:rPr>
              <a:t> </a:t>
            </a:r>
            <a:r>
              <a:rPr lang="en-US" sz="4800" dirty="0" smtClean="0">
                <a:latin typeface="Comic Sans MS"/>
              </a:rPr>
              <a:t>than </a:t>
            </a:r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B</a:t>
            </a:r>
            <a:endParaRPr lang="en-US" sz="4800" dirty="0" smtClean="0">
              <a:solidFill>
                <a:srgbClr val="000000"/>
              </a:solidFill>
              <a:latin typeface="Comic Sans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7336017"/>
      </p:ext>
    </p:extLst>
  </p:cSld>
  <p:clrMapOvr>
    <a:masterClrMapping/>
  </p:clrMapOvr>
  <p:transition xmlns:p14="http://schemas.microsoft.com/office/powerpoint/2010/main" advTm="31835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47.1|2.2|15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6|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2|8.7|1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5.4|4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|12.7|1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9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3.7|1.5|0.8|0.8|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1.3|9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2|18.4|37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13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400" dirty="0" smtClean="0">
            <a:latin typeface="Comic Sans MS" pitchFamily="66" charset="0"/>
          </a:defRPr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5044</TotalTime>
  <Words>551</Words>
  <Application>Microsoft Macintosh PowerPoint</Application>
  <PresentationFormat>On-screen Show (4:3)</PresentationFormat>
  <Paragraphs>243</Paragraphs>
  <Slides>14</Slides>
  <Notes>8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1_Custom Design</vt:lpstr>
      <vt:lpstr>2_Custom Design</vt:lpstr>
      <vt:lpstr>Equation</vt:lpstr>
      <vt:lpstr>PowerPoint Presentation</vt:lpstr>
      <vt:lpstr>Infinite Sizes</vt:lpstr>
      <vt:lpstr> Countable Sets</vt:lpstr>
      <vt:lpstr>Diagonal Arguments</vt:lpstr>
      <vt:lpstr>Diagonal Arguments</vt:lpstr>
      <vt:lpstr>Diagonal Arguments</vt:lpstr>
      <vt:lpstr>Diagonal Arguments</vt:lpstr>
      <vt:lpstr>is uncountable</vt:lpstr>
      <vt:lpstr>Strictly Smaller</vt:lpstr>
      <vt:lpstr>Cantor’s Theorem</vt:lpstr>
      <vt:lpstr>NOT[A surj Pow(A)]</vt:lpstr>
      <vt:lpstr>NOT[A surj Pow(A)]</vt:lpstr>
      <vt:lpstr>NOT[A surj Pow(A)]</vt:lpstr>
      <vt:lpstr> {0,1}ω is uncountable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431</cp:revision>
  <cp:lastPrinted>2012-02-26T02:00:09Z</cp:lastPrinted>
  <dcterms:created xsi:type="dcterms:W3CDTF">2011-02-18T03:43:54Z</dcterms:created>
  <dcterms:modified xsi:type="dcterms:W3CDTF">2012-02-27T08:26:52Z</dcterms:modified>
</cp:coreProperties>
</file>