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7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6" r:id="rId2"/>
    <p:sldId id="281" r:id="rId3"/>
    <p:sldId id="282" r:id="rId4"/>
    <p:sldId id="290" r:id="rId5"/>
    <p:sldId id="341" r:id="rId6"/>
    <p:sldId id="278" r:id="rId7"/>
    <p:sldId id="288" r:id="rId8"/>
    <p:sldId id="289" r:id="rId9"/>
    <p:sldId id="347" r:id="rId10"/>
    <p:sldId id="284" r:id="rId11"/>
    <p:sldId id="285" r:id="rId12"/>
    <p:sldId id="286" r:id="rId13"/>
    <p:sldId id="322" r:id="rId14"/>
    <p:sldId id="342" r:id="rId15"/>
    <p:sldId id="340" r:id="rId16"/>
    <p:sldId id="323" r:id="rId17"/>
    <p:sldId id="345" r:id="rId18"/>
    <p:sldId id="344" r:id="rId19"/>
    <p:sldId id="337" r:id="rId20"/>
    <p:sldId id="348" r:id="rId21"/>
    <p:sldId id="338" r:id="rId22"/>
    <p:sldId id="287" r:id="rId23"/>
    <p:sldId id="336" r:id="rId24"/>
  </p:sldIdLst>
  <p:sldSz cx="9144000" cy="6858000" type="screen4x3"/>
  <p:notesSz cx="7315200" cy="96012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clrMru>
    <a:srgbClr val="740074"/>
    <a:srgbClr val="0000FF"/>
    <a:srgbClr val="028822"/>
    <a:srgbClr val="F60000"/>
    <a:srgbClr val="05AB09"/>
    <a:srgbClr val="029C27"/>
    <a:srgbClr val="0033CC"/>
    <a:srgbClr val="FF33CC"/>
    <a:srgbClr val="EE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0" autoAdjust="0"/>
    <p:restoredTop sz="94700" autoAdjust="0"/>
  </p:normalViewPr>
  <p:slideViewPr>
    <p:cSldViewPr snapToGrid="0" showGuides="1">
      <p:cViewPr varScale="1">
        <p:scale>
          <a:sx n="110" d="100"/>
          <a:sy n="110" d="100"/>
        </p:scale>
        <p:origin x="-1696" y="-96"/>
      </p:cViewPr>
      <p:guideLst>
        <p:guide orient="horz" pos="2147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9/11/11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04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9/11/11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8B289-4F88-4A20-B3A1-EE7889FBD513}" type="slidenum">
              <a:rPr lang="en-US">
                <a:cs typeface="Arial" charset="0"/>
              </a:rPr>
              <a:pPr/>
              <a:t>12</a:t>
            </a:fld>
            <a:endParaRPr lang="en-US">
              <a:cs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13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14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15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16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17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18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C77A1F-4F69-4834-B717-BEE7DFA70091}" type="slidenum">
              <a:rPr lang="en-US">
                <a:cs typeface="Arial" charset="0"/>
              </a:rPr>
              <a:pPr/>
              <a:t>22</a:t>
            </a:fld>
            <a:endParaRPr lang="en-US">
              <a:cs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C57FC-7F1E-48CE-B946-20810EEF38C8}" type="slidenum">
              <a:rPr lang="en-US">
                <a:cs typeface="Arial" charset="0"/>
              </a:rPr>
              <a:pPr/>
              <a:t>2</a:t>
            </a:fld>
            <a:endParaRPr lang="en-US">
              <a:cs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807AC-29F9-4F53-8D8A-B66D2B1CE905}" type="slidenum">
              <a:rPr lang="en-US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807AC-29F9-4F53-8D8A-B66D2B1CE905}" type="slidenum">
              <a:rPr lang="en-US">
                <a:cs typeface="Arial" charset="0"/>
              </a:rPr>
              <a:pPr/>
              <a:t>4</a:t>
            </a:fld>
            <a:endParaRPr lang="en-US">
              <a:cs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7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8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53B9F-3368-4025-B93C-2546E6731926}" type="slidenum">
              <a:rPr lang="en-US">
                <a:cs typeface="Arial" charset="0"/>
              </a:rPr>
              <a:pPr/>
              <a:t>10</a:t>
            </a:fld>
            <a:endParaRPr lang="en-US">
              <a:cs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FEB94D-27F2-4695-ADBA-0B647BE49A98}" type="slidenum">
              <a:rPr lang="en-US">
                <a:cs typeface="Arial" charset="0"/>
              </a:rPr>
              <a:pPr/>
              <a:t>11</a:t>
            </a:fld>
            <a:endParaRPr lang="en-US">
              <a:cs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1" name="Date Placeholder 5"/>
          <p:cNvSpPr txBox="1">
            <a:spLocks/>
          </p:cNvSpPr>
          <p:nvPr userDrawn="1"/>
        </p:nvSpPr>
        <p:spPr>
          <a:xfrm>
            <a:off x="1264634" y="6471373"/>
            <a:ext cx="4157651" cy="29351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                 September 12,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4.bin"/><Relationship Id="rId12" Type="http://schemas.openxmlformats.org/officeDocument/2006/relationships/image" Target="../media/image1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4.e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emf"/><Relationship Id="rId12" Type="http://schemas.openxmlformats.org/officeDocument/2006/relationships/oleObject" Target="../embeddings/oleObject19.bin"/><Relationship Id="rId13" Type="http://schemas.openxmlformats.org/officeDocument/2006/relationships/image" Target="../media/image2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19.emf"/><Relationship Id="rId10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152400" y="6172200"/>
            <a:ext cx="6858000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vert="horz" wrap="squar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This work is licensed under a </a:t>
            </a:r>
            <a:r>
              <a:rPr lang="en-US" sz="1000" dirty="0" smtClean="0">
                <a:latin typeface="Comic Sans MS" pitchFamily="66" charset="0"/>
                <a:hlinkClick r:id="rId3"/>
              </a:rPr>
              <a:t>Creative Commons Attribution-Noncommercial-Share Alike 3.0 </a:t>
            </a:r>
            <a:r>
              <a:rPr lang="en-US" sz="1000" dirty="0" err="1" smtClean="0">
                <a:latin typeface="Comic Sans MS" pitchFamily="66" charset="0"/>
                <a:hlinkClick r:id="rId3"/>
              </a:rPr>
              <a:t>Unported</a:t>
            </a:r>
            <a:r>
              <a:rPr lang="en-US" sz="1000" dirty="0" smtClean="0">
                <a:latin typeface="Comic Sans MS" pitchFamily="66" charset="0"/>
                <a:hlinkClick r:id="rId3"/>
              </a:rPr>
              <a:t> License</a:t>
            </a:r>
            <a:r>
              <a:rPr lang="en-US" sz="10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228600" y="2057400"/>
            <a:ext cx="8610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200" dirty="0" smtClean="0">
                <a:latin typeface="Comic Sans MS" pitchFamily="66" charset="0"/>
              </a:rPr>
              <a:t>The Well Ordering Principle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76200" y="3157478"/>
            <a:ext cx="8991600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0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(by contradiction) </a:t>
            </a:r>
            <a:r>
              <a:rPr lang="en-US" sz="4000" dirty="0" smtClean="0">
                <a:latin typeface="Comic Sans MS" pitchFamily="66" charset="0"/>
              </a:rPr>
              <a:t>Suppose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  <a:p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4000" dirty="0" err="1" smtClean="0">
                <a:latin typeface="Comic Sans MS" pitchFamily="66" charset="0"/>
              </a:rPr>
              <a:t>nonproducts</a:t>
            </a:r>
            <a:r>
              <a:rPr lang="en-US" sz="4000" dirty="0" smtClean="0">
                <a:latin typeface="Comic Sans MS" pitchFamily="66" charset="0"/>
              </a:rPr>
              <a:t>} is </a:t>
            </a:r>
            <a:r>
              <a:rPr lang="en-US" sz="4000" dirty="0">
                <a:latin typeface="Comic Sans MS" pitchFamily="66" charset="0"/>
              </a:rPr>
              <a:t>nonempty</a:t>
            </a:r>
            <a:r>
              <a:rPr lang="en-US" sz="4000" dirty="0" smtClean="0">
                <a:latin typeface="Comic Sans MS" pitchFamily="66" charset="0"/>
              </a:rPr>
              <a:t>.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733800"/>
            <a:ext cx="8991600" cy="2895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                                    By WOP,</a:t>
            </a:r>
          </a:p>
          <a:p>
            <a:r>
              <a:rPr lang="en-US" sz="4400" dirty="0" smtClean="0">
                <a:latin typeface="Comic Sans MS" pitchFamily="66" charset="0"/>
              </a:rPr>
              <a:t>there is a </a:t>
            </a:r>
            <a:r>
              <a:rPr lang="en-US" sz="4400" i="1" dirty="0" smtClean="0">
                <a:latin typeface="Comic Sans MS" pitchFamily="66" charset="0"/>
              </a:rPr>
              <a:t>least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&gt; 1 that is a</a:t>
            </a:r>
          </a:p>
          <a:p>
            <a:r>
              <a:rPr lang="en-US" sz="4400" dirty="0" err="1" smtClean="0">
                <a:latin typeface="Comic Sans MS" pitchFamily="66" charset="0"/>
              </a:rPr>
              <a:t>nonproduct</a:t>
            </a:r>
            <a:r>
              <a:rPr lang="en-US" sz="4400" dirty="0" smtClean="0">
                <a:latin typeface="Comic Sans MS" pitchFamily="66" charset="0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6600" y="5029200"/>
            <a:ext cx="57912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This 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not prime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68333" y="5791200"/>
            <a:ext cx="8621271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(else is a product of 1 prime)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3810000"/>
            <a:ext cx="8686800" cy="2362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         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               Now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j,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Times"/>
              </a:rPr>
              <a:t>&lt;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</a:p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so both are prime products:</a:t>
            </a:r>
          </a:p>
          <a:p>
            <a:pPr algn="ctr">
              <a:lnSpc>
                <a:spcPct val="110000"/>
              </a:lnSpc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j</a:t>
            </a:r>
            <a:r>
              <a:rPr lang="en-US" sz="4800" dirty="0" smtClean="0">
                <a:latin typeface="Comic Sans MS" pitchFamily="66" charset="0"/>
              </a:rPr>
              <a:t> 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 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94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  k</a:t>
            </a:r>
            <a:r>
              <a:rPr lang="en-US" sz="4800" dirty="0" smtClean="0">
                <a:latin typeface="Comic Sans MS" pitchFamily="66" charset="0"/>
              </a:rPr>
              <a:t> 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213</a:t>
            </a:r>
          </a:p>
          <a:p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304800" y="3108472"/>
            <a:ext cx="8686800" cy="15819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…</a:t>
            </a:r>
            <a:r>
              <a:rPr lang="en-US" sz="4400" dirty="0">
                <a:latin typeface="Comic Sans MS" pitchFamily="66" charset="0"/>
              </a:rPr>
              <a:t>So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j·k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for integers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j,k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4400" dirty="0">
                <a:latin typeface="Comic Sans MS" pitchFamily="66" charset="0"/>
              </a:rPr>
              <a:t>where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>
                <a:latin typeface="Times" pitchFamily="18" charset="0"/>
              </a:rPr>
              <a:t>&gt;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j,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Times" pitchFamily="18" charset="0"/>
              </a:rPr>
              <a:t>&gt;</a:t>
            </a:r>
            <a:r>
              <a:rPr lang="en-US" sz="4400" dirty="0" smtClean="0">
                <a:latin typeface="Comic Sans MS" pitchFamily="66" charset="0"/>
              </a:rPr>
              <a:t> 1. </a:t>
            </a:r>
            <a:endParaRPr lang="en-US" sz="4400" baseline="-250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152400" y="2734235"/>
            <a:ext cx="8610600" cy="341016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…now</a:t>
            </a:r>
            <a:endParaRPr lang="en-US" sz="4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</a:pP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33CC"/>
                </a:solidFill>
                <a:latin typeface="Comic Sans MS" pitchFamily="66" charset="0"/>
              </a:rPr>
              <a:t>= </a:t>
            </a:r>
            <a:r>
              <a:rPr lang="en-US" sz="4800" dirty="0" err="1" smtClean="0">
                <a:solidFill>
                  <a:srgbClr val="0033CC"/>
                </a:solidFill>
                <a:latin typeface="Comic Sans MS" pitchFamily="66" charset="0"/>
              </a:rPr>
              <a:t>j·k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33CC"/>
                </a:solidFill>
                <a:latin typeface="Comic Sans MS" pitchFamily="66" charset="0"/>
              </a:rPr>
              <a:t>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94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213</a:t>
            </a:r>
          </a:p>
          <a:p>
            <a:pPr algn="ctr"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is prime product, </a:t>
            </a:r>
            <a:r>
              <a:rPr lang="en-US" sz="4400" dirty="0">
                <a:solidFill>
                  <a:srgbClr val="C00000"/>
                </a:solidFill>
                <a:latin typeface="Comic Sans MS" pitchFamily="66" charset="0"/>
              </a:rPr>
              <a:t>contradiction</a:t>
            </a:r>
            <a:r>
              <a:rPr lang="en-US" sz="4400" dirty="0" smtClean="0">
                <a:latin typeface="Comic Sans MS" pitchFamily="66" charset="0"/>
              </a:rPr>
              <a:t>.</a:t>
            </a:r>
          </a:p>
          <a:p>
            <a:pPr>
              <a:buFont typeface="Symbol" pitchFamily="18" charset="2"/>
              <a:buNone/>
            </a:pP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 So</a:t>
            </a:r>
            <a:r>
              <a:rPr lang="en-US" sz="4000" dirty="0" smtClean="0">
                <a:latin typeface="Comic Sans MS" pitchFamily="66" charset="0"/>
              </a:rPr>
              <a:t> {counterexamples} = </a:t>
            </a:r>
            <a:r>
              <a:rPr lang="en-US" sz="6000" b="1" dirty="0" smtClean="0">
                <a:latin typeface="Comic Sans MS" pitchFamily="66" charset="0"/>
                <a:sym typeface="Euclid Symbol"/>
              </a:rPr>
              <a:t>∅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.</a:t>
            </a:r>
            <a:r>
              <a:rPr lang="en-US" sz="40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QED</a:t>
            </a:r>
            <a:r>
              <a:rPr lang="en-US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endParaRPr lang="en-US" dirty="0">
              <a:solidFill>
                <a:srgbClr val="028822"/>
              </a:solidFill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521088" y="2950738"/>
            <a:ext cx="7319281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dirty="0" smtClean="0">
                <a:latin typeface="Comic Sans MS" pitchFamily="66" charset="0"/>
              </a:rPr>
              <a:t> is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</a:rPr>
              <a:t>postal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if can make 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n+8)</a:t>
            </a:r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¢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postage 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from </a:t>
            </a:r>
            <a:endParaRPr lang="en-US" sz="5400" dirty="0" smtClean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3</a:t>
            </a:r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¢ &amp; 5</a:t>
            </a:r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¢ stamps.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303213" y="2946698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Every number is 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postal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258620" y="4027053"/>
            <a:ext cx="8382000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by </a:t>
            </a:r>
            <a:r>
              <a:rPr lang="en-US" sz="4800" dirty="0" smtClean="0">
                <a:latin typeface="Comic Sans MS" pitchFamily="66" charset="0"/>
              </a:rPr>
              <a:t>WOP.  Suppose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be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least </a:t>
            </a:r>
            <a:r>
              <a:rPr lang="en-US" sz="4400" dirty="0" smtClean="0">
                <a:latin typeface="Comic Sans MS" pitchFamily="66" charset="0"/>
              </a:rPr>
              <a:t>counterexample.</a:t>
            </a: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</p:spTree>
    <p:extLst>
      <p:ext uri="{BB962C8B-B14F-4D97-AF65-F5344CB8AC3E}">
        <p14:creationId xmlns:p14="http://schemas.microsoft.com/office/powerpoint/2010/main" val="39494924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174999" y="2480878"/>
            <a:ext cx="8810246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That </a:t>
            </a:r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is,</a:t>
            </a:r>
          </a:p>
          <a:p>
            <a:pPr marL="685800" indent="-685800">
              <a:buFont typeface="Arial"/>
              <a:buChar char="•"/>
            </a:pPr>
            <a:r>
              <a:rPr lang="en-US" sz="5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US" sz="5400" dirty="0" smtClean="0">
                <a:solidFill>
                  <a:srgbClr val="F60000"/>
                </a:solidFill>
                <a:latin typeface="Comic Sans MS" pitchFamily="66" charset="0"/>
              </a:rPr>
              <a:t>m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F60000"/>
                </a:solidFill>
                <a:latin typeface="Comic Sans MS" pitchFamily="66" charset="0"/>
              </a:rPr>
              <a:t>not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</a:rPr>
              <a:t>postal</a:t>
            </a:r>
            <a:r>
              <a:rPr lang="en-US" sz="5400" dirty="0" smtClean="0">
                <a:latin typeface="Comic Sans MS" pitchFamily="66" charset="0"/>
              </a:rPr>
              <a:t>,</a:t>
            </a:r>
          </a:p>
          <a:p>
            <a:pPr marL="685800" indent="-685800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any </a:t>
            </a:r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number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b="1" dirty="0" smtClean="0">
                <a:latin typeface="Symbol" charset="2"/>
                <a:cs typeface="Symbol" charset="2"/>
              </a:rPr>
              <a:t>&lt;</a:t>
            </a:r>
            <a:r>
              <a:rPr lang="en-US" sz="5400" dirty="0" smtClean="0">
                <a:solidFill>
                  <a:srgbClr val="F60000"/>
                </a:solidFill>
                <a:latin typeface="Symbol" charset="2"/>
                <a:cs typeface="Symbol" charset="2"/>
              </a:rPr>
              <a:t>  </a:t>
            </a:r>
            <a:r>
              <a:rPr lang="en-US" sz="5400" dirty="0" smtClean="0">
                <a:solidFill>
                  <a:srgbClr val="F60000"/>
                </a:solidFill>
                <a:latin typeface="Comic Sans MS" pitchFamily="66" charset="0"/>
              </a:rPr>
              <a:t>m</a:t>
            </a:r>
            <a:r>
              <a:rPr lang="en-US" sz="5400" dirty="0" smtClean="0">
                <a:solidFill>
                  <a:srgbClr val="F600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is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  <a:cs typeface="Times New Roman" pitchFamily="18" charset="0"/>
              </a:rPr>
              <a:t>postal.</a:t>
            </a:r>
            <a:r>
              <a:rPr lang="en-US" sz="4800" dirty="0" smtClean="0">
                <a:solidFill>
                  <a:srgbClr val="F60000"/>
                </a:solidFill>
                <a:latin typeface="Comic Sans MS" pitchFamily="66" charset="0"/>
                <a:cs typeface="Times New Roman" pitchFamily="18" charset="0"/>
              </a:rPr>
              <a:t>  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82453" y="1145684"/>
            <a:ext cx="8158162" cy="2111377"/>
            <a:chOff x="223838" y="1165223"/>
            <a:chExt cx="8158162" cy="2111377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5116515" y="1165223"/>
              <a:ext cx="3265488" cy="2111376"/>
              <a:chOff x="3031" y="672"/>
              <a:chExt cx="2057" cy="1330"/>
            </a:xfrm>
          </p:grpSpPr>
          <p:pic>
            <p:nvPicPr>
              <p:cNvPr id="15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609599" y="2209801"/>
            <a:ext cx="4077855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0 </a:t>
            </a:r>
            <a:r>
              <a:rPr lang="en-US" sz="6000" dirty="0" smtClean="0">
                <a:latin typeface="Comic Sans MS" pitchFamily="66" charset="0"/>
              </a:rPr>
              <a:t>is </a:t>
            </a:r>
            <a:r>
              <a:rPr lang="en-US" sz="6000" dirty="0" smtClean="0">
                <a:solidFill>
                  <a:srgbClr val="028822"/>
                </a:solidFill>
                <a:latin typeface="Comic Sans MS" pitchFamily="66" charset="0"/>
              </a:rPr>
              <a:t>postal</a:t>
            </a:r>
            <a:r>
              <a:rPr lang="en-US" sz="6000" dirty="0" smtClean="0">
                <a:latin typeface="Comic Sans MS" pitchFamily="66" charset="0"/>
              </a:rPr>
              <a:t>: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655124" y="1947863"/>
            <a:ext cx="3160712" cy="1447800"/>
            <a:chOff x="1897" y="984"/>
            <a:chExt cx="1991" cy="912"/>
          </a:xfrm>
        </p:grpSpPr>
        <p:pic>
          <p:nvPicPr>
            <p:cNvPr id="23558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38" y="984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9" name="Picture 12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97" y="1083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620981" y="3648369"/>
            <a:ext cx="601056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9600" dirty="0" smtClean="0">
                <a:latin typeface="Comic Sans MS" pitchFamily="66" charset="0"/>
              </a:rPr>
              <a:t>so</a:t>
            </a:r>
            <a:r>
              <a:rPr lang="en-US" sz="9600" dirty="0" smtClean="0">
                <a:solidFill>
                  <a:srgbClr val="FF0000"/>
                </a:solidFill>
                <a:latin typeface="Comic Sans MS" pitchFamily="66" charset="0"/>
              </a:rPr>
              <a:t> m</a:t>
            </a:r>
            <a:r>
              <a:rPr lang="en-US" sz="9600" dirty="0" smtClean="0">
                <a:latin typeface="Comic Sans MS" pitchFamily="66" charset="0"/>
              </a:rPr>
              <a:t> </a:t>
            </a:r>
            <a:r>
              <a:rPr lang="en-US" sz="9600" b="1" dirty="0" smtClean="0">
                <a:latin typeface="Euclid Symbol"/>
                <a:sym typeface="Euclid Symbol"/>
              </a:rPr>
              <a:t>≠</a:t>
            </a:r>
            <a:r>
              <a:rPr lang="en-US" sz="9600" dirty="0" smtClean="0">
                <a:latin typeface="Comic Sans MS" pitchFamily="66" charset="0"/>
              </a:rPr>
              <a:t> 0</a:t>
            </a:r>
            <a:endParaRPr lang="en-US" sz="9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51872" y="1720273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>
                <a:latin typeface="Euclid Symbol"/>
                <a:sym typeface="Euclid Symbol"/>
              </a:rPr>
              <a:t>≠</a:t>
            </a:r>
            <a:r>
              <a:rPr lang="en-US" sz="6000" dirty="0" smtClean="0">
                <a:latin typeface="Comic Sans MS" pitchFamily="66" charset="0"/>
              </a:rPr>
              <a:t> 1: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28072" y="3362023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>
                <a:latin typeface="Euclid Symbol"/>
                <a:sym typeface="Euclid Symbol"/>
              </a:rPr>
              <a:t>≠</a:t>
            </a:r>
            <a:r>
              <a:rPr lang="en-US" sz="6000" dirty="0" smtClean="0">
                <a:latin typeface="Comic Sans MS" pitchFamily="66" charset="0"/>
              </a:rPr>
              <a:t> 2: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3780847" y="3438223"/>
            <a:ext cx="2333625" cy="1447800"/>
            <a:chOff x="1920" y="3216"/>
            <a:chExt cx="1470" cy="912"/>
          </a:xfrm>
        </p:grpSpPr>
        <p:pic>
          <p:nvPicPr>
            <p:cNvPr id="14" name="Picture 10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3447472" y="1796473"/>
            <a:ext cx="5387975" cy="1131888"/>
            <a:chOff x="2160" y="2256"/>
            <a:chExt cx="3394" cy="713"/>
          </a:xfrm>
        </p:grpSpPr>
        <p:pic>
          <p:nvPicPr>
            <p:cNvPr id="17" name="Picture 13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60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4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05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5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09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TextBox 2"/>
          <p:cNvSpPr txBox="1"/>
          <p:nvPr/>
        </p:nvSpPr>
        <p:spPr bwMode="auto">
          <a:xfrm>
            <a:off x="1327731" y="5114636"/>
            <a:ext cx="6237663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Comic Sans MS" pitchFamily="66" charset="0"/>
              </a:rPr>
              <a:t>Hence, </a:t>
            </a:r>
            <a:r>
              <a:rPr lang="en-US" sz="7200" dirty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7200" dirty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7200" b="1" dirty="0">
                <a:latin typeface="Euclid Symbol"/>
                <a:sym typeface="Euclid Symbol"/>
              </a:rPr>
              <a:t>≥ </a:t>
            </a:r>
            <a:r>
              <a:rPr lang="en-US" sz="7200" dirty="0" smtClean="0">
                <a:latin typeface="Comic Sans MS" pitchFamily="66" charset="0"/>
              </a:rPr>
              <a:t>3.</a:t>
            </a:r>
            <a:endParaRPr lang="en-US" sz="72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807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16"/>
          <p:cNvSpPr txBox="1">
            <a:spLocks noChangeArrowheads="1"/>
          </p:cNvSpPr>
          <p:nvPr/>
        </p:nvSpPr>
        <p:spPr bwMode="auto">
          <a:xfrm>
            <a:off x="6765925" y="3733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4177" y="1339273"/>
            <a:ext cx="8399550" cy="174336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Now </a:t>
            </a:r>
            <a:r>
              <a:rPr lang="en-US" sz="5400" dirty="0">
                <a:solidFill>
                  <a:srgbClr val="F60000"/>
                </a:solidFill>
                <a:latin typeface="Comic Sans MS" pitchFamily="66" charset="0"/>
              </a:rPr>
              <a:t>m</a:t>
            </a:r>
            <a:r>
              <a:rPr lang="en-US" sz="5400" dirty="0">
                <a:latin typeface="Comic Sans MS" pitchFamily="66" charset="0"/>
              </a:rPr>
              <a:t>-3 </a:t>
            </a:r>
            <a:r>
              <a:rPr lang="en-US" sz="5400" dirty="0">
                <a:latin typeface="Comic Sans MS"/>
                <a:cs typeface="Comic Sans MS"/>
                <a:sym typeface="Euclid Symbol"/>
              </a:rPr>
              <a:t>is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/>
              </a:rPr>
              <a:t>a 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number </a:t>
            </a:r>
            <a:r>
              <a:rPr lang="en-US" sz="5400" b="1" dirty="0">
                <a:latin typeface="Euclid Symbol" charset="2"/>
                <a:cs typeface="Euclid Symbol" charset="2"/>
                <a:sym typeface="Euclid Symbol"/>
              </a:rPr>
              <a:t>&lt;</a:t>
            </a:r>
            <a:r>
              <a:rPr lang="en-US" sz="5400" b="1" dirty="0">
                <a:latin typeface="Euclid Symbol" charset="2"/>
                <a:cs typeface="Euclid Symbol" charset="2"/>
              </a:rPr>
              <a:t> </a:t>
            </a:r>
            <a:r>
              <a:rPr lang="en-US" sz="5400" dirty="0">
                <a:solidFill>
                  <a:srgbClr val="F60000"/>
                </a:solidFill>
                <a:latin typeface="Comic Sans MS" pitchFamily="66" charset="0"/>
                <a:sym typeface="Euclid Symbol"/>
              </a:rPr>
              <a:t>m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,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so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is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postal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.</a:t>
            </a:r>
            <a:endParaRPr lang="en-US" sz="54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357255" y="5507182"/>
            <a:ext cx="4648703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  <a:latin typeface="Comic Sans MS" pitchFamily="66" charset="0"/>
              </a:rPr>
              <a:t>contradiction!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4417754" y="2150061"/>
            <a:ext cx="4333225" cy="17543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But then </a:t>
            </a:r>
            <a:r>
              <a:rPr lang="en-US" sz="5400" dirty="0" smtClean="0">
                <a:solidFill>
                  <a:srgbClr val="F60000"/>
                </a:solidFill>
                <a:latin typeface="Comic Sans MS" pitchFamily="66" charset="0"/>
                <a:sym typeface="Euclid Symbol"/>
              </a:rPr>
              <a:t>m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 </a:t>
            </a:r>
            <a:endParaRPr lang="en-US" sz="5400" dirty="0" smtClean="0">
              <a:solidFill>
                <a:srgbClr val="000000"/>
              </a:solidFill>
              <a:latin typeface="Comic Sans MS" pitchFamily="66" charset="0"/>
              <a:sym typeface="Euclid Symbol"/>
            </a:endParaRPr>
          </a:p>
          <a:p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is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postal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too:</a:t>
            </a:r>
            <a:endParaRPr lang="en-US" sz="54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5876637" y="3720233"/>
            <a:ext cx="3059546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latin typeface="Times New (W1)" pitchFamily="18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+8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¢</a:t>
            </a:r>
            <a:endParaRPr lang="en-US" sz="66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27" name="Group 34"/>
          <p:cNvGrpSpPr>
            <a:grpSpLocks/>
          </p:cNvGrpSpPr>
          <p:nvPr/>
        </p:nvGrpSpPr>
        <p:grpSpPr bwMode="auto">
          <a:xfrm>
            <a:off x="4261440" y="3981160"/>
            <a:ext cx="1684338" cy="1643063"/>
            <a:chOff x="2888" y="2472"/>
            <a:chExt cx="1061" cy="1035"/>
          </a:xfrm>
        </p:grpSpPr>
        <p:grpSp>
          <p:nvGrpSpPr>
            <p:cNvPr id="28" name="Group 33"/>
            <p:cNvGrpSpPr>
              <a:grpSpLocks/>
            </p:cNvGrpSpPr>
            <p:nvPr/>
          </p:nvGrpSpPr>
          <p:grpSpPr bwMode="auto">
            <a:xfrm>
              <a:off x="2888" y="2472"/>
              <a:ext cx="1041" cy="504"/>
              <a:chOff x="2888" y="2436"/>
              <a:chExt cx="1041" cy="504"/>
            </a:xfrm>
          </p:grpSpPr>
          <p:pic>
            <p:nvPicPr>
              <p:cNvPr id="31" name="Picture 1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20" y="2436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3" name="Text Box 21"/>
              <p:cNvSpPr txBox="1">
                <a:spLocks noChangeArrowheads="1"/>
              </p:cNvSpPr>
              <p:nvPr/>
            </p:nvSpPr>
            <p:spPr bwMode="auto">
              <a:xfrm>
                <a:off x="2888" y="2484"/>
                <a:ext cx="2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/>
                  <a:t>+</a:t>
                </a:r>
              </a:p>
            </p:txBody>
          </p:sp>
        </p:grp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3295" y="2925"/>
              <a:ext cx="654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 dirty="0" smtClean="0">
                  <a:latin typeface="Comic Sans MS"/>
                </a:rPr>
                <a:t>3</a:t>
              </a:r>
              <a:r>
                <a:rPr lang="en-US" sz="5400" dirty="0" smtClean="0">
                  <a:latin typeface="Comic Sans MS" pitchFamily="66" charset="0"/>
                  <a:cs typeface="Times New Roman" pitchFamily="18" charset="0"/>
                </a:rPr>
                <a:t>¢</a:t>
              </a:r>
              <a:endParaRPr lang="en-US" sz="5400" dirty="0">
                <a:latin typeface="Arial Unicode MS" pitchFamily="34" charset="-128"/>
              </a:endParaRPr>
            </a:p>
          </p:txBody>
        </p:sp>
      </p:grp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357909" y="3302149"/>
            <a:ext cx="3935633" cy="3147408"/>
            <a:chOff x="0" y="2110"/>
            <a:chExt cx="2880" cy="1906"/>
          </a:xfrm>
        </p:grpSpPr>
        <p:grpSp>
          <p:nvGrpSpPr>
            <p:cNvPr id="39" name="Group 32"/>
            <p:cNvGrpSpPr>
              <a:grpSpLocks/>
            </p:cNvGrpSpPr>
            <p:nvPr/>
          </p:nvGrpSpPr>
          <p:grpSpPr bwMode="auto">
            <a:xfrm>
              <a:off x="0" y="2110"/>
              <a:ext cx="2880" cy="1906"/>
              <a:chOff x="0" y="2110"/>
              <a:chExt cx="2880" cy="1906"/>
            </a:xfrm>
          </p:grpSpPr>
          <p:sp>
            <p:nvSpPr>
              <p:cNvPr id="4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0" y="2110"/>
                <a:ext cx="2880" cy="137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" name="Text Box 10"/>
              <p:cNvSpPr txBox="1">
                <a:spLocks noChangeArrowheads="1"/>
              </p:cNvSpPr>
              <p:nvPr/>
            </p:nvSpPr>
            <p:spPr bwMode="auto">
              <a:xfrm>
                <a:off x="314" y="3401"/>
                <a:ext cx="2493" cy="6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6000" dirty="0" smtClean="0">
                    <a:solidFill>
                      <a:srgbClr val="000000"/>
                    </a:solidFill>
                    <a:latin typeface="Comic Sans MS" pitchFamily="66" charset="0"/>
                  </a:rPr>
                  <a:t>(</a:t>
                </a:r>
                <a:r>
                  <a:rPr lang="en-US" sz="6000" dirty="0" smtClean="0">
                    <a:solidFill>
                      <a:srgbClr val="F60000"/>
                    </a:solidFill>
                    <a:latin typeface="Comic Sans MS" pitchFamily="66" charset="0"/>
                  </a:rPr>
                  <a:t>m</a:t>
                </a:r>
                <a:r>
                  <a:rPr lang="en-US" sz="6000" dirty="0" smtClean="0">
                    <a:solidFill>
                      <a:srgbClr val="000000"/>
                    </a:solidFill>
                    <a:latin typeface="Comic Sans MS" pitchFamily="66" charset="0"/>
                  </a:rPr>
                  <a:t>-</a:t>
                </a:r>
                <a:r>
                  <a:rPr lang="en-US" sz="6000" dirty="0" smtClean="0">
                    <a:solidFill>
                      <a:srgbClr val="000000"/>
                    </a:solidFill>
                    <a:latin typeface="Comic Sans MS" pitchFamily="66" charset="0"/>
                  </a:rPr>
                  <a:t>3)+8</a:t>
                </a:r>
                <a:r>
                  <a:rPr lang="en-US" sz="5400" dirty="0" smtClean="0">
                    <a:latin typeface="Comic Sans MS" pitchFamily="66" charset="0"/>
                    <a:cs typeface="Times New Roman" pitchFamily="18" charset="0"/>
                  </a:rPr>
                  <a:t>¢</a:t>
                </a:r>
                <a:endParaRPr lang="en-US" sz="5400" dirty="0">
                  <a:latin typeface="Arial Unicode MS" pitchFamily="34" charset="-128"/>
                  <a:cs typeface="Times New Roman" pitchFamily="18" charset="0"/>
                  <a:sym typeface="Symbol" pitchFamily="18" charset="2"/>
                </a:endParaRPr>
              </a:p>
            </p:txBody>
          </p:sp>
        </p:grpSp>
        <p:grpSp>
          <p:nvGrpSpPr>
            <p:cNvPr id="40" name="Group 5"/>
            <p:cNvGrpSpPr>
              <a:grpSpLocks/>
            </p:cNvGrpSpPr>
            <p:nvPr/>
          </p:nvGrpSpPr>
          <p:grpSpPr bwMode="auto">
            <a:xfrm>
              <a:off x="480" y="2295"/>
              <a:ext cx="1657" cy="1032"/>
              <a:chOff x="480" y="2295"/>
              <a:chExt cx="1657" cy="1032"/>
            </a:xfrm>
          </p:grpSpPr>
          <p:pic>
            <p:nvPicPr>
              <p:cNvPr id="41" name="Picture 6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0" y="2391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" name="Picture 7" descr="s150fr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84" y="2295"/>
                <a:ext cx="553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" name="Picture 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12" y="2823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97531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55" y="315656"/>
            <a:ext cx="7086600" cy="1143000"/>
          </a:xfrm>
        </p:spPr>
        <p:txBody>
          <a:bodyPr/>
          <a:lstStyle/>
          <a:p>
            <a:r>
              <a:rPr lang="en-US" dirty="0" smtClean="0"/>
              <a:t>Geometric sums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7892" y="1042110"/>
          <a:ext cx="7194887" cy="148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8" name="Equation" r:id="rId3" imgW="2273300" imgH="469900" progId="Equation.DSMT4">
                  <p:embed/>
                </p:oleObj>
              </mc:Choice>
              <mc:Fallback>
                <p:oleObj name="Equation" r:id="rId3" imgW="22733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892" y="1042110"/>
                        <a:ext cx="7194887" cy="1487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282935" y="3070961"/>
            <a:ext cx="826630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             But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for</a:t>
            </a:r>
          </a:p>
          <a:p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/>
                <a:cs typeface="Comic Sans MS"/>
              </a:rPr>
              <a:t> 0, so </a:t>
            </a:r>
            <a:r>
              <a:rPr lang="en-US" sz="4800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latin typeface="Comic Sans MS"/>
                <a:cs typeface="Comic Sans MS"/>
              </a:rPr>
              <a:t> 0, and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161916"/>
              </p:ext>
            </p:extLst>
          </p:nvPr>
        </p:nvGraphicFramePr>
        <p:xfrm>
          <a:off x="138392" y="4270375"/>
          <a:ext cx="8772526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9" name="Equation" r:id="rId5" imgW="2501900" imgH="469900" progId="Equation.DSMT4">
                  <p:embed/>
                </p:oleObj>
              </mc:Choice>
              <mc:Fallback>
                <p:oleObj name="Equation" r:id="rId5" imgW="25019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92" y="4270375"/>
                        <a:ext cx="8772526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390782" y="2420767"/>
            <a:ext cx="775616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Proof by WOP.  Let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be</a:t>
            </a:r>
          </a:p>
          <a:p>
            <a:r>
              <a:rPr lang="en-US" sz="4800" dirty="0" smtClean="0">
                <a:latin typeface="Comic Sans MS" pitchFamily="66" charset="0"/>
              </a:rPr>
              <a:t>smallest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</a:t>
            </a:r>
            <a:r>
              <a:rPr lang="en-US" sz="4800" b="1" dirty="0" smtClean="0">
                <a:solidFill>
                  <a:srgbClr val="F6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800" dirty="0" smtClean="0">
                <a:latin typeface="Euclid Symbol" charset="2"/>
                <a:cs typeface="Euclid Symbol" charset="2"/>
              </a:rPr>
              <a:t>. 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6629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 proof used Well Ordering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9600" y="1455738"/>
            <a:ext cx="7848600" cy="1508125"/>
            <a:chOff x="609600" y="1455738"/>
            <a:chExt cx="7848600" cy="1508125"/>
          </a:xfrm>
        </p:grpSpPr>
        <p:sp>
          <p:nvSpPr>
            <p:cNvPr id="9228" name="Text Box 3"/>
            <p:cNvSpPr txBox="1">
              <a:spLocks noChangeArrowheads="1"/>
            </p:cNvSpPr>
            <p:nvPr/>
          </p:nvSpPr>
          <p:spPr bwMode="auto">
            <a:xfrm>
              <a:off x="609600" y="1752601"/>
              <a:ext cx="78486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4400" i="1" dirty="0">
                  <a:latin typeface="Comic Sans MS" pitchFamily="66" charset="0"/>
                </a:rPr>
                <a:t>Proof</a:t>
              </a:r>
              <a:r>
                <a:rPr lang="en-US" sz="4400" dirty="0">
                  <a:latin typeface="Comic Sans MS" pitchFamily="66" charset="0"/>
                </a:rPr>
                <a:t>: </a:t>
              </a:r>
              <a:r>
                <a:rPr lang="en-US" sz="4400" dirty="0" smtClean="0">
                  <a:latin typeface="Comic Sans MS" pitchFamily="66" charset="0"/>
                </a:rPr>
                <a:t>…suppose</a:t>
              </a:r>
              <a:endParaRPr lang="en-US" sz="4400" dirty="0">
                <a:latin typeface="Comic Sans MS" pitchFamily="66" charset="0"/>
              </a:endParaRPr>
            </a:p>
          </p:txBody>
        </p:sp>
        <p:graphicFrame>
          <p:nvGraphicFramePr>
            <p:cNvPr id="9220" name="Object 5"/>
            <p:cNvGraphicFramePr>
              <a:graphicFrameLocks noChangeAspect="1"/>
            </p:cNvGraphicFramePr>
            <p:nvPr/>
          </p:nvGraphicFramePr>
          <p:xfrm>
            <a:off x="4953000" y="1455738"/>
            <a:ext cx="2006600" cy="150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Equation" r:id="rId4" imgW="558720" imgH="419040" progId="Equation.DSMT4">
                    <p:embed/>
                  </p:oleObj>
                </mc:Choice>
                <mc:Fallback>
                  <p:oleObj name="Equation" r:id="rId4" imgW="558720" imgH="419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3000" y="1455738"/>
                          <a:ext cx="2006600" cy="150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8" name="Object 10"/>
          <p:cNvGraphicFramePr>
            <a:graphicFrameLocks noChangeAspect="1"/>
          </p:cNvGraphicFramePr>
          <p:nvPr/>
        </p:nvGraphicFramePr>
        <p:xfrm>
          <a:off x="1676400" y="180975"/>
          <a:ext cx="9906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6" imgW="241200" imgH="215640" progId="Equation.DSMT4">
                  <p:embed/>
                </p:oleObj>
              </mc:Choice>
              <mc:Fallback>
                <p:oleObj name="Equation" r:id="rId6" imgW="24120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0975"/>
                        <a:ext cx="9906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73" name="Text Box 13"/>
          <p:cNvSpPr txBox="1">
            <a:spLocks noChangeArrowheads="1"/>
          </p:cNvSpPr>
          <p:nvPr/>
        </p:nvSpPr>
        <p:spPr bwMode="auto">
          <a:xfrm>
            <a:off x="533400" y="2896850"/>
            <a:ext cx="7856537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…can </a:t>
            </a:r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always</a:t>
            </a:r>
            <a:r>
              <a:rPr lang="en-US" sz="4400" dirty="0">
                <a:latin typeface="Comic Sans MS" pitchFamily="66" charset="0"/>
              </a:rPr>
              <a:t> find such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b="1" dirty="0" smtClean="0">
                <a:solidFill>
                  <a:srgbClr val="0033CC"/>
                </a:solidFill>
                <a:latin typeface="Times New (W1)" pitchFamily="18" charset="0"/>
              </a:rPr>
              <a:t>&gt;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0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en-US" sz="4400" i="1" dirty="0">
                <a:latin typeface="Comic Sans MS" pitchFamily="66" charset="0"/>
              </a:rPr>
              <a:t>without common factors</a:t>
            </a:r>
            <a:r>
              <a:rPr lang="en-US" sz="4400" dirty="0">
                <a:latin typeface="Comic Sans MS" pitchFamily="66" charset="0"/>
              </a:rPr>
              <a:t>…</a:t>
            </a:r>
          </a:p>
        </p:txBody>
      </p:sp>
      <p:sp>
        <p:nvSpPr>
          <p:cNvPr id="322574" name="Rectangle 14"/>
          <p:cNvSpPr>
            <a:spLocks noChangeArrowheads="1"/>
          </p:cNvSpPr>
          <p:nvPr/>
        </p:nvSpPr>
        <p:spPr bwMode="auto">
          <a:xfrm>
            <a:off x="2362200" y="4343400"/>
            <a:ext cx="464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why</a:t>
            </a:r>
            <a:r>
              <a:rPr lang="en-US" sz="5400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always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?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73" grpId="0"/>
      <p:bldP spid="32257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55" y="315656"/>
            <a:ext cx="7086600" cy="1143000"/>
          </a:xfrm>
        </p:spPr>
        <p:txBody>
          <a:bodyPr/>
          <a:lstStyle/>
          <a:p>
            <a:r>
              <a:rPr lang="en-US" dirty="0" smtClean="0"/>
              <a:t>Geometric sums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7892" y="1042110"/>
          <a:ext cx="7194887" cy="148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Equation" r:id="rId3" imgW="2273300" imgH="469900" progId="Equation.DSMT4">
                  <p:embed/>
                </p:oleObj>
              </mc:Choice>
              <mc:Fallback>
                <p:oleObj name="Equation" r:id="rId3" imgW="22733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892" y="1042110"/>
                        <a:ext cx="7194887" cy="1487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282935" y="3070961"/>
            <a:ext cx="826630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             But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for</a:t>
            </a:r>
          </a:p>
          <a:p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/>
                <a:cs typeface="Comic Sans MS"/>
              </a:rPr>
              <a:t> 0, so </a:t>
            </a:r>
            <a:r>
              <a:rPr lang="en-US" sz="4800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latin typeface="Comic Sans MS"/>
                <a:cs typeface="Comic Sans MS"/>
              </a:rPr>
              <a:t> 0, and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287552"/>
              </p:ext>
            </p:extLst>
          </p:nvPr>
        </p:nvGraphicFramePr>
        <p:xfrm>
          <a:off x="269733" y="4270375"/>
          <a:ext cx="8416925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Equation" r:id="rId5" imgW="2400300" imgH="469900" progId="Equation.DSMT4">
                  <p:embed/>
                </p:oleObj>
              </mc:Choice>
              <mc:Fallback>
                <p:oleObj name="Equation" r:id="rId5" imgW="24003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33" y="4270375"/>
                        <a:ext cx="8416925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390782" y="2420767"/>
            <a:ext cx="775616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Proof by WOP.  Let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be</a:t>
            </a:r>
          </a:p>
          <a:p>
            <a:r>
              <a:rPr lang="en-US" sz="4800" dirty="0" smtClean="0">
                <a:latin typeface="Comic Sans MS" pitchFamily="66" charset="0"/>
              </a:rPr>
              <a:t>smallest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</a:t>
            </a:r>
            <a:r>
              <a:rPr lang="en-US" sz="4800" b="1" dirty="0" smtClean="0">
                <a:solidFill>
                  <a:srgbClr val="F6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800" dirty="0" smtClean="0">
                <a:latin typeface="Euclid Symbol" charset="2"/>
                <a:cs typeface="Euclid Symbol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073087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47800" y="293944"/>
            <a:ext cx="7086600" cy="1143000"/>
          </a:xfrm>
        </p:spPr>
        <p:txBody>
          <a:bodyPr/>
          <a:lstStyle/>
          <a:p>
            <a:r>
              <a:rPr lang="en-US" dirty="0" smtClean="0"/>
              <a:t>Geometric sums</a:t>
            </a:r>
            <a:endParaRPr lang="en-US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508903"/>
              </p:ext>
            </p:extLst>
          </p:nvPr>
        </p:nvGraphicFramePr>
        <p:xfrm>
          <a:off x="947738" y="976313"/>
          <a:ext cx="7075487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5" name="Equation" r:id="rId3" imgW="2235200" imgH="469900" progId="Equation.DSMT4">
                  <p:embed/>
                </p:oleObj>
              </mc:Choice>
              <mc:Fallback>
                <p:oleObj name="Equation" r:id="rId3" imgW="22352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976313"/>
                        <a:ext cx="7075487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627771" y="2060584"/>
            <a:ext cx="6068864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add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30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to both sides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963445"/>
              </p:ext>
            </p:extLst>
          </p:nvPr>
        </p:nvGraphicFramePr>
        <p:xfrm>
          <a:off x="454025" y="2767013"/>
          <a:ext cx="8043863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6" name="Equation" r:id="rId5" imgW="2451100" imgH="228600" progId="Equation.DSMT4">
                  <p:embed/>
                </p:oleObj>
              </mc:Choice>
              <mc:Fallback>
                <p:oleObj name="Equation" r:id="rId5" imgW="24511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2767013"/>
                        <a:ext cx="8043863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328613" y="3446793"/>
          <a:ext cx="4167187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7" name="Equation" r:id="rId7" imgW="1270000" imgH="469900" progId="Equation.DSMT4">
                  <p:embed/>
                </p:oleObj>
              </mc:Choice>
              <mc:Fallback>
                <p:oleObj name="Equation" r:id="rId7" imgW="12700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3446793"/>
                        <a:ext cx="4167187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018333" y="3371625"/>
          <a:ext cx="2536908" cy="1676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8" name="Equation" r:id="rId9" imgW="711200" imgH="469900" progId="Equation.DSMT4">
                  <p:embed/>
                </p:oleObj>
              </mc:Choice>
              <mc:Fallback>
                <p:oleObj name="Equation" r:id="rId9" imgW="711200" imgH="469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333" y="3371625"/>
                        <a:ext cx="2536908" cy="16761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386791" y="5006425"/>
            <a:ext cx="7934994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</a:t>
            </a:r>
            <a:r>
              <a:rPr lang="en-US" sz="48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 pitchFamily="66" charset="0"/>
              </a:rPr>
              <a:t> at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740074"/>
                </a:solidFill>
                <a:latin typeface="Comic Sans MS" pitchFamily="66" charset="0"/>
              </a:rPr>
              <a:t>contradicting</a:t>
            </a:r>
            <a:r>
              <a:rPr lang="en-US" sz="4800" dirty="0" smtClean="0">
                <a:solidFill>
                  <a:srgbClr val="EE0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EE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: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there is no counterexample.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3869645" y="3458370"/>
          <a:ext cx="2166937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9" name="Equation" r:id="rId11" imgW="660400" imgH="469900" progId="Equation.DSMT4">
                  <p:embed/>
                </p:oleObj>
              </mc:Choice>
              <mc:Fallback>
                <p:oleObj name="Equation" r:id="rId11" imgW="660400" imgH="469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9645" y="3458370"/>
                        <a:ext cx="2166937" cy="1543050"/>
                      </a:xfrm>
                      <a:prstGeom prst="rect">
                        <a:avLst/>
                      </a:prstGeom>
                      <a:solidFill>
                        <a:srgbClr val="D7E5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Well Ordering Principle Proofs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5029200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sz="3800" dirty="0" smtClean="0"/>
              <a:t>To prove </a:t>
            </a:r>
            <a:r>
              <a:rPr lang="en-US" sz="3800" dirty="0" smtClean="0">
                <a:solidFill>
                  <a:srgbClr val="0033CC"/>
                </a:solidFill>
                <a:sym typeface="Euclid Symbol" pitchFamily="18" charset="2"/>
              </a:rPr>
              <a:t>                        </a:t>
            </a:r>
            <a:r>
              <a:rPr lang="en-US" sz="3800" dirty="0" smtClean="0"/>
              <a:t>using WOP: 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3800" dirty="0" smtClean="0"/>
              <a:t>define set of counterexamples </a:t>
            </a:r>
          </a:p>
          <a:p>
            <a:pPr eaLnBrk="1" hangingPunct="1"/>
            <a:endParaRPr lang="en-US" sz="3800" dirty="0" smtClean="0"/>
          </a:p>
          <a:p>
            <a:pPr eaLnBrk="1" hangingPunct="1">
              <a:buFont typeface="Arial"/>
              <a:buChar char="•"/>
            </a:pPr>
            <a:r>
              <a:rPr lang="en-US" sz="3800" dirty="0" smtClean="0"/>
              <a:t>assume </a:t>
            </a:r>
            <a:r>
              <a:rPr lang="en-US" sz="3800" dirty="0" smtClean="0">
                <a:solidFill>
                  <a:srgbClr val="0033CC"/>
                </a:solidFill>
              </a:rPr>
              <a:t>C</a:t>
            </a:r>
            <a:r>
              <a:rPr lang="en-US" sz="3800" dirty="0" smtClean="0"/>
              <a:t> is not empty.  By WOP, have minimum element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3800" dirty="0" smtClean="0"/>
              <a:t>Reach a </a:t>
            </a:r>
            <a:r>
              <a:rPr lang="en-US" sz="3800" dirty="0" smtClean="0">
                <a:solidFill>
                  <a:srgbClr val="C00000"/>
                </a:solidFill>
              </a:rPr>
              <a:t>contradiction</a:t>
            </a:r>
            <a:r>
              <a:rPr lang="en-US" sz="3800" dirty="0" smtClean="0"/>
              <a:t> </a:t>
            </a:r>
            <a:r>
              <a:rPr lang="en-US" sz="3800" i="1" dirty="0" smtClean="0"/>
              <a:t>somehow</a:t>
            </a:r>
            <a:r>
              <a:rPr lang="en-US" sz="3800" dirty="0" smtClean="0"/>
              <a:t> …</a:t>
            </a:r>
          </a:p>
          <a:p>
            <a:r>
              <a:rPr lang="en-US" sz="3800" dirty="0" smtClean="0"/>
              <a:t>  usually by finding          with </a:t>
            </a:r>
            <a:r>
              <a:rPr lang="en-US" sz="3800" dirty="0" err="1" smtClean="0">
                <a:solidFill>
                  <a:srgbClr val="FF33CC"/>
                </a:solidFill>
              </a:rPr>
              <a:t>c</a:t>
            </a:r>
            <a:r>
              <a:rPr lang="en-US" sz="3800" dirty="0" smtClean="0">
                <a:solidFill>
                  <a:srgbClr val="FF33CC"/>
                </a:solidFill>
              </a:rPr>
              <a:t> </a:t>
            </a:r>
            <a:r>
              <a:rPr lang="en-US" sz="3800" b="1" dirty="0" smtClean="0">
                <a:solidFill>
                  <a:srgbClr val="EE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800" dirty="0" smtClean="0"/>
              <a:t> </a:t>
            </a:r>
            <a:r>
              <a:rPr lang="en-US" sz="3800" dirty="0" err="1" smtClean="0">
                <a:solidFill>
                  <a:srgbClr val="FF0000"/>
                </a:solidFill>
              </a:rPr>
              <a:t>m</a:t>
            </a:r>
            <a:endParaRPr lang="en-US" sz="38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38400" y="1354951"/>
          <a:ext cx="3341594" cy="860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6" name="Equation" r:id="rId4" imgW="838200" imgH="215900" progId="Equation.DSMT4">
                  <p:embed/>
                </p:oleObj>
              </mc:Choice>
              <mc:Fallback>
                <p:oleObj name="Equation" r:id="rId4" imgW="838200" imgH="215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54951"/>
                        <a:ext cx="3341594" cy="8607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7"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651001" y="2614935"/>
          <a:ext cx="5435599" cy="111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8" name="Equation" r:id="rId8" imgW="1663700" imgH="342900" progId="Equation.DSMT4">
                  <p:embed/>
                </p:oleObj>
              </mc:Choice>
              <mc:Fallback>
                <p:oleObj name="Equation" r:id="rId8" imgW="1663700" imgH="342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1" y="2614935"/>
                        <a:ext cx="5435599" cy="11188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791200" y="4114800"/>
          <a:ext cx="164592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9" name="Equation" r:id="rId10" imgW="419100" imgH="190500" progId="Equation.DSMT4">
                  <p:embed/>
                </p:oleObj>
              </mc:Choice>
              <mc:Fallback>
                <p:oleObj name="Equation" r:id="rId10" imgW="419100" imgH="1905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14800"/>
                        <a:ext cx="164592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4495800" y="5562600"/>
          <a:ext cx="144598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0" name="Equation" r:id="rId12" imgW="368300" imgH="190500" progId="Equation.DSMT4">
                  <p:embed/>
                </p:oleObj>
              </mc:Choice>
              <mc:Fallback>
                <p:oleObj name="Equation" r:id="rId12" imgW="368300" imgH="1905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562600"/>
                        <a:ext cx="144598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9" name="TextBox 8"/>
          <p:cNvSpPr txBox="1"/>
          <p:nvPr/>
        </p:nvSpPr>
        <p:spPr bwMode="auto">
          <a:xfrm>
            <a:off x="555692" y="5520524"/>
            <a:ext cx="7880215" cy="727415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     …or by proving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P(</a:t>
            </a:r>
            <a:r>
              <a:rPr lang="en-US" sz="4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             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</a:pPr>
            <a:r>
              <a:rPr lang="en-US" sz="9600" smtClean="0">
                <a:sym typeface="Euclid Symbol"/>
              </a:rPr>
              <a:t>1</a:t>
            </a:r>
            <a:r>
              <a:rPr lang="en-US" sz="9600" smtClean="0">
                <a:latin typeface="ＭＳ ゴシック"/>
                <a:ea typeface="ＭＳ ゴシック"/>
                <a:cs typeface="ＭＳ ゴシック"/>
                <a:sym typeface="Euclid Symbol"/>
              </a:rPr>
              <a:t>−</a:t>
            </a:r>
            <a:r>
              <a:rPr lang="en-US" sz="9600" dirty="0" smtClean="0">
                <a:sym typeface="Euclid Symbol"/>
              </a:rPr>
              <a:t>4</a:t>
            </a:r>
            <a:endParaRPr lang="en-US" sz="96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Proof using Well Ordering</a:t>
            </a:r>
          </a:p>
        </p:txBody>
      </p:sp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685800" y="1531203"/>
            <a:ext cx="5881838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ind </a:t>
            </a:r>
            <a:r>
              <a:rPr lang="en-US" sz="4800" i="1" dirty="0" smtClean="0">
                <a:latin typeface="Comic Sans MS" pitchFamily="66" charset="0"/>
                <a:sym typeface="Euclid Symbol" pitchFamily="18" charset="2"/>
              </a:rPr>
              <a:t>smallest 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>
                <a:latin typeface="Comic Sans MS" pitchFamily="66" charset="0"/>
              </a:rPr>
              <a:t>s.t.</a:t>
            </a:r>
            <a:endParaRPr lang="en-US" sz="4800" dirty="0">
              <a:latin typeface="Comic Sans MS" pitchFamily="66" charset="0"/>
            </a:endParaRPr>
          </a:p>
        </p:txBody>
      </p:sp>
      <p:graphicFrame>
        <p:nvGraphicFramePr>
          <p:cNvPr id="351242" name="Object 10"/>
          <p:cNvGraphicFramePr>
            <a:graphicFrameLocks noChangeAspect="1"/>
          </p:cNvGraphicFramePr>
          <p:nvPr/>
        </p:nvGraphicFramePr>
        <p:xfrm>
          <a:off x="561975" y="2124075"/>
          <a:ext cx="268605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4" imgW="596880" imgH="419040" progId="Equation.DSMT4">
                  <p:embed/>
                </p:oleObj>
              </mc:Choice>
              <mc:Fallback>
                <p:oleObj name="Equation" r:id="rId4" imgW="59688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124075"/>
                        <a:ext cx="2686050" cy="189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381000" y="2514600"/>
            <a:ext cx="8001000" cy="2514600"/>
            <a:chOff x="381000" y="2514600"/>
            <a:chExt cx="8001000" cy="2514600"/>
          </a:xfrm>
        </p:grpSpPr>
        <p:sp>
          <p:nvSpPr>
            <p:cNvPr id="11" name="TextBox 10"/>
            <p:cNvSpPr txBox="1"/>
            <p:nvPr/>
          </p:nvSpPr>
          <p:spPr>
            <a:xfrm>
              <a:off x="3581400" y="2514600"/>
              <a:ext cx="41148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4800" dirty="0" smtClean="0">
                  <a:latin typeface="Comic Sans MS" pitchFamily="66" charset="0"/>
                </a:rPr>
                <a:t>If </a:t>
              </a:r>
              <a:r>
                <a:rPr lang="en-US" sz="4800" dirty="0" smtClean="0">
                  <a:solidFill>
                    <a:srgbClr val="0033CC"/>
                  </a:solidFill>
                  <a:latin typeface="Comic Sans MS" pitchFamily="66" charset="0"/>
                </a:rPr>
                <a:t>m</a:t>
              </a:r>
              <a:r>
                <a:rPr lang="en-US" sz="4800" dirty="0" smtClean="0">
                  <a:latin typeface="Comic Sans MS" pitchFamily="66" charset="0"/>
                </a:rPr>
                <a:t>, </a:t>
              </a:r>
              <a:r>
                <a:rPr lang="en-US" sz="4800" dirty="0" smtClean="0">
                  <a:solidFill>
                    <a:srgbClr val="0033CC"/>
                  </a:solidFill>
                  <a:latin typeface="Comic Sans MS" pitchFamily="66" charset="0"/>
                </a:rPr>
                <a:t>n</a:t>
              </a:r>
              <a:r>
                <a:rPr lang="en-US" sz="4800" dirty="0" smtClean="0">
                  <a:latin typeface="Comic Sans MS" pitchFamily="66" charset="0"/>
                </a:rPr>
                <a:t> had 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000" y="3962400"/>
              <a:ext cx="8001000" cy="10668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5400" dirty="0" smtClean="0">
                  <a:latin typeface="Comic Sans MS" pitchFamily="66" charset="0"/>
                </a:rPr>
                <a:t> </a:t>
              </a:r>
              <a:r>
                <a:rPr lang="en-US" sz="4800" dirty="0" smtClean="0">
                  <a:latin typeface="Comic Sans MS" pitchFamily="66" charset="0"/>
                </a:rPr>
                <a:t>common factor, </a:t>
              </a:r>
              <a:r>
                <a:rPr lang="en-US" sz="4800" dirty="0" smtClean="0">
                  <a:solidFill>
                    <a:srgbClr val="FF33CC"/>
                  </a:solidFill>
                  <a:latin typeface="Comic Sans MS" pitchFamily="66" charset="0"/>
                </a:rPr>
                <a:t>c</a:t>
              </a:r>
              <a:r>
                <a:rPr lang="en-US" sz="4800" dirty="0" smtClean="0">
                  <a:latin typeface="Comic Sans MS" pitchFamily="66" charset="0"/>
                </a:rPr>
                <a:t>, then</a:t>
              </a:r>
            </a:p>
          </p:txBody>
        </p:sp>
      </p:grpSp>
      <p:graphicFrame>
        <p:nvGraphicFramePr>
          <p:cNvPr id="353288" name="Object 8"/>
          <p:cNvGraphicFramePr>
            <a:graphicFrameLocks noChangeAspect="1"/>
          </p:cNvGraphicFramePr>
          <p:nvPr/>
        </p:nvGraphicFramePr>
        <p:xfrm>
          <a:off x="396875" y="4625975"/>
          <a:ext cx="3097213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6" imgW="863280" imgH="558720" progId="Equation.DSMT4">
                  <p:embed/>
                </p:oleObj>
              </mc:Choice>
              <mc:Fallback>
                <p:oleObj name="Equation" r:id="rId6" imgW="863280" imgH="5587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4625975"/>
                        <a:ext cx="3097213" cy="201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33800" y="5105400"/>
            <a:ext cx="5181600" cy="1143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and 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/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Times" pitchFamily="18" charset="0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33800" y="1143000"/>
            <a:ext cx="3733800" cy="1676400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00600" y="4724400"/>
            <a:ext cx="4114800" cy="1676400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Proof using Well Ordering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4038600"/>
            <a:ext cx="8305800" cy="1981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This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contradiction</a:t>
            </a:r>
            <a:r>
              <a:rPr lang="en-US" sz="4800" dirty="0" smtClean="0">
                <a:latin typeface="Comic Sans MS" pitchFamily="66" charset="0"/>
              </a:rPr>
              <a:t> implies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 have no common factors.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561975" y="2124075"/>
          <a:ext cx="268605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4" imgW="596880" imgH="419040" progId="Equation.DSMT4">
                  <p:embed/>
                </p:oleObj>
              </mc:Choice>
              <mc:Fallback>
                <p:oleObj name="Equation" r:id="rId4" imgW="59688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124075"/>
                        <a:ext cx="2686050" cy="189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85800" y="1531203"/>
            <a:ext cx="5881838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ind </a:t>
            </a:r>
            <a:r>
              <a:rPr lang="en-US" sz="4800" i="1" dirty="0" smtClean="0">
                <a:latin typeface="Comic Sans MS" pitchFamily="66" charset="0"/>
                <a:sym typeface="Euclid Symbol" pitchFamily="18" charset="2"/>
              </a:rPr>
              <a:t>smallest 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>
                <a:latin typeface="Comic Sans MS" pitchFamily="66" charset="0"/>
              </a:rPr>
              <a:t>s.t.</a:t>
            </a:r>
            <a:endParaRPr lang="en-US" sz="48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1962779" y="394494"/>
            <a:ext cx="3807953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mic Sans MS" pitchFamily="66" charset="0"/>
              </a:rPr>
              <a:t>What is the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538813" y="1450692"/>
            <a:ext cx="807241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i="1" dirty="0" smtClean="0">
                <a:latin typeface="Comic Sans MS" pitchFamily="66" charset="0"/>
              </a:rPr>
              <a:t>youngest</a:t>
            </a:r>
            <a:r>
              <a:rPr lang="en-US" sz="4800" dirty="0" smtClean="0">
                <a:latin typeface="Comic Sans MS" pitchFamily="66" charset="0"/>
              </a:rPr>
              <a:t> age </a:t>
            </a:r>
            <a:r>
              <a:rPr lang="en-US" sz="4800" dirty="0">
                <a:latin typeface="Comic Sans MS" pitchFamily="66" charset="0"/>
              </a:rPr>
              <a:t>of </a:t>
            </a:r>
            <a:r>
              <a:rPr lang="en-US" sz="4800" dirty="0" smtClean="0">
                <a:latin typeface="Comic Sans MS" pitchFamily="66" charset="0"/>
              </a:rPr>
              <a:t>MIT graduate?</a:t>
            </a:r>
          </a:p>
          <a:p>
            <a:pPr marL="685800" indent="-685800">
              <a:buFont typeface="Arial"/>
              <a:buChar char="•"/>
            </a:pPr>
            <a:r>
              <a:rPr lang="en-US" sz="4800" i="1" dirty="0" smtClean="0">
                <a:latin typeface="Comic Sans MS" pitchFamily="66" charset="0"/>
              </a:rPr>
              <a:t>smallest</a:t>
            </a:r>
            <a:r>
              <a:rPr lang="en-US" sz="4800" dirty="0" smtClean="0">
                <a:latin typeface="Comic Sans MS" pitchFamily="66" charset="0"/>
              </a:rPr>
              <a:t> # neurons in any animal?</a:t>
            </a:r>
          </a:p>
          <a:p>
            <a:pPr marL="685800" indent="-685800">
              <a:buFont typeface="Arial"/>
              <a:buChar char="•"/>
            </a:pPr>
            <a:r>
              <a:rPr lang="en-US" sz="4800" i="1" dirty="0" smtClean="0">
                <a:latin typeface="Comic Sans MS" pitchFamily="66" charset="0"/>
              </a:rPr>
              <a:t>smallest</a:t>
            </a:r>
            <a:r>
              <a:rPr lang="en-US" sz="4800" dirty="0" smtClean="0">
                <a:latin typeface="Comic Sans MS" pitchFamily="66" charset="0"/>
              </a:rPr>
              <a:t> #coins = $1.17?</a:t>
            </a:r>
          </a:p>
          <a:p>
            <a:pPr marL="685800" indent="-685800">
              <a:buFont typeface="Arial"/>
              <a:buChar char="•"/>
            </a:pP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604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Well Ordering principle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1143000" y="1339850"/>
            <a:ext cx="6660799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800" dirty="0">
              <a:latin typeface="Comic Sans MS" pitchFamily="66" charset="0"/>
            </a:endParaRPr>
          </a:p>
          <a:p>
            <a:pPr algn="ctr"/>
            <a:r>
              <a:rPr lang="en-US" sz="48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261938" y="4309408"/>
            <a:ext cx="8816837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Familiar?</a:t>
            </a:r>
            <a:r>
              <a:rPr lang="en-US" sz="4000" dirty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Now </a:t>
            </a:r>
            <a:r>
              <a:rPr lang="en-US" sz="4000" dirty="0">
                <a:latin typeface="Comic Sans MS" pitchFamily="66" charset="0"/>
              </a:rPr>
              <a:t>you mention it, 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Yes.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Obvious?</a:t>
            </a:r>
            <a:r>
              <a:rPr lang="en-US" sz="4000" dirty="0">
                <a:latin typeface="Comic Sans MS" pitchFamily="66" charset="0"/>
              </a:rPr>
              <a:t>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Yes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Trivial?   </a:t>
            </a:r>
            <a:r>
              <a:rPr lang="en-US" sz="4000" dirty="0" smtClean="0"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Yes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.</a:t>
            </a:r>
            <a:r>
              <a:rPr lang="en-US" sz="4000" dirty="0">
                <a:latin typeface="Comic Sans MS" pitchFamily="66" charset="0"/>
              </a:rPr>
              <a:t> But 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watch out: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43000" y="1339850"/>
            <a:ext cx="6660799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800" dirty="0">
              <a:latin typeface="Comic Sans MS" pitchFamily="66" charset="0"/>
            </a:endParaRPr>
          </a:p>
          <a:p>
            <a:pPr algn="ctr"/>
            <a:r>
              <a:rPr lang="en-US" sz="48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Well Ordering principle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5029200" y="2057400"/>
            <a:ext cx="3124200" cy="8382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  <a:latin typeface="Comic Sans MS" pitchFamily="66" charset="0"/>
              </a:rPr>
              <a:t>rationals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4648200"/>
            <a:ext cx="2362200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Well Ordering principle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1698625" y="1339850"/>
            <a:ext cx="6117380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4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400" dirty="0">
              <a:latin typeface="Comic Sans MS" pitchFamily="66" charset="0"/>
            </a:endParaRPr>
          </a:p>
          <a:p>
            <a:pPr algn="ctr"/>
            <a:r>
              <a:rPr lang="en-US" sz="44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4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057400" y="2438400"/>
            <a:ext cx="3124200" cy="1588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6600" y="4648200"/>
            <a:ext cx="2362200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365175" y="1930928"/>
            <a:ext cx="8410475" cy="31393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For rest of this talk,</a:t>
            </a:r>
          </a:p>
          <a:p>
            <a:r>
              <a:rPr lang="en-US" sz="6600" dirty="0" smtClean="0">
                <a:latin typeface="Comic Sans MS" pitchFamily="66" charset="0"/>
              </a:rPr>
              <a:t>“number” means</a:t>
            </a:r>
          </a:p>
          <a:p>
            <a:r>
              <a:rPr lang="en-US" sz="6600" dirty="0" smtClean="0">
                <a:latin typeface="Comic Sans MS" pitchFamily="66" charset="0"/>
              </a:rPr>
              <a:t>nonnegative integer</a:t>
            </a:r>
            <a:endParaRPr lang="en-US" sz="6600" dirty="0" smtClean="0">
              <a:latin typeface="Comic Sans MS" pitchFamily="66" charset="0"/>
            </a:endParaRPr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274625" y="304799"/>
            <a:ext cx="7603836" cy="1126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rgbClr val="0000FF"/>
                </a:solidFill>
                <a:latin typeface="Euclid Math Two" charset="2"/>
                <a:cs typeface="Euclid Math Two" charset="2"/>
              </a:rPr>
              <a:t>N</a:t>
            </a:r>
            <a:r>
              <a:rPr lang="en-US" sz="3600" dirty="0" smtClean="0"/>
              <a:t> </a:t>
            </a:r>
            <a:r>
              <a:rPr lang="en-US" sz="4400" dirty="0" smtClean="0"/>
              <a:t>::= nonnegative integers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4884146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 type="none" w="lg" len="lg"/>
        </a:ln>
      </a:spPr>
      <a:bodyPr wrap="square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689</Words>
  <Application>Microsoft Macintosh PowerPoint</Application>
  <PresentationFormat>On-screen Show (4:3)</PresentationFormat>
  <Paragraphs>152</Paragraphs>
  <Slides>23</Slides>
  <Notes>18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Office Theme</vt:lpstr>
      <vt:lpstr>Equation</vt:lpstr>
      <vt:lpstr>MathType 6.0 Equation</vt:lpstr>
      <vt:lpstr>PowerPoint Presentation</vt:lpstr>
      <vt:lpstr> proof used Well Ordering</vt:lpstr>
      <vt:lpstr>Proof using Well Ordering</vt:lpstr>
      <vt:lpstr>Proof using Well Ordering</vt:lpstr>
      <vt:lpstr>PowerPoint Presentation</vt:lpstr>
      <vt:lpstr>Well Ordering principle</vt:lpstr>
      <vt:lpstr>Well Ordering principle</vt:lpstr>
      <vt:lpstr>Well Ordering principle</vt:lpstr>
      <vt:lpstr>PowerPoint Presentation</vt:lpstr>
      <vt:lpstr>Prime Products</vt:lpstr>
      <vt:lpstr>Prime Products</vt:lpstr>
      <vt:lpstr>Prime Products</vt:lpstr>
      <vt:lpstr>Well Ordered Postage</vt:lpstr>
      <vt:lpstr>Well Ordered Postage</vt:lpstr>
      <vt:lpstr>Well Ordered Postage</vt:lpstr>
      <vt:lpstr>Well Ordered Postage</vt:lpstr>
      <vt:lpstr>Well Ordered Postage</vt:lpstr>
      <vt:lpstr>Well Ordered Postage</vt:lpstr>
      <vt:lpstr>Geometric sums</vt:lpstr>
      <vt:lpstr>Geometric sums</vt:lpstr>
      <vt:lpstr>Geometric sums</vt:lpstr>
      <vt:lpstr>Well Ordering Principle Proofs</vt:lpstr>
      <vt:lpstr>Team Problems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380</cp:revision>
  <cp:lastPrinted>2011-09-08T06:22:18Z</cp:lastPrinted>
  <dcterms:created xsi:type="dcterms:W3CDTF">2011-02-07T23:23:10Z</dcterms:created>
  <dcterms:modified xsi:type="dcterms:W3CDTF">2011-09-11T23:11:41Z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LicenseID">
    <vt:lpwstr>standard&amp;commercial=n&amp;derivatives=sa&amp;jurisdiction=</vt:lpwstr>
  </property>
  <property fmtid="{D5CDD505-2E9C-101B-9397-08002B2CF9AE}" pid="3" name="CreativeCommonsLicenseURL">
    <vt:lpwstr>http://creativecommons.org/licenses/by-nc-sa/3.0/</vt:lpwstr>
  </property>
  <property fmtid="{D5CDD505-2E9C-101B-9397-08002B2CF9AE}" pid="4" name="CreativeCommonsLicenseXml">
    <vt:lpwstr>&lt;?xml version="1.0" encoding="utf-8"?&gt;&lt;result&gt;&lt;license-uri&gt;http://creativecommons.org/licenses/by-nc-sa/3.0/&lt;/license-uri&gt;&lt;license-name&gt;Attribution-Noncommercial-Share Alike 3.0 Unported&lt;/license-name&gt;&lt;rdf&gt;&lt;rdf:RDF xmlns="http://creativecommons.org/ns#" x</vt:lpwstr>
  </property>
</Properties>
</file>