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728" r:id="rId2"/>
    <p:sldId id="819" r:id="rId3"/>
    <p:sldId id="896" r:id="rId4"/>
    <p:sldId id="874" r:id="rId5"/>
    <p:sldId id="820" r:id="rId6"/>
    <p:sldId id="821" r:id="rId7"/>
    <p:sldId id="854" r:id="rId8"/>
    <p:sldId id="822" r:id="rId9"/>
    <p:sldId id="876" r:id="rId10"/>
    <p:sldId id="879" r:id="rId11"/>
    <p:sldId id="877" r:id="rId12"/>
    <p:sldId id="898" r:id="rId13"/>
    <p:sldId id="899" r:id="rId14"/>
    <p:sldId id="880" r:id="rId15"/>
    <p:sldId id="900" r:id="rId16"/>
  </p:sldIdLst>
  <p:sldSz cx="9144000" cy="6858000" type="screen4x3"/>
  <p:notesSz cx="9601200" cy="7315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omic Sans MS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0A8"/>
    <a:srgbClr val="FF00FF"/>
    <a:srgbClr val="0000CC"/>
    <a:srgbClr val="008000"/>
    <a:srgbClr val="996633"/>
    <a:srgbClr val="F40639"/>
    <a:srgbClr val="CB5C01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7" autoAdjust="0"/>
    <p:restoredTop sz="96453" autoAdjust="0"/>
  </p:normalViewPr>
  <p:slideViewPr>
    <p:cSldViewPr showGuides="1">
      <p:cViewPr varScale="1">
        <p:scale>
          <a:sx n="102" d="100"/>
          <a:sy n="102" d="100"/>
        </p:scale>
        <p:origin x="-2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A0B3ED-0210-42E0-B5DA-7323C58A5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953B675-4226-4AF9-9E43-532C9224C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ABBD9-0D80-4E84-90FD-DE9F6F84FD4C}" type="slidenum">
              <a:rPr lang="en-US" smtClean="0">
                <a:latin typeface="Times New Roman" pitchFamily="8" charset="0"/>
              </a:rPr>
              <a:pPr/>
              <a:t>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78EEE-97B5-4226-9E7C-A9D1AB189F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CF9AA-5D80-4D6C-B41D-D753E8B204F1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6E0C1E-AC63-4272-81A8-7644E1FADA8A}" type="slidenum">
              <a:rPr lang="en-US" smtClean="0">
                <a:latin typeface="Times New Roman" pitchFamily="8" charset="0"/>
              </a:rPr>
              <a:pPr/>
              <a:t>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60BD-CD29-4D5D-A54D-65476C85DAF4}" type="slidenum">
              <a:rPr lang="en-US" smtClean="0">
                <a:latin typeface="Times New Roman" pitchFamily="8" charset="0"/>
              </a:rPr>
              <a:pPr/>
              <a:t>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9B419-2D8B-4E44-AB55-B9558F7E4787}" type="slidenum">
              <a:rPr lang="en-US" smtClean="0">
                <a:latin typeface="Times New Roman" pitchFamily="8" charset="0"/>
              </a:rPr>
              <a:pPr/>
              <a:t>6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011C0-825D-44C0-998E-D3D100C2C20D}" type="slidenum">
              <a:rPr lang="en-US" smtClean="0">
                <a:latin typeface="Times New Roman" pitchFamily="8" charset="0"/>
              </a:rPr>
              <a:pPr/>
              <a:t>8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FE84-B9D7-4453-8B92-693D2FC014DC}" type="slidenum">
              <a:rPr lang="en-US" smtClean="0">
                <a:latin typeface="Times New Roman" pitchFamily="8" charset="0"/>
              </a:rPr>
              <a:pPr/>
              <a:t>9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6275" y="1147763"/>
            <a:ext cx="77724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pulverize</a:t>
            </a:r>
            <a:r>
              <a:rPr lang="en-US" sz="1200" dirty="0" smtClean="0"/>
              <a:t>.</a:t>
            </a:r>
            <a:fld id="{1C5A3C10-33AF-4A87-9059-D1C83461B876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895600" y="6553200"/>
            <a:ext cx="33528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 March 5, 2014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88" r:id="rId3"/>
    <p:sldLayoutId id="2147483687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imes" pitchFamily="8" charset="0"/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E87B1E8C-6732-4812-A197-E0720F3AF026}" type="slidenum">
              <a:rPr lang="en-US" sz="1200" smtClean="0">
                <a:latin typeface="Comic Sans MS" pitchFamily="8" charset="0"/>
              </a:rPr>
              <a:pPr/>
              <a:t>1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eaLnBrk="1" hangingPunct="1"/>
            <a:r>
              <a:rPr lang="en-US" sz="6600" b="1" dirty="0"/>
              <a:t>GCD’s &amp; linear </a:t>
            </a:r>
            <a:r>
              <a:rPr lang="en-US" sz="6600" b="1" dirty="0" smtClean="0"/>
              <a:t>combinations:</a:t>
            </a:r>
          </a:p>
          <a:p>
            <a:pPr eaLnBrk="1" hangingPunct="1"/>
            <a:r>
              <a:rPr lang="en-US" sz="6600" b="1" dirty="0" smtClean="0"/>
              <a:t>The </a:t>
            </a:r>
            <a:r>
              <a:rPr lang="en-US" sz="6600" b="1" dirty="0" err="1" smtClean="0"/>
              <a:t>Pulverizer</a:t>
            </a:r>
            <a:endParaRPr lang="en-US" sz="6600" b="1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520514" y="411163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</a:t>
            </a:r>
            <a:r>
              <a:rPr lang="en-US" smtClean="0">
                <a:solidFill>
                  <a:srgbClr val="0000CC"/>
                </a:solidFill>
              </a:rPr>
              <a:t>s</a:t>
            </a:r>
            <a:r>
              <a:rPr lang="en-US" smtClean="0"/>
              <a:t> and </a:t>
            </a:r>
            <a:r>
              <a:rPr lang="en-US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/>
              <a:t>Example: </a:t>
            </a:r>
            <a:r>
              <a:rPr lang="en-US" sz="3200">
                <a:solidFill>
                  <a:srgbClr val="0000CC"/>
                </a:solidFill>
              </a:rPr>
              <a:t>a</a:t>
            </a:r>
            <a:r>
              <a:rPr lang="en-US" sz="3200"/>
              <a:t> = 899, </a:t>
            </a:r>
            <a:r>
              <a:rPr lang="en-US" sz="3200">
                <a:solidFill>
                  <a:srgbClr val="0000CC"/>
                </a:solidFill>
              </a:rPr>
              <a:t>b</a:t>
            </a:r>
            <a:r>
              <a:rPr lang="en-US" sz="3200"/>
              <a:t>=493</a:t>
            </a:r>
          </a:p>
          <a:p>
            <a:r>
              <a:rPr lang="en-US" sz="3200"/>
              <a:t>899 = 1·493 + 406   </a:t>
            </a:r>
          </a:p>
          <a:p>
            <a:r>
              <a:rPr lang="en-US" sz="3200"/>
              <a:t>493 = 1·406 + 87        </a:t>
            </a:r>
          </a:p>
          <a:p>
            <a:r>
              <a:rPr lang="en-US" sz="3200"/>
              <a:t>                                         </a:t>
            </a:r>
          </a:p>
          <a:p>
            <a:r>
              <a:rPr lang="en-US" sz="3200"/>
              <a:t>406 = 4·87 + 58        </a:t>
            </a:r>
          </a:p>
          <a:p>
            <a:r>
              <a:rPr lang="en-US" sz="3200"/>
              <a:t>                                        </a:t>
            </a:r>
          </a:p>
          <a:p>
            <a:r>
              <a:rPr lang="en-US" sz="3200"/>
              <a:t>87   = 1·58 + 29          </a:t>
            </a:r>
          </a:p>
          <a:p>
            <a:r>
              <a:rPr lang="en-US" sz="3200"/>
              <a:t>                                           </a:t>
            </a:r>
          </a:p>
          <a:p>
            <a:r>
              <a:rPr lang="en-US" sz="3200"/>
              <a:t>58   = 2·29 + 0               done, gcd = 29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10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76200" y="1160463"/>
            <a:ext cx="8915400" cy="44783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</a:t>
            </a:r>
          </a:p>
          <a:p>
            <a:r>
              <a:rPr lang="en-US" sz="3200" dirty="0"/>
              <a:t>493 = 1·406 + 87        </a:t>
            </a:r>
          </a:p>
          <a:p>
            <a:r>
              <a:rPr lang="en-US" sz="3200" dirty="0"/>
              <a:t>                                         </a:t>
            </a:r>
          </a:p>
          <a:p>
            <a:r>
              <a:rPr lang="en-US" sz="3200" dirty="0"/>
              <a:t>406 = 4·87 + 58        </a:t>
            </a:r>
          </a:p>
          <a:p>
            <a:r>
              <a:rPr lang="en-US" sz="3200" dirty="0"/>
              <a:t>                                        </a:t>
            </a:r>
          </a:p>
          <a:p>
            <a:r>
              <a:rPr lang="en-US" sz="3200" dirty="0"/>
              <a:t>87   = 1·58 + 29          </a:t>
            </a:r>
          </a:p>
          <a:p>
            <a:r>
              <a:rPr lang="en-US" sz="3200" dirty="0"/>
              <a:t>                                           </a:t>
            </a:r>
          </a:p>
          <a:p>
            <a:r>
              <a:rPr lang="en-US" sz="3200" dirty="0"/>
              <a:t>58   = 2·29 + 0               done,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190685"/>
            <a:ext cx="8915400" cy="4524315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200" dirty="0"/>
              <a:t>Example: </a:t>
            </a:r>
            <a:r>
              <a:rPr lang="en-US" sz="3200" dirty="0">
                <a:solidFill>
                  <a:srgbClr val="0000CC"/>
                </a:solidFill>
              </a:rPr>
              <a:t>a</a:t>
            </a:r>
            <a:r>
              <a:rPr lang="en-US" sz="3200" dirty="0"/>
              <a:t> = 899, </a:t>
            </a:r>
            <a:r>
              <a:rPr lang="en-US" sz="3200" dirty="0">
                <a:solidFill>
                  <a:srgbClr val="0000CC"/>
                </a:solidFill>
              </a:rPr>
              <a:t>b</a:t>
            </a:r>
            <a:r>
              <a:rPr lang="en-US" sz="3200" dirty="0"/>
              <a:t>=493</a:t>
            </a:r>
          </a:p>
          <a:p>
            <a:r>
              <a:rPr lang="en-US" sz="3200" dirty="0"/>
              <a:t>899 = 1·493 + 406    so 406 = 1·899 + -1·493</a:t>
            </a:r>
          </a:p>
          <a:p>
            <a:r>
              <a:rPr lang="en-US" sz="3200" dirty="0"/>
              <a:t>493 = 1·406 + 87        so 87 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/>
              <a:t>                                           = -1·899 + 2∙493</a:t>
            </a:r>
          </a:p>
          <a:p>
            <a:r>
              <a:rPr lang="en-US" sz="3200" dirty="0"/>
              <a:t>406 = 4·87 + 58         so 58 = 406 - 4·87</a:t>
            </a:r>
          </a:p>
          <a:p>
            <a:r>
              <a:rPr lang="en-US" sz="3200" dirty="0"/>
              <a:t>                                           = 5·899 + -9·493</a:t>
            </a:r>
          </a:p>
          <a:p>
            <a:r>
              <a:rPr lang="en-US" sz="3200" dirty="0"/>
              <a:t>87   = 1·58 + 29          so 29 = 87 – 1·58</a:t>
            </a:r>
          </a:p>
          <a:p>
            <a:r>
              <a:rPr lang="en-US" sz="3200" dirty="0"/>
              <a:t>                                           = -6·899 + 11∙493</a:t>
            </a:r>
          </a:p>
          <a:p>
            <a:r>
              <a:rPr lang="en-US" sz="3200" dirty="0"/>
              <a:t>58   = 2·29 + 0           </a:t>
            </a:r>
            <a:r>
              <a:rPr lang="en-US" sz="3200" dirty="0" smtClean="0"/>
              <a:t>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11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82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12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0000E5"/>
                </a:solidFill>
              </a:rPr>
              <a:t>-6</a:t>
            </a:r>
            <a:r>
              <a:rPr lang="en-US" sz="3200" dirty="0">
                <a:solidFill>
                  <a:srgbClr val="000000"/>
                </a:solidFill>
              </a:rPr>
              <a:t>·</a:t>
            </a:r>
            <a:r>
              <a:rPr lang="en-US" sz="3200" dirty="0"/>
              <a:t>899 + </a:t>
            </a:r>
            <a:r>
              <a:rPr lang="en-US" sz="3200" dirty="0">
                <a:solidFill>
                  <a:srgbClr val="0000E5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</p:spTree>
    <p:extLst>
      <p:ext uri="{BB962C8B-B14F-4D97-AF65-F5344CB8AC3E}">
        <p14:creationId xmlns:p14="http://schemas.microsoft.com/office/powerpoint/2010/main" val="41110162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0" y="1166842"/>
            <a:ext cx="8915400" cy="4585871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 dirty="0"/>
              <a:t>Example: </a:t>
            </a:r>
            <a:r>
              <a:rPr lang="en-US" sz="3600" dirty="0">
                <a:solidFill>
                  <a:srgbClr val="0000CC"/>
                </a:solidFill>
              </a:rPr>
              <a:t>a</a:t>
            </a:r>
            <a:r>
              <a:rPr lang="en-US" sz="3600" dirty="0"/>
              <a:t> = 899, </a:t>
            </a:r>
            <a:r>
              <a:rPr lang="en-US" sz="3600" dirty="0">
                <a:solidFill>
                  <a:srgbClr val="0000CC"/>
                </a:solidFill>
              </a:rPr>
              <a:t>b</a:t>
            </a:r>
            <a:r>
              <a:rPr lang="en-US" sz="3600" dirty="0"/>
              <a:t>=493</a:t>
            </a:r>
          </a:p>
          <a:p>
            <a:r>
              <a:rPr lang="en-US" sz="3200" dirty="0"/>
              <a:t>899 = 1·493 + </a:t>
            </a:r>
            <a:r>
              <a:rPr lang="en-US" sz="3200" dirty="0" smtClean="0"/>
              <a:t>406</a:t>
            </a:r>
            <a:endParaRPr lang="en-US" sz="3200" dirty="0"/>
          </a:p>
          <a:p>
            <a:r>
              <a:rPr lang="en-US" sz="3200" dirty="0"/>
              <a:t>493 = 1·406 + </a:t>
            </a:r>
            <a:r>
              <a:rPr lang="en-US" sz="3200" dirty="0" smtClean="0"/>
              <a:t>87</a:t>
            </a:r>
            <a:endParaRPr lang="en-US" sz="24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406 = 4·87 + </a:t>
            </a:r>
            <a:r>
              <a:rPr lang="en-US" sz="3200" dirty="0" smtClean="0"/>
              <a:t>58</a:t>
            </a:r>
            <a:endParaRPr lang="en-US" sz="3200" dirty="0"/>
          </a:p>
          <a:p>
            <a:r>
              <a:rPr lang="en-US" sz="3200" dirty="0"/>
              <a:t>                           </a:t>
            </a:r>
          </a:p>
          <a:p>
            <a:r>
              <a:rPr lang="en-US" sz="3200" dirty="0"/>
              <a:t>87   = 1·58 + </a:t>
            </a:r>
            <a:r>
              <a:rPr lang="en-US" sz="3200" dirty="0" smtClean="0"/>
              <a:t>29</a:t>
            </a:r>
            <a:endParaRPr lang="en-US" sz="3200" dirty="0"/>
          </a:p>
          <a:p>
            <a:r>
              <a:rPr lang="en-US" sz="3200" dirty="0"/>
              <a:t>                            </a:t>
            </a:r>
          </a:p>
          <a:p>
            <a:r>
              <a:rPr lang="en-US" sz="3200" dirty="0"/>
              <a:t>58   = 2·29 +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smtClean="0">
                <a:solidFill>
                  <a:srgbClr val="0000CC"/>
                </a:solidFill>
              </a:rPr>
              <a:t>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t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0A36D86-A96B-4FB7-B793-96DB8299F076}" type="slidenum">
              <a:rPr lang="en-US" sz="1200" smtClean="0">
                <a:latin typeface="Comic Sans MS" pitchFamily="8" charset="0"/>
              </a:rPr>
              <a:pPr/>
              <a:t>13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2400" y="1683127"/>
            <a:ext cx="4953000" cy="410807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so </a:t>
            </a:r>
            <a:r>
              <a:rPr lang="en-US" sz="3200" dirty="0"/>
              <a:t>406 =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-1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87 </a:t>
            </a:r>
            <a:r>
              <a:rPr lang="en-US" sz="3200" dirty="0"/>
              <a:t>= 493 –</a:t>
            </a:r>
            <a:r>
              <a:rPr lang="en-US" sz="2400" dirty="0"/>
              <a:t> </a:t>
            </a:r>
            <a:r>
              <a:rPr lang="en-US" sz="3200" dirty="0"/>
              <a:t>1·406</a:t>
            </a:r>
            <a:endParaRPr lang="en-US" sz="2400" dirty="0"/>
          </a:p>
          <a:p>
            <a:r>
              <a:rPr lang="en-US" sz="3200" dirty="0" smtClean="0">
                <a:solidFill>
                  <a:srgbClr val="0000E5"/>
                </a:solidFill>
              </a:rPr>
              <a:t>           </a:t>
            </a:r>
            <a:r>
              <a:rPr lang="en-US" sz="3200" dirty="0" smtClean="0"/>
              <a:t> =</a:t>
            </a:r>
            <a:r>
              <a:rPr lang="en-US" sz="3200" dirty="0" smtClean="0">
                <a:solidFill>
                  <a:srgbClr val="0000E5"/>
                </a:solidFill>
              </a:rPr>
              <a:t> -</a:t>
            </a:r>
            <a:r>
              <a:rPr lang="en-US" sz="3200" dirty="0">
                <a:solidFill>
                  <a:srgbClr val="0000E5"/>
                </a:solidFill>
              </a:rPr>
              <a:t>1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2</a:t>
            </a:r>
            <a:r>
              <a:rPr lang="en-US" sz="3200" dirty="0"/>
              <a:t>∙493</a:t>
            </a:r>
          </a:p>
          <a:p>
            <a:r>
              <a:rPr lang="en-US" sz="3200" dirty="0" smtClean="0"/>
              <a:t>so   </a:t>
            </a:r>
            <a:r>
              <a:rPr lang="en-US" sz="3200" dirty="0"/>
              <a:t>58 = 406 - 4·87</a:t>
            </a:r>
          </a:p>
          <a:p>
            <a:r>
              <a:rPr lang="en-US" sz="3200" dirty="0" smtClean="0"/>
              <a:t>           = </a:t>
            </a:r>
            <a:r>
              <a:rPr lang="en-US" sz="3200" dirty="0">
                <a:solidFill>
                  <a:srgbClr val="0000E5"/>
                </a:solidFill>
              </a:rPr>
              <a:t>5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0000E5"/>
                </a:solidFill>
              </a:rPr>
              <a:t>-9</a:t>
            </a:r>
            <a:r>
              <a:rPr lang="en-US" sz="3200" dirty="0"/>
              <a:t>·493</a:t>
            </a:r>
          </a:p>
          <a:p>
            <a:r>
              <a:rPr lang="en-US" sz="3200" dirty="0" smtClean="0"/>
              <a:t>so   29 </a:t>
            </a:r>
            <a:r>
              <a:rPr lang="en-US" sz="3200" dirty="0"/>
              <a:t>= 87 – 1·58</a:t>
            </a:r>
          </a:p>
          <a:p>
            <a:r>
              <a:rPr lang="en-US" sz="3200" dirty="0" smtClean="0"/>
              <a:t>           </a:t>
            </a:r>
            <a:r>
              <a:rPr lang="en-US" sz="3200" dirty="0"/>
              <a:t>= </a:t>
            </a:r>
            <a:r>
              <a:rPr lang="en-US" sz="3200" dirty="0">
                <a:solidFill>
                  <a:srgbClr val="FF00FF"/>
                </a:solidFill>
              </a:rPr>
              <a:t>-6</a:t>
            </a:r>
            <a:r>
              <a:rPr lang="en-US" sz="3200" dirty="0"/>
              <a:t>·899 + </a:t>
            </a:r>
            <a:r>
              <a:rPr lang="en-US" sz="3200" dirty="0">
                <a:solidFill>
                  <a:srgbClr val="FF00FF"/>
                </a:solidFill>
              </a:rPr>
              <a:t>11</a:t>
            </a:r>
            <a:r>
              <a:rPr lang="en-US" sz="3200" dirty="0"/>
              <a:t>∙493</a:t>
            </a:r>
            <a:endParaRPr lang="en-US" sz="3200" dirty="0" smtClean="0"/>
          </a:p>
          <a:p>
            <a:r>
              <a:rPr lang="en-US" sz="3200" dirty="0" smtClean="0"/>
              <a:t>       done</a:t>
            </a:r>
            <a:r>
              <a:rPr lang="en-US" sz="3200" dirty="0"/>
              <a:t>, </a:t>
            </a:r>
            <a:r>
              <a:rPr lang="en-US" sz="3200" dirty="0" err="1"/>
              <a:t>gcd</a:t>
            </a:r>
            <a:r>
              <a:rPr lang="en-US" sz="3200" dirty="0"/>
              <a:t> = 29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625" y="5410200"/>
            <a:ext cx="4860375" cy="92333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8000"/>
                </a:solidFill>
              </a:rPr>
              <a:t>the </a:t>
            </a:r>
            <a:r>
              <a:rPr lang="en-US" sz="5400" b="1" dirty="0" err="1">
                <a:solidFill>
                  <a:srgbClr val="008000"/>
                </a:solidFill>
              </a:rPr>
              <a:t>Pulverizer</a:t>
            </a:r>
            <a:endParaRPr lang="en-US" sz="5400" b="1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563880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-6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sz="4400" dirty="0" smtClean="0"/>
              <a:t> = 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448751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Finding </a:t>
            </a:r>
            <a:r>
              <a:rPr lang="en-US" dirty="0" err="1" smtClean="0">
                <a:solidFill>
                  <a:srgbClr val="0000CC"/>
                </a:solidFill>
              </a:rPr>
              <a:t>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dirty="0" smtClean="0">
                <a:solidFill>
                  <a:srgbClr val="0000CC"/>
                </a:solidFill>
              </a:rPr>
              <a:t> 0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00CC"/>
                </a:solidFill>
              </a:rPr>
              <a:t>t</a:t>
            </a:r>
            <a:endParaRPr lang="en-US" dirty="0" smtClean="0">
              <a:solidFill>
                <a:srgbClr val="0000CC"/>
              </a:solidFill>
            </a:endParaRP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8915400" cy="381000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/>
              <a:t>gcd(899,493) = 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/>
              <a:t>·899 + </a:t>
            </a:r>
            <a:r>
              <a:rPr lang="en-US" sz="4400" dirty="0">
                <a:solidFill>
                  <a:srgbClr val="FF00FF"/>
                </a:solidFill>
              </a:rPr>
              <a:t>11</a:t>
            </a:r>
            <a:r>
              <a:rPr lang="en-US" sz="4400" dirty="0"/>
              <a:t>∙493</a:t>
            </a:r>
            <a:endParaRPr lang="en-US" dirty="0"/>
          </a:p>
          <a:p>
            <a:r>
              <a:rPr lang="en-US" sz="4800" dirty="0"/>
              <a:t>get positive </a:t>
            </a:r>
            <a:r>
              <a:rPr lang="en-US" sz="4800" dirty="0" err="1"/>
              <a:t>coeff</a:t>
            </a:r>
            <a:r>
              <a:rPr lang="en-US" sz="4800" dirty="0"/>
              <a:t>. for 899?:</a:t>
            </a:r>
          </a:p>
          <a:p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= </a:t>
            </a:r>
            <a:r>
              <a:rPr lang="en-US" sz="4400" dirty="0">
                <a:solidFill>
                  <a:srgbClr val="008000"/>
                </a:solidFill>
              </a:rPr>
              <a:t>(</a:t>
            </a:r>
            <a:r>
              <a:rPr lang="en-US" sz="4400" dirty="0">
                <a:solidFill>
                  <a:srgbClr val="FF00FF"/>
                </a:solidFill>
              </a:rPr>
              <a:t>-6</a:t>
            </a:r>
            <a:r>
              <a:rPr lang="en-US" sz="4400" dirty="0">
                <a:solidFill>
                  <a:srgbClr val="0000CC"/>
                </a:solidFill>
              </a:rPr>
              <a:t>+493k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·899 </a:t>
            </a:r>
            <a:r>
              <a:rPr lang="en-US" sz="4400" dirty="0" smtClean="0"/>
              <a:t>+ </a:t>
            </a:r>
            <a:r>
              <a:rPr lang="en-US" sz="4400" dirty="0" smtClean="0">
                <a:solidFill>
                  <a:srgbClr val="008000"/>
                </a:solidFill>
              </a:rPr>
              <a:t>(</a:t>
            </a:r>
            <a:r>
              <a:rPr lang="en-US" sz="4400" dirty="0" smtClean="0">
                <a:solidFill>
                  <a:srgbClr val="FF00FF"/>
                </a:solidFill>
              </a:rPr>
              <a:t>11</a:t>
            </a:r>
            <a:r>
              <a:rPr lang="en-US" sz="4400" dirty="0" smtClean="0">
                <a:solidFill>
                  <a:srgbClr val="0000CC"/>
                </a:solidFill>
              </a:rPr>
              <a:t>-</a:t>
            </a:r>
            <a:r>
              <a:rPr lang="en-US" sz="4400" dirty="0">
                <a:solidFill>
                  <a:srgbClr val="0000CC"/>
                </a:solidFill>
              </a:rPr>
              <a:t>899k</a:t>
            </a:r>
            <a:r>
              <a:rPr lang="en-US" sz="4400" dirty="0">
                <a:solidFill>
                  <a:srgbClr val="008000"/>
                </a:solidFill>
              </a:rPr>
              <a:t>)</a:t>
            </a:r>
            <a:r>
              <a:rPr lang="en-US" sz="4400" dirty="0"/>
              <a:t>∙</a:t>
            </a:r>
            <a:r>
              <a:rPr lang="en-US" sz="4400" dirty="0" smtClean="0"/>
              <a:t>493</a:t>
            </a:r>
            <a:endParaRPr lang="en-US" sz="4400" dirty="0"/>
          </a:p>
          <a:p>
            <a:r>
              <a:rPr lang="en-US" sz="4800" dirty="0" smtClean="0"/>
              <a:t>let </a:t>
            </a:r>
            <a:r>
              <a:rPr lang="en-US" sz="4800" dirty="0" smtClean="0">
                <a:solidFill>
                  <a:srgbClr val="0000FF"/>
                </a:solidFill>
              </a:rPr>
              <a:t>k</a:t>
            </a:r>
            <a:r>
              <a:rPr lang="en-US" sz="4800" dirty="0" smtClean="0"/>
              <a:t> be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/>
              <a:t>: </a:t>
            </a:r>
            <a:endParaRPr lang="en-US" sz="4800" dirty="0" smtClean="0"/>
          </a:p>
          <a:p>
            <a:pPr algn="ctr"/>
            <a:r>
              <a:rPr lang="en-US" sz="5400" dirty="0" smtClean="0">
                <a:solidFill>
                  <a:srgbClr val="0000CC"/>
                </a:solidFill>
              </a:rPr>
              <a:t>= 487</a:t>
            </a:r>
            <a:r>
              <a:rPr lang="en-US" sz="5400" dirty="0"/>
              <a:t>·899 </a:t>
            </a:r>
            <a:r>
              <a:rPr lang="en-US" sz="5400" dirty="0" smtClean="0">
                <a:solidFill>
                  <a:srgbClr val="0000CC"/>
                </a:solidFill>
              </a:rPr>
              <a:t>- 888</a:t>
            </a:r>
            <a:r>
              <a:rPr lang="en-US" sz="5400" dirty="0"/>
              <a:t>∙</a:t>
            </a:r>
            <a:r>
              <a:rPr lang="en-US" sz="5400" dirty="0" smtClean="0"/>
              <a:t>493</a:t>
            </a:r>
            <a:endParaRPr lang="en-US" sz="5400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0B31A3FA-1C63-4F3C-BCF4-B7AE1EB41B06}" type="slidenum">
              <a:rPr lang="en-US" sz="1200" smtClean="0">
                <a:latin typeface="Comic Sans MS" pitchFamily="8" charset="0"/>
              </a:rPr>
              <a:pPr/>
              <a:t>14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Pulverizer</a:t>
            </a:r>
            <a:r>
              <a:rPr lang="en-US" dirty="0" smtClean="0"/>
              <a:t> is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/>
          <a:lstStyle/>
          <a:p>
            <a:r>
              <a:rPr lang="en-US" sz="4400" dirty="0" smtClean="0"/>
              <a:t>Define </a:t>
            </a:r>
            <a:r>
              <a:rPr lang="en-US" sz="4400" dirty="0" err="1" smtClean="0"/>
              <a:t>Pulverizer</a:t>
            </a:r>
            <a:r>
              <a:rPr lang="en-US" sz="4400" dirty="0" smtClean="0"/>
              <a:t> state machine </a:t>
            </a:r>
          </a:p>
          <a:p>
            <a:r>
              <a:rPr lang="en-US" sz="4400" dirty="0" smtClean="0"/>
              <a:t>like GCD state machine. </a:t>
            </a:r>
          </a:p>
          <a:p>
            <a:r>
              <a:rPr lang="en-US" sz="4400" dirty="0" smtClean="0"/>
              <a:t>Same number of transitions, so</a:t>
            </a:r>
            <a:r>
              <a:rPr lang="en-US" sz="4800" dirty="0" smtClean="0"/>
              <a:t> </a:t>
            </a:r>
          </a:p>
          <a:p>
            <a:r>
              <a:rPr lang="en-US" sz="5400" dirty="0" smtClean="0"/>
              <a:t>halts after proportional to</a:t>
            </a:r>
          </a:p>
          <a:p>
            <a:r>
              <a:rPr lang="en-US" sz="5400" dirty="0" smtClean="0"/>
              <a:t>                        steps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pulverize</a:t>
            </a:r>
            <a:r>
              <a:rPr lang="en-US" sz="1200" smtClean="0"/>
              <a:t>.</a:t>
            </a:r>
            <a:fld id="{1C5A3C10-33AF-4A87-9059-D1C83461B87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812404"/>
              </p:ext>
            </p:extLst>
          </p:nvPr>
        </p:nvGraphicFramePr>
        <p:xfrm>
          <a:off x="2590800" y="4038600"/>
          <a:ext cx="2209800" cy="158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406400" imgH="292100" progId="Equation.DSMT4">
                  <p:embed/>
                </p:oleObj>
              </mc:Choice>
              <mc:Fallback>
                <p:oleObj name="Equation" r:id="rId3" imgW="406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0800" y="4038600"/>
                        <a:ext cx="2209800" cy="158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575131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458200" cy="3810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Theorem: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is an integer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   linear combination of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CC"/>
                </a:solidFill>
              </a:rPr>
              <a:t>  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2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90678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5400" b="1" dirty="0" smtClean="0"/>
              <a:t>Corollary:</a:t>
            </a:r>
            <a:endParaRPr lang="en-US" sz="540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000000"/>
                </a:solidFill>
              </a:rPr>
              <a:t>The</a:t>
            </a:r>
            <a:r>
              <a:rPr lang="en-US" sz="6000" dirty="0" smtClean="0">
                <a:solidFill>
                  <a:srgbClr val="0000CC"/>
                </a:solidFill>
              </a:rPr>
              <a:t> multiples </a:t>
            </a:r>
            <a:r>
              <a:rPr lang="en-US" sz="6000" dirty="0" smtClean="0">
                <a:solidFill>
                  <a:srgbClr val="000000"/>
                </a:solidFill>
              </a:rPr>
              <a:t>of</a:t>
            </a:r>
            <a:r>
              <a:rPr lang="en-US" sz="6000" dirty="0" smtClean="0">
                <a:solidFill>
                  <a:srgbClr val="0000CC"/>
                </a:solidFill>
              </a:rPr>
              <a:t> </a:t>
            </a:r>
            <a:r>
              <a:rPr lang="en-US" sz="6000" dirty="0" err="1" smtClean="0">
                <a:solidFill>
                  <a:srgbClr val="0000CC"/>
                </a:solidFill>
              </a:rPr>
              <a:t>gcd</a:t>
            </a:r>
            <a:r>
              <a:rPr lang="en-US" sz="6000" dirty="0" smtClean="0">
                <a:solidFill>
                  <a:srgbClr val="0000CC"/>
                </a:solidFill>
              </a:rPr>
              <a:t>(</a:t>
            </a:r>
            <a:r>
              <a:rPr lang="en-US" sz="6000" dirty="0" err="1" smtClean="0">
                <a:solidFill>
                  <a:srgbClr val="0000CC"/>
                </a:solidFill>
              </a:rPr>
              <a:t>a,b</a:t>
            </a:r>
            <a:r>
              <a:rPr lang="en-US" sz="6000" dirty="0" smtClean="0">
                <a:solidFill>
                  <a:srgbClr val="0000CC"/>
                </a:solidFill>
              </a:rPr>
              <a:t>) </a:t>
            </a:r>
            <a:r>
              <a:rPr lang="en-US" sz="6000" dirty="0" smtClean="0"/>
              <a:t>are </a:t>
            </a:r>
            <a:r>
              <a:rPr lang="en-US" sz="6000" dirty="0" smtClean="0">
                <a:solidFill>
                  <a:srgbClr val="CB10A8"/>
                </a:solidFill>
              </a:rPr>
              <a:t>exactly</a:t>
            </a:r>
            <a:r>
              <a:rPr lang="en-US" sz="6000" dirty="0" smtClean="0"/>
              <a:t> the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linear combinations</a:t>
            </a:r>
            <a:r>
              <a:rPr lang="en-US" sz="6000" dirty="0" smtClean="0"/>
              <a:t> of</a:t>
            </a:r>
            <a:r>
              <a:rPr lang="en-US" sz="6000" dirty="0" smtClean="0">
                <a:solidFill>
                  <a:srgbClr val="0000CC"/>
                </a:solidFill>
              </a:rPr>
              <a:t> a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/>
              <a:t>and</a:t>
            </a:r>
            <a:r>
              <a:rPr lang="en-US" sz="6000" i="1" dirty="0" smtClean="0">
                <a:solidFill>
                  <a:srgbClr val="0000CC"/>
                </a:solidFill>
              </a:rPr>
              <a:t> </a:t>
            </a:r>
            <a:r>
              <a:rPr lang="en-US" sz="6000" dirty="0" smtClean="0">
                <a:solidFill>
                  <a:srgbClr val="0000CC"/>
                </a:solidFill>
              </a:rPr>
              <a:t>b</a:t>
            </a:r>
            <a:r>
              <a:rPr lang="en-US" sz="6000" i="1" dirty="0" smtClean="0"/>
              <a:t>.</a:t>
            </a:r>
            <a:endParaRPr lang="en-US" sz="6000" dirty="0" smtClean="0"/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3</a:t>
            </a:fld>
            <a:endParaRPr lang="en-US" sz="1200" dirty="0" smtClean="0">
              <a:latin typeface="Comic Sans MS" pitchFamily="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3688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GCD is a linear combination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01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800" b="1" i="1" smtClean="0">
                <a:solidFill>
                  <a:srgbClr val="008000"/>
                </a:solidFill>
              </a:rPr>
              <a:t>Theorem</a:t>
            </a:r>
            <a:r>
              <a:rPr lang="en-US" sz="5400" b="1" smtClean="0">
                <a:solidFill>
                  <a:srgbClr val="008000"/>
                </a:solidFill>
              </a:rPr>
              <a:t>:</a:t>
            </a:r>
            <a:r>
              <a:rPr lang="en-US" sz="4400" smtClean="0"/>
              <a:t> </a:t>
            </a:r>
            <a:r>
              <a:rPr lang="en-US" sz="5400" smtClean="0">
                <a:solidFill>
                  <a:srgbClr val="0000CC"/>
                </a:solidFill>
              </a:rPr>
              <a:t>gcd(a,b) </a:t>
            </a:r>
            <a:r>
              <a:rPr lang="en-US" sz="5400" smtClean="0"/>
              <a:t>is the smallest positive linear combination of </a:t>
            </a:r>
            <a:r>
              <a:rPr lang="en-US" sz="5400" smtClean="0">
                <a:solidFill>
                  <a:srgbClr val="0000CC"/>
                </a:solidFill>
              </a:rPr>
              <a:t>a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/>
              <a:t>and</a:t>
            </a:r>
            <a:r>
              <a:rPr lang="en-US" sz="5400" i="1" smtClean="0">
                <a:solidFill>
                  <a:srgbClr val="0000CC"/>
                </a:solidFill>
              </a:rPr>
              <a:t> </a:t>
            </a:r>
            <a:r>
              <a:rPr lang="en-US" sz="5400" smtClean="0">
                <a:solidFill>
                  <a:srgbClr val="0000CC"/>
                </a:solidFill>
              </a:rPr>
              <a:t>b</a:t>
            </a:r>
            <a:r>
              <a:rPr lang="en-US" sz="5400" i="1" smtClean="0"/>
              <a:t>.</a:t>
            </a:r>
            <a:endParaRPr lang="en-US" sz="5400" smtClean="0"/>
          </a:p>
        </p:txBody>
      </p:sp>
      <p:sp>
        <p:nvSpPr>
          <p:cNvPr id="734212" name="Rectangle 4"/>
          <p:cNvSpPr>
            <a:spLocks noChangeArrowheads="1"/>
          </p:cNvSpPr>
          <p:nvPr/>
        </p:nvSpPr>
        <p:spPr bwMode="auto">
          <a:xfrm>
            <a:off x="381000" y="2438400"/>
            <a:ext cx="8153400" cy="19050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2514600" y="4191000"/>
            <a:ext cx="3521075" cy="11890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0000CC"/>
                </a:solidFill>
              </a:rPr>
              <a:t>spc(a</a:t>
            </a:r>
            <a:r>
              <a:rPr lang="en-US" sz="7200" i="1">
                <a:solidFill>
                  <a:srgbClr val="0000CC"/>
                </a:solidFill>
              </a:rPr>
              <a:t>,</a:t>
            </a:r>
            <a:r>
              <a:rPr lang="en-US" sz="7200">
                <a:solidFill>
                  <a:srgbClr val="0000CC"/>
                </a:solidFill>
              </a:rPr>
              <a:t>b)</a:t>
            </a:r>
          </a:p>
        </p:txBody>
      </p:sp>
      <p:sp>
        <p:nvSpPr>
          <p:cNvPr id="2458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CCB45DB7-2069-4CDB-95A9-C4EF498CA91E}" type="slidenum">
              <a:rPr lang="en-US" sz="1200" smtClean="0">
                <a:latin typeface="Comic Sans MS" pitchFamily="8" charset="0"/>
              </a:rPr>
              <a:pPr/>
              <a:t>4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animBg="1"/>
      <p:bldP spid="7342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8486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1st show: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gcd(a,b</a:t>
            </a:r>
            <a:r>
              <a:rPr lang="en-US" dirty="0" smtClean="0">
                <a:solidFill>
                  <a:srgbClr val="0000CC"/>
                </a:solidFill>
              </a:rPr>
              <a:t>) </a:t>
            </a:r>
            <a:r>
              <a:rPr lang="en-US" sz="3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360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spc(a,b</a:t>
            </a:r>
            <a:r>
              <a:rPr lang="en-US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dirty="0" smtClean="0"/>
              <a:t>proof</a:t>
            </a:r>
            <a:r>
              <a:rPr lang="en-US" sz="4800" dirty="0" smtClean="0"/>
              <a:t>: Common divisor of </a:t>
            </a:r>
            <a:r>
              <a:rPr lang="en-US" sz="4800" dirty="0" smtClean="0">
                <a:solidFill>
                  <a:srgbClr val="0000CC"/>
                </a:solidFill>
              </a:rPr>
              <a:t>a, b</a:t>
            </a:r>
            <a:r>
              <a:rPr lang="en-US" sz="4800" i="1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/>
              <a:t>divides lin. comb. of</a:t>
            </a:r>
            <a:r>
              <a:rPr lang="en-US" sz="4800" dirty="0" smtClean="0">
                <a:solidFill>
                  <a:srgbClr val="0000CC"/>
                </a:solidFill>
              </a:rPr>
              <a:t> a </a:t>
            </a:r>
            <a:r>
              <a:rPr lang="en-US" sz="4800" dirty="0" smtClean="0"/>
              <a:t>&amp;</a:t>
            </a:r>
            <a:r>
              <a:rPr lang="en-US" sz="4800" dirty="0" smtClean="0">
                <a:solidFill>
                  <a:srgbClr val="0000CC"/>
                </a:solidFill>
              </a:rPr>
              <a:t> b</a:t>
            </a:r>
            <a:r>
              <a:rPr lang="en-US" sz="4800" dirty="0" smtClean="0">
                <a:solidFill>
                  <a:schemeClr val="tx2"/>
                </a:solidFill>
              </a:rPr>
              <a:t>, so</a:t>
            </a:r>
            <a:endParaRPr lang="en-US" sz="4800" i="1" dirty="0" smtClean="0">
              <a:solidFill>
                <a:schemeClr val="tx2"/>
              </a:solidFill>
            </a:endParaRPr>
          </a:p>
          <a:p>
            <a:pPr marL="0" indent="0"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gcd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 | </a:t>
            </a:r>
            <a:r>
              <a:rPr lang="en-US" sz="5400" dirty="0" err="1" smtClean="0">
                <a:solidFill>
                  <a:srgbClr val="0000CC"/>
                </a:solidFill>
              </a:rPr>
              <a:t>spc</a:t>
            </a:r>
            <a:r>
              <a:rPr lang="en-US" sz="5400" dirty="0" smtClean="0">
                <a:solidFill>
                  <a:srgbClr val="0000CC"/>
                </a:solidFill>
              </a:rPr>
              <a:t>(</a:t>
            </a:r>
            <a:r>
              <a:rPr lang="en-US" sz="5400" dirty="0" err="1" smtClean="0">
                <a:solidFill>
                  <a:srgbClr val="0000CC"/>
                </a:solidFill>
              </a:rPr>
              <a:t>a,b</a:t>
            </a:r>
            <a:r>
              <a:rPr lang="en-US" sz="5400" dirty="0" smtClean="0">
                <a:solidFill>
                  <a:srgbClr val="0000CC"/>
                </a:solidFill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sz="5400" dirty="0" smtClean="0">
                <a:solidFill>
                  <a:schemeClr val="tx2"/>
                </a:solidFill>
              </a:rPr>
              <a:t>In particular,</a:t>
            </a:r>
            <a:endParaRPr lang="en-US" sz="4400" dirty="0" smtClean="0">
              <a:solidFill>
                <a:schemeClr val="tx2"/>
              </a:solidFill>
            </a:endParaRPr>
          </a:p>
          <a:p>
            <a:pPr marL="0" indent="0"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gcd(a,b</a:t>
            </a:r>
            <a:r>
              <a:rPr lang="en-US" sz="5400" dirty="0" smtClean="0">
                <a:solidFill>
                  <a:srgbClr val="0000CC"/>
                </a:solidFill>
              </a:rPr>
              <a:t>)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5400" b="1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5400" dirty="0" err="1" smtClean="0">
                <a:solidFill>
                  <a:srgbClr val="0000CC"/>
                </a:solidFill>
              </a:rPr>
              <a:t>spc(a,b</a:t>
            </a:r>
            <a:r>
              <a:rPr lang="en-US" sz="5400" dirty="0" smtClean="0">
                <a:solidFill>
                  <a:srgbClr val="0000CC"/>
                </a:solidFill>
              </a:rPr>
              <a:t>)</a:t>
            </a:r>
            <a:endParaRPr lang="en-US" sz="5400" dirty="0" smtClean="0">
              <a:solidFill>
                <a:schemeClr val="tx2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747A9357-8041-408C-AA30-B9E91B776969}" type="slidenum">
              <a:rPr lang="en-US" sz="1200" smtClean="0">
                <a:latin typeface="Comic Sans MS" pitchFamily="8" charset="0"/>
              </a:rPr>
              <a:pPr/>
              <a:t>5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2nd: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spc(a,b</a:t>
            </a:r>
            <a:r>
              <a:rPr lang="en-US" sz="4400" dirty="0" smtClean="0">
                <a:solidFill>
                  <a:srgbClr val="0000CC"/>
                </a:solidFill>
              </a:rPr>
              <a:t>) </a:t>
            </a:r>
            <a:r>
              <a:rPr lang="en-US" sz="4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b="0" dirty="0" smtClean="0">
                <a:solidFill>
                  <a:srgbClr val="0000CC"/>
                </a:solidFill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gcd(a,b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53400" cy="331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6000" smtClean="0"/>
              <a:t>Enough to show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chemeClr val="tx2"/>
                </a:solidFill>
              </a:rPr>
              <a:t>that </a:t>
            </a:r>
            <a:r>
              <a:rPr lang="en-US" sz="6000" smtClean="0">
                <a:solidFill>
                  <a:srgbClr val="0000CC"/>
                </a:solidFill>
              </a:rPr>
              <a:t>spc(a,b) </a:t>
            </a:r>
            <a:r>
              <a:rPr lang="en-US" sz="6000" smtClean="0"/>
              <a:t>is a</a:t>
            </a:r>
            <a:r>
              <a:rPr lang="en-US" sz="6000" smtClean="0">
                <a:solidFill>
                  <a:srgbClr val="0000CC"/>
                </a:solidFill>
              </a:rPr>
              <a:t> </a:t>
            </a:r>
            <a:r>
              <a:rPr lang="en-US" sz="6000" smtClean="0"/>
              <a:t>common divisor of</a:t>
            </a:r>
            <a:r>
              <a:rPr lang="en-US" sz="6000" i="1" smtClean="0">
                <a:solidFill>
                  <a:srgbClr val="0000CC"/>
                </a:solidFill>
              </a:rPr>
              <a:t> </a:t>
            </a:r>
            <a:r>
              <a:rPr lang="en-US" sz="6000" smtClean="0">
                <a:solidFill>
                  <a:srgbClr val="0000CC"/>
                </a:solidFill>
              </a:rPr>
              <a:t>a</a:t>
            </a:r>
            <a:r>
              <a:rPr lang="en-US" sz="6000" smtClean="0">
                <a:solidFill>
                  <a:schemeClr val="tx2"/>
                </a:solidFill>
              </a:rPr>
              <a:t> &amp; </a:t>
            </a:r>
            <a:r>
              <a:rPr lang="en-US" sz="6000" smtClean="0">
                <a:solidFill>
                  <a:srgbClr val="0000CC"/>
                </a:solidFill>
              </a:rPr>
              <a:t>b</a:t>
            </a:r>
            <a:r>
              <a:rPr lang="en-US" sz="6000" smtClean="0"/>
              <a:t>.</a:t>
            </a:r>
          </a:p>
        </p:txBody>
      </p:sp>
      <p:sp>
        <p:nvSpPr>
          <p:cNvPr id="266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51C7A18E-EE52-411A-95D8-CFBE2265EDF3}" type="slidenum">
              <a:rPr lang="en-US" sz="1200" smtClean="0">
                <a:latin typeface="Comic Sans MS" pitchFamily="8" charset="0"/>
              </a:rPr>
              <a:pPr/>
              <a:t>6</a:t>
            </a:fld>
            <a:endParaRPr lang="en-US" sz="1200" dirty="0" smtClean="0">
              <a:latin typeface="Comic Sans MS" pitchFamily="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2971800"/>
            <a:ext cx="4246563" cy="1692275"/>
            <a:chOff x="4114800" y="2971800"/>
            <a:chExt cx="4246563" cy="1692275"/>
          </a:xfrm>
        </p:grpSpPr>
        <p:sp>
          <p:nvSpPr>
            <p:cNvPr id="736260" name="Text Box 4"/>
            <p:cNvSpPr txBox="1">
              <a:spLocks noChangeArrowheads="1"/>
            </p:cNvSpPr>
            <p:nvPr/>
          </p:nvSpPr>
          <p:spPr bwMode="auto">
            <a:xfrm>
              <a:off x="4114800" y="3657600"/>
              <a:ext cx="4246563" cy="1006475"/>
            </a:xfrm>
            <a:prstGeom prst="rect">
              <a:avLst/>
            </a:prstGeom>
            <a:solidFill>
              <a:schemeClr val="accent1"/>
            </a:solidFill>
            <a:ln w="381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6000" dirty="0"/>
                <a:t>just</a:t>
              </a:r>
              <a:r>
                <a:rPr lang="en-US" sz="6000" i="1" dirty="0"/>
                <a:t> </a:t>
              </a:r>
              <a:r>
                <a:rPr lang="en-US" sz="6000" dirty="0">
                  <a:solidFill>
                    <a:srgbClr val="0000CC"/>
                  </a:solidFill>
                </a:rPr>
                <a:t>a</a:t>
              </a:r>
              <a:r>
                <a:rPr lang="en-US" sz="6000" dirty="0">
                  <a:solidFill>
                    <a:schemeClr val="tx2"/>
                  </a:solidFill>
                </a:rPr>
                <a:t>.        </a:t>
              </a:r>
            </a:p>
          </p:txBody>
        </p:sp>
        <p:sp useBgFill="1">
          <p:nvSpPr>
            <p:cNvPr id="6" name="TextBox 5"/>
            <p:cNvSpPr txBox="1"/>
            <p:nvPr/>
          </p:nvSpPr>
          <p:spPr>
            <a:xfrm>
              <a:off x="4800600" y="2971800"/>
              <a:ext cx="3262432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      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6962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endParaRPr lang="en-US" sz="4400" dirty="0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7</a:t>
            </a:fld>
            <a:endParaRPr lang="en-US" sz="1200" dirty="0" smtClean="0">
              <a:latin typeface="Comic Sans MS" pitchFamily="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800" y="2514600"/>
            <a:ext cx="48558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xa+y</a:t>
            </a:r>
            <a:r>
              <a:rPr lang="en-US" sz="4800" dirty="0" smtClean="0">
                <a:solidFill>
                  <a:srgbClr val="0000CC"/>
                </a:solidFill>
              </a:rPr>
              <a:t>(</a:t>
            </a:r>
            <a:r>
              <a:rPr lang="en-US" sz="4800" dirty="0" err="1" smtClean="0">
                <a:solidFill>
                  <a:srgbClr val="0000CC"/>
                </a:solidFill>
              </a:rPr>
              <a:t>ua+vb</a:t>
            </a:r>
            <a:r>
              <a:rPr lang="en-US" sz="48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CC"/>
                </a:solidFill>
              </a:rPr>
              <a:t> (</a:t>
            </a:r>
            <a:r>
              <a:rPr lang="en-US" sz="4800" dirty="0" err="1" smtClean="0">
                <a:solidFill>
                  <a:srgbClr val="0000CC"/>
                </a:solidFill>
              </a:rPr>
              <a:t>x+yu</a:t>
            </a:r>
            <a:r>
              <a:rPr lang="en-US" sz="4800" dirty="0" smtClean="0">
                <a:solidFill>
                  <a:srgbClr val="0000CC"/>
                </a:solidFill>
              </a:rPr>
              <a:t>)a + (</a:t>
            </a:r>
            <a:r>
              <a:rPr lang="en-US" sz="4800" dirty="0" err="1" smtClean="0">
                <a:solidFill>
                  <a:srgbClr val="0000CC"/>
                </a:solidFill>
              </a:rPr>
              <a:t>yv</a:t>
            </a:r>
            <a:r>
              <a:rPr lang="en-US" sz="4800" dirty="0" smtClean="0">
                <a:solidFill>
                  <a:srgbClr val="0000CC"/>
                </a:solidFill>
              </a:rPr>
              <a:t>)b</a:t>
            </a:r>
            <a:endParaRPr lang="en-US" sz="4800" dirty="0">
              <a:solidFill>
                <a:srgbClr val="0000CC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886200" y="3962400"/>
            <a:ext cx="4947187" cy="1827550"/>
            <a:chOff x="3886200" y="3962400"/>
            <a:chExt cx="4947187" cy="1827550"/>
          </a:xfrm>
        </p:grpSpPr>
        <p:sp>
          <p:nvSpPr>
            <p:cNvPr id="12" name="Right Brace 11"/>
            <p:cNvSpPr/>
            <p:nvPr/>
          </p:nvSpPr>
          <p:spPr bwMode="auto">
            <a:xfrm rot="5400000">
              <a:off x="6197265" y="2108535"/>
              <a:ext cx="407069" cy="4114800"/>
            </a:xfrm>
            <a:prstGeom prst="righ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86200" y="4343400"/>
              <a:ext cx="494718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 smtClean="0"/>
                <a:t>linear combination</a:t>
              </a:r>
            </a:p>
            <a:p>
              <a:pPr algn="ctr"/>
              <a:r>
                <a:rPr lang="en-US" sz="4400" dirty="0" smtClean="0"/>
                <a:t>of </a:t>
              </a:r>
              <a:r>
                <a:rPr lang="en-US" sz="4400" dirty="0" smtClean="0">
                  <a:solidFill>
                    <a:srgbClr val="0000CC"/>
                  </a:solidFill>
                </a:rPr>
                <a:t>a</a:t>
              </a:r>
              <a:r>
                <a:rPr lang="en-US" sz="4400" dirty="0" smtClean="0"/>
                <a:t> and </a:t>
              </a:r>
              <a:r>
                <a:rPr lang="en-US" sz="4400" dirty="0" smtClean="0">
                  <a:solidFill>
                    <a:srgbClr val="0000CC"/>
                  </a:solidFill>
                </a:rPr>
                <a:t>b</a:t>
              </a:r>
              <a:endParaRPr lang="en-US" sz="60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0" dirty="0" smtClean="0"/>
              <a:t>Lemma:</a:t>
            </a:r>
            <a:r>
              <a:rPr lang="en-US" sz="5400" b="0" dirty="0" smtClean="0">
                <a:solidFill>
                  <a:srgbClr val="0000CC"/>
                </a:solidFill>
              </a:rPr>
              <a:t> </a:t>
            </a:r>
            <a:r>
              <a:rPr lang="en-US" sz="4800" b="0" dirty="0" err="1" smtClean="0">
                <a:solidFill>
                  <a:srgbClr val="0000CC"/>
                </a:solidFill>
              </a:rPr>
              <a:t>spc</a:t>
            </a:r>
            <a:r>
              <a:rPr lang="en-US" sz="4800" b="0" dirty="0" smtClean="0">
                <a:solidFill>
                  <a:srgbClr val="0000CC"/>
                </a:solidFill>
              </a:rPr>
              <a:t>(</a:t>
            </a:r>
            <a:r>
              <a:rPr lang="en-US" sz="4800" b="0" dirty="0" err="1" smtClean="0">
                <a:solidFill>
                  <a:srgbClr val="0000CC"/>
                </a:solidFill>
              </a:rPr>
              <a:t>a,b</a:t>
            </a:r>
            <a:r>
              <a:rPr lang="en-US" sz="4800" b="0" dirty="0" smtClean="0">
                <a:solidFill>
                  <a:srgbClr val="0000CC"/>
                </a:solidFill>
              </a:rPr>
              <a:t>)|a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2362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Pf</a:t>
            </a:r>
            <a:r>
              <a:rPr lang="en-US" sz="4000" dirty="0" smtClean="0"/>
              <a:t>: </a:t>
            </a:r>
            <a:r>
              <a:rPr lang="en-US" sz="4400" dirty="0" smtClean="0"/>
              <a:t>remainder of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dirty="0" smtClean="0"/>
              <a:t> divided by </a:t>
            </a:r>
            <a:r>
              <a:rPr lang="en-US" sz="4400" dirty="0" err="1" smtClean="0">
                <a:solidFill>
                  <a:srgbClr val="0000CC"/>
                </a:solidFill>
              </a:rPr>
              <a:t>spc</a:t>
            </a:r>
            <a:r>
              <a:rPr lang="en-US" sz="4400" dirty="0" smtClean="0">
                <a:solidFill>
                  <a:srgbClr val="0000CC"/>
                </a:solidFill>
              </a:rPr>
              <a:t>(</a:t>
            </a:r>
            <a:r>
              <a:rPr lang="en-US" sz="4400" dirty="0" err="1" smtClean="0">
                <a:solidFill>
                  <a:srgbClr val="0000CC"/>
                </a:solidFill>
              </a:rPr>
              <a:t>a,b</a:t>
            </a:r>
            <a:r>
              <a:rPr lang="en-US" sz="4400" dirty="0" smtClean="0">
                <a:solidFill>
                  <a:srgbClr val="0000CC"/>
                </a:solidFill>
              </a:rPr>
              <a:t>)</a:t>
            </a:r>
            <a:r>
              <a:rPr lang="en-US" sz="4400" dirty="0" smtClean="0"/>
              <a:t>, is a linear comb. of</a:t>
            </a:r>
          </a:p>
          <a:p>
            <a:pPr marL="0" indent="0" eaLnBrk="1" hangingPunct="1"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a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rgbClr val="0000CC"/>
                </a:solidFill>
              </a:rPr>
              <a:t> b</a:t>
            </a:r>
            <a:r>
              <a:rPr lang="en-US" sz="4400" dirty="0" smtClean="0"/>
              <a:t>.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420688" y="2497138"/>
            <a:ext cx="7685117" cy="378565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             </a:t>
            </a:r>
            <a:r>
              <a:rPr lang="en-US" sz="4800" dirty="0" smtClean="0"/>
              <a:t>But </a:t>
            </a:r>
            <a:r>
              <a:rPr lang="en-US" sz="4800" dirty="0"/>
              <a:t>remainder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endParaRPr lang="en-US" sz="4800" b="1" dirty="0" smtClean="0">
              <a:latin typeface="Arial" charset="0"/>
            </a:endParaRPr>
          </a:p>
          <a:p>
            <a:r>
              <a:rPr lang="en-US" sz="4800" dirty="0" smtClean="0"/>
              <a:t>smallest positive comb.,</a:t>
            </a:r>
            <a:endParaRPr lang="en-US" sz="4800" dirty="0"/>
          </a:p>
          <a:p>
            <a:r>
              <a:rPr lang="en-US" sz="4800" dirty="0" smtClean="0"/>
              <a:t>so remainder </a:t>
            </a:r>
            <a:r>
              <a:rPr lang="en-US" sz="4800" dirty="0"/>
              <a:t>must be</a:t>
            </a:r>
            <a:r>
              <a:rPr lang="en-US" sz="4800" dirty="0">
                <a:solidFill>
                  <a:srgbClr val="0000CC"/>
                </a:solidFill>
              </a:rPr>
              <a:t> 0</a:t>
            </a:r>
            <a:r>
              <a:rPr lang="en-US" sz="4800" dirty="0"/>
              <a:t>.</a:t>
            </a:r>
          </a:p>
          <a:p>
            <a:r>
              <a:rPr lang="en-US" sz="4800" dirty="0"/>
              <a:t>That is, </a:t>
            </a:r>
            <a:r>
              <a:rPr lang="en-US" sz="4800" dirty="0" err="1">
                <a:solidFill>
                  <a:srgbClr val="0000CC"/>
                </a:solidFill>
              </a:rPr>
              <a:t>spc(a,b</a:t>
            </a:r>
            <a:r>
              <a:rPr lang="en-US" sz="4800" dirty="0">
                <a:solidFill>
                  <a:srgbClr val="0000CC"/>
                </a:solidFill>
              </a:rPr>
              <a:t>) </a:t>
            </a:r>
            <a:r>
              <a:rPr lang="en-US" sz="4800" dirty="0"/>
              <a:t>divides</a:t>
            </a:r>
            <a:r>
              <a:rPr lang="en-US" sz="4800" dirty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,</a:t>
            </a:r>
          </a:p>
          <a:p>
            <a:r>
              <a:rPr lang="en-US" sz="4800" dirty="0" smtClean="0"/>
              <a:t> as required.</a:t>
            </a:r>
            <a:endParaRPr lang="en-US" sz="4800" dirty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1A8F527B-ED42-49E8-BD15-2DCE6D46779E}" type="slidenum">
              <a:rPr lang="en-US" sz="1200" smtClean="0">
                <a:latin typeface="Comic Sans MS" pitchFamily="8" charset="0"/>
              </a:rPr>
              <a:pPr/>
              <a:t>8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err="1" smtClean="0">
                <a:solidFill>
                  <a:schemeClr val="tx1"/>
                </a:solidFill>
              </a:rPr>
              <a:t>gcd</a:t>
            </a:r>
            <a:r>
              <a:rPr lang="en-US" sz="4800" dirty="0" smtClean="0">
                <a:solidFill>
                  <a:schemeClr val="tx1"/>
                </a:solidFill>
              </a:rPr>
              <a:t>(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n-US" sz="4800" dirty="0" smtClean="0">
                <a:solidFill>
                  <a:schemeClr val="tx1"/>
                </a:solidFill>
              </a:rPr>
              <a:t>) = </a:t>
            </a:r>
            <a:r>
              <a:rPr lang="en-US" sz="4800" dirty="0" err="1" smtClean="0">
                <a:solidFill>
                  <a:srgbClr val="FF00FF"/>
                </a:solidFill>
              </a:rPr>
              <a:t>s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4800" dirty="0" err="1" smtClean="0">
                <a:solidFill>
                  <a:schemeClr val="tx1"/>
                </a:solidFill>
              </a:rPr>
              <a:t>+</a:t>
            </a:r>
            <a:r>
              <a:rPr lang="en-US" sz="4800" dirty="0" err="1" smtClean="0">
                <a:solidFill>
                  <a:srgbClr val="FF00FF"/>
                </a:solidFill>
              </a:rPr>
              <a:t>t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533400" y="1151453"/>
            <a:ext cx="7975260" cy="455509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 dirty="0" smtClean="0"/>
              <a:t>Proof:</a:t>
            </a:r>
            <a:r>
              <a:rPr lang="en-US" sz="5400" dirty="0" smtClean="0"/>
              <a:t> Show how to </a:t>
            </a:r>
            <a:r>
              <a:rPr lang="en-US" sz="5400" dirty="0"/>
              <a:t>find</a:t>
            </a:r>
          </a:p>
          <a:p>
            <a:r>
              <a:rPr lang="en-US" sz="5400" dirty="0" smtClean="0"/>
              <a:t>coefficients </a:t>
            </a:r>
            <a:r>
              <a:rPr lang="en-US" sz="5400" dirty="0" err="1" smtClean="0">
                <a:solidFill>
                  <a:srgbClr val="FF00FF"/>
                </a:solidFill>
              </a:rPr>
              <a:t>s</a:t>
            </a:r>
            <a:r>
              <a:rPr lang="en-US" sz="5400" dirty="0" err="1" smtClean="0"/>
              <a:t>,</a:t>
            </a:r>
            <a:r>
              <a:rPr lang="en-US" sz="5400" dirty="0" err="1" smtClean="0">
                <a:solidFill>
                  <a:srgbClr val="FF00FF"/>
                </a:solidFill>
              </a:rPr>
              <a:t>t</a:t>
            </a:r>
            <a:r>
              <a:rPr lang="en-US" sz="5400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en-US" sz="5400" i="1" dirty="0" smtClean="0"/>
              <a:t>Method:</a:t>
            </a:r>
            <a:r>
              <a:rPr lang="en-US" sz="5400" dirty="0" smtClean="0"/>
              <a:t> apply Euclidean</a:t>
            </a:r>
          </a:p>
          <a:p>
            <a:r>
              <a:rPr lang="en-US" sz="5400" dirty="0" smtClean="0"/>
              <a:t>algorithm, finding</a:t>
            </a:r>
          </a:p>
          <a:p>
            <a:r>
              <a:rPr lang="en-US" sz="5400" dirty="0" smtClean="0"/>
              <a:t>coefficients as you go.</a:t>
            </a:r>
          </a:p>
        </p:txBody>
      </p:sp>
      <p:sp>
        <p:nvSpPr>
          <p:cNvPr id="2970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95400" cy="304800"/>
          </a:xfrm>
          <a:noFill/>
        </p:spPr>
        <p:txBody>
          <a:bodyPr/>
          <a:lstStyle/>
          <a:p>
            <a:r>
              <a:rPr lang="en-US" dirty="0" smtClean="0">
                <a:latin typeface="Comic Sans MS" pitchFamily="8" charset="0"/>
              </a:rPr>
              <a:t>pulverize.</a:t>
            </a:r>
            <a:fld id="{3B96DCEE-1EFD-4F3F-AB3D-22B5C60B61F8}" type="slidenum">
              <a:rPr lang="en-US" sz="1200" smtClean="0">
                <a:latin typeface="Comic Sans MS" pitchFamily="8" charset="0"/>
              </a:rPr>
              <a:pPr/>
              <a:t>9</a:t>
            </a:fld>
            <a:endParaRPr lang="en-US" sz="1200" dirty="0" smtClean="0">
              <a:latin typeface="Comic Sans MS" pitchFamily="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$(base).tex; dvips -D $(res) -E -o $(base).ps $(base).dvi&#10;&#10;latex --interaction=nonstopmode $(base).tex; dvips -D $(res) -E -o $(base).ps $(base).dvi&#10;&#10;"/>
  <p:tag name="EXTERNALEDITCOMMAND" val="C:\Program Files\emacs-21.2\bin\emacs.exe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68"/>
  <p:tag name="DEFAULTHEIGHT" val="284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/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9555</TotalTime>
  <Words>981</Words>
  <Application>Microsoft Macintosh PowerPoint</Application>
  <PresentationFormat>On-screen Show (4:3)</PresentationFormat>
  <Paragraphs>152</Paragraphs>
  <Slides>15</Slides>
  <Notes>14</Notes>
  <HiddenSlides>7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6.042 Lecture Template</vt:lpstr>
      <vt:lpstr>MathType 6.0 Equation</vt:lpstr>
      <vt:lpstr>PowerPoint Presentation</vt:lpstr>
      <vt:lpstr>GCD is a linear combination</vt:lpstr>
      <vt:lpstr>GCD is a linear combination</vt:lpstr>
      <vt:lpstr>GCD is a linear combination</vt:lpstr>
      <vt:lpstr>1st show: gcd(a,b) ≤ spc(a,b)</vt:lpstr>
      <vt:lpstr>2nd: spc(a,b) ≤ gcd(a,b)</vt:lpstr>
      <vt:lpstr>Lemma: spc(a,b)|a</vt:lpstr>
      <vt:lpstr>Lemma: spc(a,b)|a</vt:lpstr>
      <vt:lpstr>gcd(a,b) = sa+tb</vt:lpstr>
      <vt:lpstr>Finding s and t</vt:lpstr>
      <vt:lpstr>Finding s and t</vt:lpstr>
      <vt:lpstr>Finding s and t</vt:lpstr>
      <vt:lpstr>Finding s and t</vt:lpstr>
      <vt:lpstr>Finding s &gt; 0 and t</vt:lpstr>
      <vt:lpstr>Pulverizer is efficient</vt:lpstr>
    </vt:vector>
  </TitlesOfParts>
  <Company>MIT CSAIL TOC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slides6-2 Spring '04</dc:title>
  <dc:creator>arm</dc:creator>
  <cp:lastModifiedBy>Albert R Meyer</cp:lastModifiedBy>
  <cp:revision>1368</cp:revision>
  <cp:lastPrinted>2012-03-05T00:12:54Z</cp:lastPrinted>
  <dcterms:created xsi:type="dcterms:W3CDTF">2011-03-02T16:56:28Z</dcterms:created>
  <dcterms:modified xsi:type="dcterms:W3CDTF">2014-03-04T15:14:06Z</dcterms:modified>
</cp:coreProperties>
</file>