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367" r:id="rId10"/>
    <p:sldId id="368" r:id="rId11"/>
    <p:sldId id="265" r:id="rId12"/>
    <p:sldId id="267" r:id="rId13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66" autoAdjust="0"/>
    <p:restoredTop sz="94697" autoAdjust="0"/>
  </p:normalViewPr>
  <p:slideViewPr>
    <p:cSldViewPr snapToGrid="0" showGuides="1">
      <p:cViewPr>
        <p:scale>
          <a:sx n="100" d="100"/>
          <a:sy n="100" d="100"/>
        </p:scale>
        <p:origin x="-1144" y="-22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7FE79-D4CA-4A6F-8E29-E7A9A7FF7F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pPr eaLnBrk="1" hangingPunct="1"/>
            <a:endParaRPr lang="en-US" smtClean="0"/>
          </a:p>
        </p:txBody>
      </p:sp>
      <p:sp>
        <p:nvSpPr>
          <p:cNvPr id="46085" name="Footer Placeholder 3"/>
          <p:cNvSpPr txBox="1">
            <a:spLocks noGrp="1"/>
          </p:cNvSpPr>
          <p:nvPr/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endParaRPr lang="en-US" sz="1300"/>
          </a:p>
        </p:txBody>
      </p:sp>
      <p:sp>
        <p:nvSpPr>
          <p:cNvPr id="46086" name="Slide Number Placeholder 4"/>
          <p:cNvSpPr txBox="1">
            <a:spLocks noGrp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/>
            <a:fld id="{2F2BB929-5D2C-479D-8F78-EB400394B9FB}" type="slidenum">
              <a:rPr lang="en-US" sz="1300"/>
              <a:pPr algn="r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A44C9-DEE3-4123-B243-27C2B35E23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6D73D-881C-4C15-8768-B3D24FF45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35062-BF6C-44D4-86C9-B8FAF2EE28D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93040-C9BB-4244-A038-D6243EFD48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58E70-3EA5-46FB-B03F-50B57ABFC75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EF558-0D7D-4CD5-B512-C290E9305AB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7C33-B589-47FA-BBE9-8332920E38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E8130-4383-4706-B13E-8AF1C61CFF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C89F-0EC1-4547-8A57-DE125A4D083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03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887682" y="6515101"/>
            <a:ext cx="3436918" cy="3429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E4635AA4-CD52-4E2F-88C8-055AD69B0D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611313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latin typeface="Comic Sans MS" pitchFamily="66" charset="0"/>
              </a:rPr>
              <a:t>Mathematics for Computer Science</a:t>
            </a:r>
            <a:r>
              <a:rPr lang="en-US" sz="3600" b="1" i="1">
                <a:latin typeface="Comic Sans MS" pitchFamily="66" charset="0"/>
              </a:rPr>
              <a:t/>
            </a:r>
            <a:br>
              <a:rPr lang="en-US" sz="3600" b="1" i="1"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41300" y="1498600"/>
            <a:ext cx="86995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>
                <a:latin typeface="Comic Sans MS" pitchFamily="66" charset="0"/>
              </a:rPr>
              <a:t>Introduction to Random </a:t>
            </a:r>
            <a:r>
              <a:rPr lang="en-US" sz="7200" b="1" dirty="0" smtClean="0">
                <a:latin typeface="Comic Sans MS" pitchFamily="66" charset="0"/>
              </a:rPr>
              <a:t>Variables</a:t>
            </a:r>
          </a:p>
          <a:p>
            <a:pPr algn="ctr"/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</a:rPr>
              <a:t>Bigger Number Game</a:t>
            </a:r>
            <a:endParaRPr lang="en-US" sz="1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7886A709-CED2-48A3-8616-B2655C008E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046163" y="3887788"/>
          <a:ext cx="70739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8"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87788"/>
                        <a:ext cx="70739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162800" y="3962400"/>
            <a:ext cx="1143000" cy="21717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601D9D26-416F-483A-A5D6-37381C6E50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19100" y="2032000"/>
            <a:ext cx="8356600" cy="284480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Does not </a:t>
            </a:r>
            <a:r>
              <a:rPr lang="en-US" sz="7200" dirty="0" smtClean="0"/>
              <a:t>matter</a:t>
            </a:r>
          </a:p>
          <a:p>
            <a:pPr eaLnBrk="1" hangingPunct="1"/>
            <a:r>
              <a:rPr lang="en-US" sz="7200" dirty="0" smtClean="0"/>
              <a:t>what </a:t>
            </a:r>
            <a:r>
              <a:rPr lang="en-US" sz="7200" dirty="0" smtClean="0"/>
              <a:t>Team 1 does!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152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Team 2 Strategy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B48ABEAC-C0A2-414D-A2EC-7337A3B2D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6675" y="225425"/>
            <a:ext cx="6454775" cy="76358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Team 1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Strategy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98450" y="1530350"/>
            <a:ext cx="85502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…&amp;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Team 1</a:t>
            </a:r>
            <a:r>
              <a:rPr lang="en-US" sz="6000" dirty="0">
                <a:latin typeface="Comic Sans MS" pitchFamily="66" charset="0"/>
              </a:rPr>
              <a:t> can play so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  </a:t>
            </a:r>
            <a:r>
              <a:rPr lang="en-US" sz="6000" dirty="0">
                <a:latin typeface="Comic Sans MS" pitchFamily="66" charset="0"/>
              </a:rPr>
              <a:t>Pr{Team 2 wins}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6000" b="1" dirty="0" smtClean="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whatever </a:t>
            </a:r>
            <a:r>
              <a:rPr lang="en-US" sz="6000" dirty="0">
                <a:latin typeface="Comic Sans MS" pitchFamily="66" charset="0"/>
                <a:sym typeface="Symbol" pitchFamily="18" charset="2"/>
              </a:rPr>
              <a:t>Team 2 does</a:t>
            </a:r>
            <a:endParaRPr lang="en-US" sz="6000" dirty="0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7658445" y="2533523"/>
          <a:ext cx="812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190440" imgH="431640" progId="Equation.DSMT4">
                  <p:embed/>
                </p:oleObj>
              </mc:Choice>
              <mc:Fallback>
                <p:oleObj name="Equation" r:id="rId4" imgW="1904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445" y="2533523"/>
                        <a:ext cx="8128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29635E03-FCDF-4257-96EB-6C762F5E2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5513" y="173038"/>
            <a:ext cx="7292975" cy="873125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350" y="979488"/>
            <a:ext cx="8866188" cy="527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Team 1: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Write different integers between 0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     7 on two pieces of paper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Show to Team 2 face down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2: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Expose one paper and look at number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/>
              <a:t>Either </a:t>
            </a:r>
            <a:r>
              <a:rPr lang="en-US" sz="3200" i="1" dirty="0" smtClean="0"/>
              <a:t>stick</a:t>
            </a:r>
            <a:r>
              <a:rPr lang="en-US" sz="3200" dirty="0" smtClean="0"/>
              <a:t> or </a:t>
            </a:r>
            <a:r>
              <a:rPr lang="en-US" sz="3200" i="1" dirty="0" smtClean="0"/>
              <a:t>switch</a:t>
            </a:r>
            <a:r>
              <a:rPr lang="en-US" sz="3200" dirty="0" smtClean="0"/>
              <a:t> to other number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8000"/>
                </a:solidFill>
              </a:rPr>
              <a:t>Team 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wins</a:t>
            </a:r>
            <a:r>
              <a:rPr lang="en-US" dirty="0" smtClean="0"/>
              <a:t> if gets </a:t>
            </a:r>
            <a:r>
              <a:rPr lang="en-US" b="1" dirty="0" smtClean="0">
                <a:solidFill>
                  <a:srgbClr val="7030A0"/>
                </a:solidFill>
              </a:rPr>
              <a:t>larger</a:t>
            </a:r>
            <a:r>
              <a:rPr lang="en-US" b="1" dirty="0" smtClean="0"/>
              <a:t> </a:t>
            </a:r>
            <a:r>
              <a:rPr lang="en-US" dirty="0" smtClean="0"/>
              <a:t>number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7E781BB2-0009-4685-941F-B9830CAD66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Guess the Bigger Number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039938" y="2803525"/>
            <a:ext cx="5045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>
                <a:latin typeface="Comic Sans MS" pitchFamily="66" charset="0"/>
              </a:rPr>
              <a:t>Try it out!</a:t>
            </a:r>
            <a:endParaRPr lang="en-US" sz="4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8C735B2F-117E-467F-AA86-C8CA26EAB2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Strategy for Team 2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600" dirty="0" smtClean="0"/>
              <a:t>pick a paper to expose, giving each paper equal probability.</a:t>
            </a:r>
          </a:p>
          <a:p>
            <a:pPr eaLnBrk="1" hangingPunct="1">
              <a:buFontTx/>
              <a:buChar char="•"/>
            </a:pPr>
            <a:r>
              <a:rPr lang="en-US" sz="3600" dirty="0" smtClean="0"/>
              <a:t>if exposed number is “small” then switch, otherwise stick.  That is</a:t>
            </a:r>
          </a:p>
          <a:p>
            <a:pPr eaLnBrk="1" hangingPunct="1"/>
            <a:r>
              <a:rPr lang="en-US" dirty="0" smtClean="0"/>
              <a:t>  switch if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threshold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where</a:t>
            </a:r>
            <a:endParaRPr lang="en-US" dirty="0" smtClean="0">
              <a:solidFill>
                <a:srgbClr val="FF6600"/>
              </a:solidFill>
            </a:endParaRPr>
          </a:p>
          <a:p>
            <a:pPr algn="ctr" eaLnBrk="1" hangingPunct="1"/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Z</a:t>
            </a:r>
            <a:r>
              <a:rPr lang="en-US" dirty="0" smtClean="0"/>
              <a:t>  is a </a:t>
            </a:r>
            <a:r>
              <a:rPr lang="en-US" dirty="0" smtClean="0">
                <a:solidFill>
                  <a:srgbClr val="FF00FF"/>
                </a:solidFill>
              </a:rPr>
              <a:t>random</a:t>
            </a:r>
            <a:r>
              <a:rPr lang="en-US" dirty="0" smtClean="0"/>
              <a:t> integer, 0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3333FF"/>
                </a:solidFill>
              </a:rPr>
              <a:t> Z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6.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DC9731CB-2F8A-470A-AADF-931B7CDAF7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305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Case M: low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high 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Team 2 wins in this case, so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err="1" smtClean="0"/>
              <a:t>Pr{Team</a:t>
            </a:r>
            <a:r>
              <a:rPr lang="en-US" sz="4800" dirty="0" smtClean="0"/>
              <a:t> 2 wins | M} = </a:t>
            </a:r>
            <a:r>
              <a:rPr lang="en-US" sz="4800" dirty="0" smtClean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dirty="0" smtClean="0"/>
              <a:t> and</a:t>
            </a:r>
            <a:r>
              <a:rPr lang="en-US" sz="4800" dirty="0" smtClean="0"/>
              <a:t> </a:t>
            </a:r>
            <a:r>
              <a:rPr lang="en-US" sz="4800" dirty="0" err="1" smtClean="0"/>
              <a:t>Pr{M</a:t>
            </a:r>
            <a:r>
              <a:rPr lang="en-US" sz="4800" dirty="0" smtClean="0"/>
              <a:t>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endParaRPr lang="en-US" sz="4800" b="1" dirty="0" smtClean="0">
              <a:solidFill>
                <a:srgbClr val="0000CC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8613" y="3648196"/>
          <a:ext cx="812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648196"/>
                        <a:ext cx="812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DE5972EA-EB66-4458-A91F-67F065CCE3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Analysis of Team 2 Strategy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4638" y="1446213"/>
            <a:ext cx="8458200" cy="3810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H: high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endParaRPr lang="en-US" sz="4800" dirty="0" smtClean="0"/>
          </a:p>
          <a:p>
            <a:pPr eaLnBrk="1" hangingPunct="1"/>
            <a:r>
              <a:rPr lang="en-US" sz="4400" dirty="0" smtClean="0"/>
              <a:t>Team 2 will switch,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low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H}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624638" y="31575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575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C8E1B2AC-ADC5-4B51-80CC-A3F4D8DD7E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9400" y="1600200"/>
            <a:ext cx="8610600" cy="3429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Case L: </a:t>
            </a:r>
            <a:r>
              <a:rPr lang="en-US" sz="4800" dirty="0" smtClean="0">
                <a:solidFill>
                  <a:srgbClr val="3333FF"/>
                </a:solidFill>
              </a:rPr>
              <a:t>Z</a:t>
            </a:r>
            <a:r>
              <a:rPr lang="en-US" sz="4800" b="1" i="1" dirty="0" smtClean="0">
                <a:solidFill>
                  <a:srgbClr val="FF6600"/>
                </a:solidFill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/>
              <a:t> low</a:t>
            </a:r>
          </a:p>
          <a:p>
            <a:pPr eaLnBrk="1" hangingPunct="1"/>
            <a:r>
              <a:rPr lang="en-US" sz="4400" dirty="0" smtClean="0"/>
              <a:t>Team 2 will stick, so wins </a:t>
            </a:r>
            <a:r>
              <a:rPr lang="en-US" sz="4400" dirty="0" err="1" smtClean="0"/>
              <a:t>iff</a:t>
            </a:r>
            <a:r>
              <a:rPr lang="en-US" sz="4400" dirty="0" smtClean="0"/>
              <a:t> high card gets exposed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500" dirty="0" smtClean="0"/>
              <a:t>   </a:t>
            </a:r>
            <a:r>
              <a:rPr lang="en-US" sz="4500" dirty="0" err="1" smtClean="0"/>
              <a:t>Pr{Team</a:t>
            </a:r>
            <a:r>
              <a:rPr lang="en-US" sz="4500" dirty="0" smtClean="0"/>
              <a:t> 2 wins | L}</a:t>
            </a:r>
            <a:r>
              <a:rPr lang="en-US" sz="4500" dirty="0" smtClean="0">
                <a:solidFill>
                  <a:srgbClr val="0000FF"/>
                </a:solidFill>
              </a:rPr>
              <a:t> </a:t>
            </a:r>
            <a:r>
              <a:rPr lang="en-US" sz="4500" dirty="0" smtClean="0"/>
              <a:t>=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592888" y="3322638"/>
          <a:ext cx="75088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152280" imgH="419040" progId="Equation.DSMT4">
                  <p:embed/>
                </p:oleObj>
              </mc:Choice>
              <mc:Fallback>
                <p:oleObj name="Equation" r:id="rId4" imgW="152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3322638"/>
                        <a:ext cx="750887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1">
                    <a:lumMod val="10000"/>
                  </a:schemeClr>
                </a:solidFill>
                <a:latin typeface="Comic Sans MS"/>
                <a:cs typeface="Comic Sans MS"/>
              </a:rPr>
              <a:t>by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9B2894"/>
                </a:solidFill>
                <a:latin typeface="Comic Sans MS"/>
                <a:cs typeface="Comic Sans MS"/>
              </a:rPr>
              <a:t>Law of Total Probability</a:t>
            </a:r>
            <a:endParaRPr lang="en-US" sz="4400" dirty="0" smtClean="0">
              <a:solidFill>
                <a:srgbClr val="9B2894"/>
              </a:solidFill>
              <a:latin typeface="Comic Sans MS"/>
              <a:cs typeface="Comic Sans MS"/>
            </a:endParaRPr>
          </a:p>
        </p:txBody>
      </p:sp>
      <p:pic>
        <p:nvPicPr>
          <p:cNvPr id="4098" name="Object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2600" y="3073400"/>
            <a:ext cx="914400" cy="22066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7886A709-CED2-48A3-8616-B2655C008E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6998" y="1219200"/>
            <a:ext cx="8841153" cy="451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So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4800" dirty="0" smtClean="0">
                <a:cs typeface="Comic Sans MS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1/7</a:t>
            </a:r>
            <a:r>
              <a:rPr lang="en-US" sz="4800" dirty="0" smtClean="0">
                <a:latin typeface="Comic Sans MS"/>
                <a:cs typeface="Comic Sans MS"/>
              </a:rPr>
              <a:t> of time, sure win.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Rest of time, win </a:t>
            </a:r>
            <a:r>
              <a:rPr lang="en-US" sz="4800" dirty="0" smtClean="0">
                <a:solidFill>
                  <a:srgbClr val="006600"/>
                </a:solidFill>
                <a:latin typeface="Comic Sans MS"/>
                <a:cs typeface="Comic Sans MS"/>
              </a:rPr>
              <a:t>1/2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Pr{Team 2 wins}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good} +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Pr{win|Z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good}⋅Pr{Z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no good}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2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43000" y="228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Team 2 Strategy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7886A709-CED2-48A3-8616-B2655C008E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444</Words>
  <Application>Microsoft Macintosh PowerPoint</Application>
  <PresentationFormat>On-screen Show (4:3)</PresentationFormat>
  <Paragraphs>78</Paragraphs>
  <Slides>12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Equation</vt:lpstr>
      <vt:lpstr>PowerPoint Presentation</vt:lpstr>
      <vt:lpstr>Guess the Bigger Number</vt:lpstr>
      <vt:lpstr>Guess the Bigger Number</vt:lpstr>
      <vt:lpstr>Strategy for Team 2</vt:lpstr>
      <vt:lpstr>Analysis of Team 2 Strategy</vt:lpstr>
      <vt:lpstr>Analysis of Team 2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1 Strategy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84</cp:revision>
  <cp:lastPrinted>2012-04-27T21:50:02Z</cp:lastPrinted>
  <dcterms:created xsi:type="dcterms:W3CDTF">2011-04-28T01:16:18Z</dcterms:created>
  <dcterms:modified xsi:type="dcterms:W3CDTF">2012-04-27T21:54:15Z</dcterms:modified>
</cp:coreProperties>
</file>