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embeddings/oleObject1.bin" ContentType="application/vnd.openxmlformats-officedocument.oleObject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embeddings/oleObject2.bin" ContentType="application/vnd.openxmlformats-officedocument.oleObject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embeddings/oleObject3.bin" ContentType="application/vnd.openxmlformats-officedocument.oleObject"/>
  <Override PartName="/ppt/notesSlides/notesSlide18.xml" ContentType="application/vnd.openxmlformats-officedocument.presentationml.notesSlide+xml"/>
  <Override PartName="/ppt/embeddings/oleObject4.bin" ContentType="application/vnd.openxmlformats-officedocument.oleObject"/>
  <Override PartName="/ppt/notesSlides/notesSlide19.xml" ContentType="application/vnd.openxmlformats-officedocument.presentationml.notesSlide+xml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notesSlides/notesSlide20.xml" ContentType="application/vnd.openxmlformats-officedocument.presentationml.notesSlide+xml"/>
  <Override PartName="/ppt/embeddings/oleObject7.bin" ContentType="application/vnd.openxmlformats-officedocument.oleObject"/>
  <Override PartName="/ppt/notesSlides/notesSlide21.xml" ContentType="application/vnd.openxmlformats-officedocument.presentationml.notesSlide+xml"/>
  <Override PartName="/ppt/embeddings/oleObject8.bin" ContentType="application/vnd.openxmlformats-officedocument.oleObject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embeddings/oleObject9.bin" ContentType="application/vnd.openxmlformats-officedocument.oleObject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embeddings/oleObject10.bin" ContentType="application/vnd.openxmlformats-officedocument.oleObject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7" r:id="rId2"/>
    <p:sldId id="268" r:id="rId3"/>
    <p:sldId id="292" r:id="rId4"/>
    <p:sldId id="269" r:id="rId5"/>
    <p:sldId id="270" r:id="rId6"/>
    <p:sldId id="274" r:id="rId7"/>
    <p:sldId id="271" r:id="rId8"/>
    <p:sldId id="293" r:id="rId9"/>
    <p:sldId id="290" r:id="rId10"/>
    <p:sldId id="360" r:id="rId11"/>
    <p:sldId id="276" r:id="rId12"/>
    <p:sldId id="275" r:id="rId13"/>
    <p:sldId id="364" r:id="rId14"/>
    <p:sldId id="286" r:id="rId15"/>
    <p:sldId id="277" r:id="rId16"/>
    <p:sldId id="294" r:id="rId17"/>
    <p:sldId id="369" r:id="rId18"/>
    <p:sldId id="374" r:id="rId19"/>
    <p:sldId id="370" r:id="rId20"/>
    <p:sldId id="296" r:id="rId21"/>
    <p:sldId id="297" r:id="rId22"/>
    <p:sldId id="301" r:id="rId23"/>
    <p:sldId id="278" r:id="rId24"/>
    <p:sldId id="300" r:id="rId25"/>
    <p:sldId id="291" r:id="rId26"/>
    <p:sldId id="279" r:id="rId27"/>
    <p:sldId id="359" r:id="rId28"/>
    <p:sldId id="371" r:id="rId29"/>
    <p:sldId id="372" r:id="rId30"/>
    <p:sldId id="373" r:id="rId31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9B2894"/>
    <a:srgbClr val="FF00FF"/>
    <a:srgbClr val="006600"/>
    <a:srgbClr val="3333FF"/>
    <a:srgbClr val="CC0000"/>
    <a:srgbClr val="990033"/>
    <a:srgbClr val="CC0066"/>
    <a:srgbClr val="FF6600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66" autoAdjust="0"/>
    <p:restoredTop sz="94697" autoAdjust="0"/>
  </p:normalViewPr>
  <p:slideViewPr>
    <p:cSldViewPr snapToGrid="0" showGuides="1">
      <p:cViewPr>
        <p:scale>
          <a:sx n="100" d="100"/>
          <a:sy n="100" d="100"/>
        </p:scale>
        <p:origin x="-1144" y="-224"/>
      </p:cViewPr>
      <p:guideLst>
        <p:guide orient="horz" pos="2161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972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handoutMaster" Target="handoutMasters/handoutMaster1.xml"/><Relationship Id="rId34" Type="http://schemas.openxmlformats.org/officeDocument/2006/relationships/printerSettings" Target="printerSettings/printerSettings1.bin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Relationship Id="rId2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138E9BB6-3D37-4E1D-AD44-61FBDF0B60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7299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48017E89-C96A-4FCF-ABAC-4D86BCF094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0845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47FE79-D4CA-4A6F-8E29-E7A9A7FF7FFB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4608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4608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 lIns="96653" tIns="48326" rIns="96653" bIns="48326"/>
          <a:lstStyle/>
          <a:p>
            <a:pPr eaLnBrk="1" hangingPunct="1"/>
            <a:endParaRPr lang="en-US" smtClean="0"/>
          </a:p>
        </p:txBody>
      </p:sp>
      <p:sp>
        <p:nvSpPr>
          <p:cNvPr id="46085" name="Footer Placeholder 3"/>
          <p:cNvSpPr txBox="1">
            <a:spLocks noGrp="1"/>
          </p:cNvSpPr>
          <p:nvPr/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endParaRPr lang="en-US" sz="1300"/>
          </a:p>
        </p:txBody>
      </p:sp>
      <p:sp>
        <p:nvSpPr>
          <p:cNvPr id="46086" name="Slide Number Placeholder 4"/>
          <p:cNvSpPr txBox="1">
            <a:spLocks noGrp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/>
            <a:fld id="{2F2BB929-5D2C-479D-8F78-EB400394B9FB}" type="slidenum">
              <a:rPr lang="en-US" sz="1300"/>
              <a:pPr algn="r"/>
              <a:t>1</a:t>
            </a:fld>
            <a:endParaRPr lang="en-US" sz="13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071B43-808F-4048-B1A6-DC5CBB081F20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D5AFAC-17F1-45BC-A07D-9B04D5AC45E9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05B505-F088-4430-974F-2AC4B1C187A3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05B505-F088-4430-974F-2AC4B1C187A3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9C358DA-6D36-4924-98C4-87E7A62A18E6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6656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66564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B480E2-8651-40C1-B1F4-6F2CB3632D16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88E725-8B12-40CE-8DAE-87CF7A00F3E7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88E725-8B12-40CE-8DAE-87CF7A00F3E7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88E725-8B12-40CE-8DAE-87CF7A00F3E7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88E725-8B12-40CE-8DAE-87CF7A00F3E7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F3396C-60EE-461A-A552-CDEB6E7090F5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88E725-8B12-40CE-8DAE-87CF7A00F3E7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88E725-8B12-40CE-8DAE-87CF7A00F3E7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88E725-8B12-40CE-8DAE-87CF7A00F3E7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B02511-0D7A-4E7C-93BD-BE9165986261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B02511-0D7A-4E7C-93BD-BE9165986261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9E1EC8-93AE-4827-A095-28410727E457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DF02B9-50A4-44CF-82CB-DCD8E445C1AE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36780C-D2CC-4707-BDEA-F7C72E5CF167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36780C-D2CC-4707-BDEA-F7C72E5CF167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36780C-D2CC-4707-BDEA-F7C72E5CF167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F3396C-60EE-461A-A552-CDEB6E7090F5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36780C-D2CC-4707-BDEA-F7C72E5CF167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84B10E-C470-4F74-AF4E-ADF6072E4C63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4EE01B-AE1E-47AD-AE80-63840EE1615E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F31704-E9D8-41B1-82B1-E420A1203671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5734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5734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A88D4F-2887-4794-93DE-00404A66AB3E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A770B3-82EB-47F0-8AE9-DEF535E9EF4A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25F964-877D-4E0C-8F3A-875E866A06BA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12W.</a:t>
            </a:r>
            <a:fld id="{FC9265C7-2444-489D-860F-86AAC423508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9607"/>
            <a:ext cx="8229600" cy="45259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54913" y="6577965"/>
            <a:ext cx="15271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12W.</a:t>
            </a:r>
            <a:fld id="{7886A709-CED2-48A3-8616-B2655C008EC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12W.</a:t>
            </a:r>
            <a:fld id="{9B55653B-1858-43BF-A49A-533C730B553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12W.</a:t>
            </a:r>
            <a:fld id="{4E62291C-8AD8-4AE0-8F6D-A8437E91FB3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09700" y="225425"/>
            <a:ext cx="7270750" cy="68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title style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80313" y="6577965"/>
            <a:ext cx="15271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12W.</a:t>
            </a:r>
            <a:fld id="{7886A709-CED2-48A3-8616-B2655C008EC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222" name="Picture 7" descr="board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Date Placeholder 5"/>
          <p:cNvSpPr txBox="1">
            <a:spLocks/>
          </p:cNvSpPr>
          <p:nvPr userDrawn="1"/>
        </p:nvSpPr>
        <p:spPr>
          <a:xfrm>
            <a:off x="2887682" y="6515101"/>
            <a:ext cx="3436918" cy="3429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           May 2, 2012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1" name="Picture 10" descr="license.img"/>
          <p:cNvPicPr>
            <a:picLocks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9" r:id="rId3"/>
    <p:sldLayoutId id="2147483810" r:id="rId4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4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sz="3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 sz="3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4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5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7.emf"/><Relationship Id="rId6" Type="http://schemas.openxmlformats.org/officeDocument/2006/relationships/oleObject" Target="../embeddings/oleObject6.bin"/><Relationship Id="rId7" Type="http://schemas.openxmlformats.org/officeDocument/2006/relationships/image" Target="../media/image8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9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4" Type="http://schemas.openxmlformats.org/officeDocument/2006/relationships/oleObject" Target="../embeddings/oleObject8.bin"/><Relationship Id="rId5" Type="http://schemas.openxmlformats.org/officeDocument/2006/relationships/image" Target="../media/image10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4" Type="http://schemas.openxmlformats.org/officeDocument/2006/relationships/image" Target="../media/image12.emf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4" Type="http://schemas.openxmlformats.org/officeDocument/2006/relationships/oleObject" Target="../embeddings/oleObject9.bin"/><Relationship Id="rId5" Type="http://schemas.openxmlformats.org/officeDocument/2006/relationships/image" Target="../media/image13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4" Type="http://schemas.openxmlformats.org/officeDocument/2006/relationships/oleObject" Target="../embeddings/oleObject10.bin"/><Relationship Id="rId5" Type="http://schemas.openxmlformats.org/officeDocument/2006/relationships/image" Target="../media/image14.w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12W.</a:t>
            </a:r>
            <a:fld id="{E4635AA4-CD52-4E2F-88C8-055AD69B0D4E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22531" name="Text Box 2"/>
          <p:cNvSpPr txBox="1">
            <a:spLocks noChangeArrowheads="1"/>
          </p:cNvSpPr>
          <p:nvPr/>
        </p:nvSpPr>
        <p:spPr bwMode="auto">
          <a:xfrm>
            <a:off x="1611313" y="381000"/>
            <a:ext cx="6256337" cy="10683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i="1">
                <a:latin typeface="Comic Sans MS" pitchFamily="66" charset="0"/>
              </a:rPr>
              <a:t>Mathematics for Computer Science</a:t>
            </a:r>
            <a:r>
              <a:rPr lang="en-US" sz="3600" b="1" i="1">
                <a:latin typeface="Comic Sans MS" pitchFamily="66" charset="0"/>
              </a:rPr>
              <a:t/>
            </a:r>
            <a:br>
              <a:rPr lang="en-US" sz="3600" b="1" i="1">
                <a:latin typeface="Comic Sans MS" pitchFamily="66" charset="0"/>
              </a:rPr>
            </a:br>
            <a:r>
              <a:rPr lang="en-US" sz="2400" b="1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3600" b="1" i="1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400" b="1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22532" name="Rectangle 3"/>
          <p:cNvSpPr>
            <a:spLocks noChangeArrowheads="1"/>
          </p:cNvSpPr>
          <p:nvPr/>
        </p:nvSpPr>
        <p:spPr bwMode="auto">
          <a:xfrm>
            <a:off x="685800" y="1981200"/>
            <a:ext cx="78867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6000" b="1">
                <a:latin typeface="Comic Sans MS" pitchFamily="66" charset="0"/>
              </a:rPr>
              <a:t>Introduction to Random Variables</a:t>
            </a:r>
            <a:endParaRPr lang="en-US" sz="1200" b="1"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12W.</a:t>
            </a:r>
            <a:fld id="{39196791-36AF-407D-9527-253971E27E13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78692" y="955675"/>
            <a:ext cx="8095396" cy="5404094"/>
          </a:xfrm>
        </p:spPr>
        <p:txBody>
          <a:bodyPr/>
          <a:lstStyle/>
          <a:p>
            <a:pPr marL="0" indent="0" eaLnBrk="1" hangingPunct="1"/>
            <a:r>
              <a:rPr lang="en-US" sz="4400" dirty="0" smtClean="0"/>
              <a:t>The </a:t>
            </a:r>
            <a:r>
              <a:rPr lang="en-US" sz="4400" dirty="0" smtClean="0">
                <a:solidFill>
                  <a:srgbClr val="006600"/>
                </a:solidFill>
              </a:rPr>
              <a:t>indicator variable </a:t>
            </a:r>
            <a:r>
              <a:rPr lang="en-US" sz="4400" dirty="0" smtClean="0"/>
              <a:t>for event </a:t>
            </a:r>
            <a:r>
              <a:rPr lang="en-US" sz="4400" dirty="0" smtClean="0">
                <a:solidFill>
                  <a:srgbClr val="3333FF"/>
                </a:solidFill>
              </a:rPr>
              <a:t>A</a:t>
            </a:r>
            <a:r>
              <a:rPr lang="en-US" sz="4400" dirty="0" smtClean="0"/>
              <a:t>: </a:t>
            </a:r>
            <a:endParaRPr lang="en-US" sz="4400" dirty="0" smtClean="0">
              <a:solidFill>
                <a:srgbClr val="006600"/>
              </a:solidFill>
            </a:endParaRPr>
          </a:p>
          <a:p>
            <a:pPr marL="0" indent="0" eaLnBrk="1" hangingPunct="1"/>
            <a:endParaRPr lang="en-US" sz="4400" dirty="0" smtClean="0"/>
          </a:p>
          <a:p>
            <a:pPr marL="0" indent="0" eaLnBrk="1" hangingPunct="1"/>
            <a:endParaRPr lang="en-US" sz="4400" dirty="0" smtClean="0"/>
          </a:p>
          <a:p>
            <a:pPr marL="0" indent="0" eaLnBrk="1" hangingPunct="1"/>
            <a:r>
              <a:rPr lang="en-US" sz="4400" dirty="0" smtClean="0"/>
              <a:t>(</a:t>
            </a:r>
            <a:r>
              <a:rPr lang="en-US" sz="4400" dirty="0" smtClean="0">
                <a:solidFill>
                  <a:srgbClr val="006600"/>
                </a:solidFill>
              </a:rPr>
              <a:t>Sanity check:</a:t>
            </a:r>
          </a:p>
          <a:p>
            <a:pPr marL="0" indent="0" algn="ctr" eaLnBrk="1" hangingPunct="1"/>
            <a:r>
              <a:rPr lang="en-US" sz="4400" dirty="0" smtClean="0"/>
              <a:t> </a:t>
            </a:r>
            <a:r>
              <a:rPr lang="en-US" sz="4400" dirty="0" smtClean="0">
                <a:solidFill>
                  <a:srgbClr val="3333FF"/>
                </a:solidFill>
              </a:rPr>
              <a:t>I</a:t>
            </a:r>
            <a:r>
              <a:rPr lang="en-US" sz="4400" baseline="-25000" dirty="0" smtClean="0">
                <a:solidFill>
                  <a:srgbClr val="3333FF"/>
                </a:solidFill>
              </a:rPr>
              <a:t>A</a:t>
            </a:r>
            <a:r>
              <a:rPr lang="en-US" sz="4400" baseline="-25000" dirty="0" smtClean="0"/>
              <a:t>  </a:t>
            </a:r>
            <a:r>
              <a:rPr lang="en-US" sz="4400" dirty="0" smtClean="0"/>
              <a:t>and </a:t>
            </a:r>
            <a:r>
              <a:rPr lang="en-US" sz="4400" dirty="0" smtClean="0">
                <a:solidFill>
                  <a:srgbClr val="3333FF"/>
                </a:solidFill>
              </a:rPr>
              <a:t>I</a:t>
            </a:r>
            <a:r>
              <a:rPr lang="en-US" sz="4400" baseline="-25000" dirty="0" smtClean="0">
                <a:solidFill>
                  <a:srgbClr val="3333FF"/>
                </a:solidFill>
              </a:rPr>
              <a:t>B</a:t>
            </a:r>
            <a:r>
              <a:rPr lang="en-US" sz="4400" baseline="-25000" dirty="0" smtClean="0"/>
              <a:t>  </a:t>
            </a:r>
            <a:r>
              <a:rPr lang="en-US" sz="4400" dirty="0" smtClean="0"/>
              <a:t>are independent </a:t>
            </a:r>
            <a:r>
              <a:rPr lang="en-US" sz="4400" dirty="0" err="1" smtClean="0"/>
              <a:t>iff</a:t>
            </a:r>
            <a:endParaRPr lang="en-US" sz="4400" dirty="0" smtClean="0"/>
          </a:p>
          <a:p>
            <a:pPr marL="0" indent="0" algn="ctr" eaLnBrk="1" hangingPunct="1"/>
            <a:r>
              <a:rPr lang="en-US" sz="4400" dirty="0" smtClean="0"/>
              <a:t> </a:t>
            </a:r>
            <a:r>
              <a:rPr lang="en-US" sz="4400" dirty="0" smtClean="0">
                <a:solidFill>
                  <a:srgbClr val="3333FF"/>
                </a:solidFill>
              </a:rPr>
              <a:t>A</a:t>
            </a:r>
            <a:r>
              <a:rPr lang="en-US" sz="4400" dirty="0" smtClean="0"/>
              <a:t> and </a:t>
            </a:r>
            <a:r>
              <a:rPr lang="en-US" sz="4400" dirty="0" smtClean="0">
                <a:solidFill>
                  <a:srgbClr val="3333FF"/>
                </a:solidFill>
              </a:rPr>
              <a:t>B</a:t>
            </a:r>
            <a:r>
              <a:rPr lang="en-US" sz="4400" dirty="0" smtClean="0"/>
              <a:t> are independent.)</a:t>
            </a:r>
          </a:p>
        </p:txBody>
      </p:sp>
      <p:graphicFrame>
        <p:nvGraphicFramePr>
          <p:cNvPr id="8194" name="Object 4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1171575" y="2116138"/>
          <a:ext cx="6761163" cy="169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369" name="Equation" r:id="rId4" imgW="2133600" imgH="533400" progId="Equation.DSMT4">
                  <p:embed/>
                </p:oleObj>
              </mc:Choice>
              <mc:Fallback>
                <p:oleObj name="Equation" r:id="rId4" imgW="2133600" imgH="533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1575" y="2116138"/>
                        <a:ext cx="6761163" cy="1690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74788" y="130175"/>
            <a:ext cx="6553200" cy="838200"/>
          </a:xfrm>
        </p:spPr>
        <p:txBody>
          <a:bodyPr/>
          <a:lstStyle/>
          <a:p>
            <a:pPr eaLnBrk="1" hangingPunct="1"/>
            <a:r>
              <a:rPr lang="en-US" smtClean="0"/>
              <a:t>Indicator Variables</a:t>
            </a: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5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55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1000"/>
                                        <p:tgtEl>
                                          <p:spTgt spid="155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12W.</a:t>
            </a:r>
            <a:fld id="{49480264-560C-4B6D-AA11-2CFC3B5E1642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0"/>
            <a:ext cx="7086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Independent Variables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57200" y="952500"/>
            <a:ext cx="8191500" cy="5334000"/>
          </a:xfrm>
        </p:spPr>
        <p:txBody>
          <a:bodyPr/>
          <a:lstStyle/>
          <a:p>
            <a:pPr algn="ctr" eaLnBrk="1" hangingPunct="1"/>
            <a:r>
              <a:rPr lang="en-US" sz="3600" dirty="0" smtClean="0">
                <a:solidFill>
                  <a:srgbClr val="3333FF"/>
                </a:solidFill>
              </a:rPr>
              <a:t>H</a:t>
            </a:r>
            <a:r>
              <a:rPr lang="en-US" sz="3600" baseline="-25000" dirty="0" smtClean="0">
                <a:solidFill>
                  <a:srgbClr val="3333FF"/>
                </a:solidFill>
              </a:rPr>
              <a:t>1</a:t>
            </a:r>
            <a:r>
              <a:rPr lang="en-US" sz="3600" baseline="-25000" dirty="0" smtClean="0"/>
              <a:t> </a:t>
            </a:r>
            <a:r>
              <a:rPr lang="en-US" sz="3600" dirty="0" smtClean="0"/>
              <a:t>::= indicator for Head on coin 1</a:t>
            </a:r>
            <a:endParaRPr lang="en-US" sz="3600" baseline="-25000" dirty="0" smtClean="0"/>
          </a:p>
          <a:p>
            <a:pPr algn="ctr" eaLnBrk="1" hangingPunct="1"/>
            <a:r>
              <a:rPr lang="en-US" sz="3600" dirty="0" smtClean="0">
                <a:solidFill>
                  <a:srgbClr val="3333FF"/>
                </a:solidFill>
              </a:rPr>
              <a:t>H</a:t>
            </a:r>
            <a:r>
              <a:rPr lang="en-US" sz="3600" baseline="-25000" dirty="0" smtClean="0">
                <a:solidFill>
                  <a:srgbClr val="3333FF"/>
                </a:solidFill>
              </a:rPr>
              <a:t>2</a:t>
            </a:r>
            <a:r>
              <a:rPr lang="en-US" sz="3600" baseline="-25000" dirty="0" smtClean="0"/>
              <a:t> </a:t>
            </a:r>
            <a:r>
              <a:rPr lang="en-US" sz="3600" dirty="0" smtClean="0"/>
              <a:t>::= indicator for Head on coin 2</a:t>
            </a:r>
            <a:endParaRPr lang="en-US" sz="3600" baseline="-25000" dirty="0" smtClean="0"/>
          </a:p>
          <a:p>
            <a:pPr eaLnBrk="1" hangingPunct="1"/>
            <a:r>
              <a:rPr lang="en-US" sz="3600" dirty="0" smtClean="0"/>
              <a:t>   </a:t>
            </a:r>
            <a:r>
              <a:rPr lang="en-US" sz="3600" dirty="0" smtClean="0">
                <a:solidFill>
                  <a:srgbClr val="3333FF"/>
                </a:solidFill>
              </a:rPr>
              <a:t>P</a:t>
            </a:r>
            <a:r>
              <a:rPr lang="en-US" sz="3600" baseline="-25000" dirty="0" smtClean="0"/>
              <a:t> </a:t>
            </a:r>
            <a:r>
              <a:rPr lang="en-US" sz="3600" dirty="0" smtClean="0"/>
              <a:t>::= </a:t>
            </a:r>
            <a:r>
              <a:rPr lang="en-US" sz="3600" dirty="0" smtClean="0">
                <a:solidFill>
                  <a:srgbClr val="3333FF"/>
                </a:solidFill>
              </a:rPr>
              <a:t>H</a:t>
            </a:r>
            <a:r>
              <a:rPr lang="en-US" sz="3600" baseline="-25000" dirty="0" smtClean="0">
                <a:solidFill>
                  <a:srgbClr val="3333FF"/>
                </a:solidFill>
              </a:rPr>
              <a:t>1</a:t>
            </a:r>
            <a:r>
              <a:rPr lang="en-US" sz="3600" b="1" dirty="0" smtClean="0">
                <a:solidFill>
                  <a:srgbClr val="3333FF"/>
                </a:solidFill>
              </a:rPr>
              <a:t> </a:t>
            </a:r>
            <a:r>
              <a:rPr lang="en-US" sz="3600" b="1" dirty="0" smtClean="0">
                <a:solidFill>
                  <a:srgbClr val="3333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⊕</a:t>
            </a:r>
            <a:r>
              <a:rPr lang="en-US" sz="3600" dirty="0" smtClean="0">
                <a:sym typeface="Symbol" pitchFamily="18" charset="2"/>
              </a:rPr>
              <a:t> </a:t>
            </a:r>
            <a:r>
              <a:rPr lang="en-US" sz="3600" dirty="0" smtClean="0">
                <a:solidFill>
                  <a:srgbClr val="3333FF"/>
                </a:solidFill>
              </a:rPr>
              <a:t>H</a:t>
            </a:r>
            <a:r>
              <a:rPr lang="en-US" sz="3600" baseline="-25000" dirty="0" smtClean="0">
                <a:solidFill>
                  <a:srgbClr val="3333FF"/>
                </a:solidFill>
              </a:rPr>
              <a:t>2</a:t>
            </a:r>
            <a:r>
              <a:rPr lang="en-US" sz="3600" baseline="-25000" dirty="0" smtClean="0"/>
              <a:t>              </a:t>
            </a:r>
            <a:r>
              <a:rPr lang="en-US" sz="3600" dirty="0" smtClean="0"/>
              <a:t>  (mod 2 sum).</a:t>
            </a:r>
          </a:p>
          <a:p>
            <a:pPr eaLnBrk="1" hangingPunct="1"/>
            <a:r>
              <a:rPr lang="en-US" sz="3600" dirty="0" smtClean="0"/>
              <a:t>any 2</a:t>
            </a:r>
            <a:r>
              <a:rPr lang="en-US" sz="3600" dirty="0" smtClean="0">
                <a:solidFill>
                  <a:srgbClr val="006600"/>
                </a:solidFill>
              </a:rPr>
              <a:t> </a:t>
            </a:r>
            <a:r>
              <a:rPr lang="en-US" sz="3600" dirty="0" smtClean="0"/>
              <a:t>of them</a:t>
            </a:r>
            <a:r>
              <a:rPr lang="en-US" sz="3600" dirty="0" smtClean="0">
                <a:solidFill>
                  <a:srgbClr val="006600"/>
                </a:solidFill>
              </a:rPr>
              <a:t> </a:t>
            </a:r>
            <a:r>
              <a:rPr lang="en-US" sz="3600" dirty="0" smtClean="0"/>
              <a:t>are</a:t>
            </a:r>
            <a:r>
              <a:rPr lang="en-US" sz="3600" dirty="0" smtClean="0">
                <a:solidFill>
                  <a:srgbClr val="006600"/>
                </a:solidFill>
              </a:rPr>
              <a:t> </a:t>
            </a:r>
            <a:r>
              <a:rPr lang="en-US" sz="3600" dirty="0" smtClean="0"/>
              <a:t>independent:</a:t>
            </a:r>
          </a:p>
          <a:p>
            <a:pPr algn="ctr" eaLnBrk="1" hangingPunct="1"/>
            <a:r>
              <a:rPr lang="en-US" sz="3600" dirty="0" smtClean="0"/>
              <a:t>Pr{</a:t>
            </a:r>
            <a:r>
              <a:rPr lang="en-US" sz="3600" dirty="0" smtClean="0">
                <a:solidFill>
                  <a:srgbClr val="3333FF"/>
                </a:solidFill>
              </a:rPr>
              <a:t>P</a:t>
            </a:r>
            <a:r>
              <a:rPr lang="en-US" sz="3600" dirty="0" smtClean="0"/>
              <a:t>=0 | </a:t>
            </a:r>
            <a:r>
              <a:rPr lang="en-US" sz="3600" dirty="0" smtClean="0">
                <a:solidFill>
                  <a:srgbClr val="3333FF"/>
                </a:solidFill>
              </a:rPr>
              <a:t>H</a:t>
            </a:r>
            <a:r>
              <a:rPr lang="en-US" sz="3600" baseline="-25000" dirty="0" smtClean="0">
                <a:solidFill>
                  <a:srgbClr val="3333FF"/>
                </a:solidFill>
              </a:rPr>
              <a:t>2</a:t>
            </a:r>
            <a:r>
              <a:rPr lang="en-US" sz="3600" dirty="0" smtClean="0"/>
              <a:t>=</a:t>
            </a:r>
            <a:r>
              <a:rPr lang="en-US" sz="3600" dirty="0" smtClean="0">
                <a:solidFill>
                  <a:srgbClr val="3333FF"/>
                </a:solidFill>
              </a:rPr>
              <a:t>a</a:t>
            </a:r>
            <a:r>
              <a:rPr lang="en-US" sz="3600" dirty="0" smtClean="0"/>
              <a:t>} = </a:t>
            </a:r>
            <a:r>
              <a:rPr lang="en-US" sz="3600" dirty="0" smtClean="0">
                <a:solidFill>
                  <a:srgbClr val="3333FF"/>
                </a:solidFill>
              </a:rPr>
              <a:t>1/2</a:t>
            </a:r>
            <a:r>
              <a:rPr lang="en-US" sz="3600" dirty="0" smtClean="0"/>
              <a:t> = Pr{</a:t>
            </a:r>
            <a:r>
              <a:rPr lang="en-US" sz="3600" dirty="0" smtClean="0">
                <a:solidFill>
                  <a:srgbClr val="3333FF"/>
                </a:solidFill>
              </a:rPr>
              <a:t>P</a:t>
            </a:r>
            <a:r>
              <a:rPr lang="en-US" sz="3600" dirty="0" smtClean="0"/>
              <a:t>=0}, etc.</a:t>
            </a:r>
          </a:p>
          <a:p>
            <a:pPr eaLnBrk="1" hangingPunct="1"/>
            <a:r>
              <a:rPr lang="en-US" sz="3600" dirty="0" smtClean="0"/>
              <a:t>But</a:t>
            </a:r>
            <a:r>
              <a:rPr lang="en-US" sz="3600" dirty="0" smtClean="0">
                <a:solidFill>
                  <a:srgbClr val="FF6600"/>
                </a:solidFill>
              </a:rPr>
              <a:t> </a:t>
            </a:r>
            <a:r>
              <a:rPr lang="en-US" sz="3600" dirty="0" smtClean="0">
                <a:solidFill>
                  <a:srgbClr val="FF00FF"/>
                </a:solidFill>
              </a:rPr>
              <a:t>any</a:t>
            </a:r>
            <a:r>
              <a:rPr lang="en-US" sz="3600" dirty="0" smtClean="0"/>
              <a:t> </a:t>
            </a:r>
            <a:r>
              <a:rPr lang="en-US" sz="3600" dirty="0" smtClean="0">
                <a:solidFill>
                  <a:srgbClr val="FF00FF"/>
                </a:solidFill>
              </a:rPr>
              <a:t>2</a:t>
            </a:r>
            <a:r>
              <a:rPr lang="en-US" sz="3600" dirty="0" smtClean="0">
                <a:solidFill>
                  <a:srgbClr val="FF6600"/>
                </a:solidFill>
              </a:rPr>
              <a:t> </a:t>
            </a:r>
            <a:r>
              <a:rPr lang="en-US" sz="3600" dirty="0" smtClean="0">
                <a:solidFill>
                  <a:srgbClr val="FF00FF"/>
                </a:solidFill>
              </a:rPr>
              <a:t>determine the 3</a:t>
            </a:r>
            <a:r>
              <a:rPr lang="en-US" sz="3600" baseline="30000" dirty="0" smtClean="0">
                <a:solidFill>
                  <a:srgbClr val="FF00FF"/>
                </a:solidFill>
              </a:rPr>
              <a:t>rd</a:t>
            </a:r>
            <a:r>
              <a:rPr lang="en-US" sz="3600" dirty="0" smtClean="0">
                <a:solidFill>
                  <a:srgbClr val="FF00FF"/>
                </a:solidFill>
              </a:rPr>
              <a:t> </a:t>
            </a:r>
            <a:r>
              <a:rPr lang="en-US" sz="3600" dirty="0" smtClean="0"/>
              <a:t>one,</a:t>
            </a:r>
          </a:p>
          <a:p>
            <a:pPr eaLnBrk="1" hangingPunct="1"/>
            <a:r>
              <a:rPr lang="en-US" sz="3600" dirty="0" smtClean="0"/>
              <a:t>so the 3 </a:t>
            </a:r>
            <a:r>
              <a:rPr lang="en-US" sz="3600" dirty="0" smtClean="0">
                <a:solidFill>
                  <a:srgbClr val="7030A0"/>
                </a:solidFill>
              </a:rPr>
              <a:t>together</a:t>
            </a:r>
            <a:r>
              <a:rPr lang="en-US" sz="3600" dirty="0" smtClean="0"/>
              <a:t> are not really </a:t>
            </a:r>
          </a:p>
          <a:p>
            <a:pPr eaLnBrk="1" hangingPunct="1"/>
            <a:r>
              <a:rPr lang="en-US" sz="3600" dirty="0" smtClean="0"/>
              <a:t>independent.</a:t>
            </a:r>
          </a:p>
        </p:txBody>
      </p:sp>
    </p:spTree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0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0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0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50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50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50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50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50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1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12W.</a:t>
            </a:r>
            <a:fld id="{8D1CEAE9-5C17-48A5-8273-F5BB2E618A83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55713" y="225425"/>
            <a:ext cx="7734300" cy="893763"/>
          </a:xfrm>
        </p:spPr>
        <p:txBody>
          <a:bodyPr/>
          <a:lstStyle/>
          <a:p>
            <a:pPr eaLnBrk="1" hangingPunct="1"/>
            <a:r>
              <a:rPr lang="en-US" smtClean="0"/>
              <a:t>Mutally Independent Variables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39700" y="1266703"/>
            <a:ext cx="8788400" cy="5095997"/>
          </a:xfrm>
        </p:spPr>
        <p:txBody>
          <a:bodyPr anchor="t"/>
          <a:lstStyle/>
          <a:p>
            <a:pPr eaLnBrk="1" hangingPunct="1">
              <a:lnSpc>
                <a:spcPct val="90000"/>
              </a:lnSpc>
            </a:pPr>
            <a:r>
              <a:rPr lang="en-US" sz="4800" dirty="0" smtClean="0">
                <a:solidFill>
                  <a:srgbClr val="000000"/>
                </a:solidFill>
              </a:rPr>
              <a:t>Def:</a:t>
            </a:r>
            <a:r>
              <a:rPr lang="en-US" sz="6000" dirty="0" smtClean="0">
                <a:solidFill>
                  <a:srgbClr val="0000FF"/>
                </a:solidFill>
              </a:rPr>
              <a:t>     R</a:t>
            </a:r>
            <a:r>
              <a:rPr lang="en-US" sz="6000" baseline="-25000" dirty="0" smtClean="0">
                <a:solidFill>
                  <a:srgbClr val="0000FF"/>
                </a:solidFill>
              </a:rPr>
              <a:t>1</a:t>
            </a:r>
            <a:r>
              <a:rPr lang="en-US" sz="6000" dirty="0" smtClean="0"/>
              <a:t>, </a:t>
            </a:r>
            <a:r>
              <a:rPr lang="en-US" sz="6000" dirty="0" smtClean="0">
                <a:solidFill>
                  <a:srgbClr val="0000FF"/>
                </a:solidFill>
              </a:rPr>
              <a:t>R</a:t>
            </a:r>
            <a:r>
              <a:rPr lang="en-US" sz="6000" baseline="-25000" dirty="0" smtClean="0">
                <a:solidFill>
                  <a:srgbClr val="0000FF"/>
                </a:solidFill>
              </a:rPr>
              <a:t>2</a:t>
            </a:r>
            <a:r>
              <a:rPr lang="en-US" sz="6000" dirty="0" smtClean="0"/>
              <a:t>, … , </a:t>
            </a:r>
            <a:r>
              <a:rPr lang="en-US" sz="6000" dirty="0" err="1" smtClean="0">
                <a:solidFill>
                  <a:srgbClr val="0000FF"/>
                </a:solidFill>
              </a:rPr>
              <a:t>R</a:t>
            </a:r>
            <a:r>
              <a:rPr lang="en-US" sz="6000" baseline="-25000" dirty="0" err="1" smtClean="0">
                <a:solidFill>
                  <a:srgbClr val="0000FF"/>
                </a:solidFill>
              </a:rPr>
              <a:t>n</a:t>
            </a:r>
            <a:endParaRPr lang="en-US" sz="6000" dirty="0" smtClean="0"/>
          </a:p>
          <a:p>
            <a:pPr eaLnBrk="1" hangingPunct="1">
              <a:lnSpc>
                <a:spcPct val="90000"/>
              </a:lnSpc>
            </a:pPr>
            <a:r>
              <a:rPr lang="en-US" sz="5400" dirty="0" smtClean="0">
                <a:solidFill>
                  <a:schemeClr val="tx2"/>
                </a:solidFill>
              </a:rPr>
              <a:t>are mutually </a:t>
            </a:r>
            <a:r>
              <a:rPr lang="en-US" sz="5400" dirty="0" err="1" smtClean="0">
                <a:solidFill>
                  <a:schemeClr val="tx2"/>
                </a:solidFill>
              </a:rPr>
              <a:t>indep</a:t>
            </a:r>
            <a:r>
              <a:rPr lang="en-US" sz="5400" dirty="0" smtClean="0">
                <a:solidFill>
                  <a:schemeClr val="tx2"/>
                </a:solidFill>
              </a:rPr>
              <a:t> </a:t>
            </a:r>
            <a:r>
              <a:rPr lang="en-US" sz="5400" dirty="0" smtClean="0">
                <a:solidFill>
                  <a:srgbClr val="FF00FF"/>
                </a:solidFill>
              </a:rPr>
              <a:t>RV’s</a:t>
            </a:r>
            <a:r>
              <a:rPr lang="en-US" sz="5400" dirty="0" smtClean="0">
                <a:solidFill>
                  <a:schemeClr val="tx2"/>
                </a:solidFill>
              </a:rPr>
              <a:t> </a:t>
            </a:r>
            <a:r>
              <a:rPr lang="en-US" sz="5400" dirty="0" err="1" smtClean="0">
                <a:solidFill>
                  <a:schemeClr val="tx2"/>
                </a:solidFill>
              </a:rPr>
              <a:t>iff</a:t>
            </a:r>
            <a:endParaRPr lang="en-US" sz="5400" dirty="0" smtClean="0">
              <a:solidFill>
                <a:schemeClr val="tx2"/>
              </a:solidFill>
            </a:endParaRPr>
          </a:p>
          <a:p>
            <a:pPr algn="ctr" eaLnBrk="1" hangingPunct="1">
              <a:lnSpc>
                <a:spcPct val="90000"/>
              </a:lnSpc>
            </a:pPr>
            <a:r>
              <a:rPr lang="en-US" sz="5400" dirty="0" smtClean="0">
                <a:solidFill>
                  <a:srgbClr val="0000FF"/>
                </a:solidFill>
              </a:rPr>
              <a:t>[R</a:t>
            </a:r>
            <a:r>
              <a:rPr lang="en-US" sz="5400" baseline="-25000" dirty="0" smtClean="0">
                <a:solidFill>
                  <a:srgbClr val="0000FF"/>
                </a:solidFill>
              </a:rPr>
              <a:t>1</a:t>
            </a:r>
            <a:r>
              <a:rPr lang="en-US" sz="5400" dirty="0" smtClean="0">
                <a:solidFill>
                  <a:srgbClr val="0000FF"/>
                </a:solidFill>
              </a:rPr>
              <a:t>=</a:t>
            </a:r>
            <a:r>
              <a:rPr lang="en-US" sz="5400" dirty="0" smtClean="0">
                <a:solidFill>
                  <a:srgbClr val="3333FF"/>
                </a:solidFill>
              </a:rPr>
              <a:t>a</a:t>
            </a:r>
            <a:r>
              <a:rPr lang="en-US" sz="5400" baseline="-25000" dirty="0" smtClean="0">
                <a:solidFill>
                  <a:srgbClr val="3333FF"/>
                </a:solidFill>
              </a:rPr>
              <a:t>1</a:t>
            </a:r>
            <a:r>
              <a:rPr lang="en-US" sz="5400" dirty="0" smtClean="0">
                <a:solidFill>
                  <a:srgbClr val="3333FF"/>
                </a:solidFill>
              </a:rPr>
              <a:t>]</a:t>
            </a:r>
            <a:r>
              <a:rPr lang="en-US" sz="5400" dirty="0" smtClean="0"/>
              <a:t>,</a:t>
            </a:r>
            <a:r>
              <a:rPr lang="en-US" sz="5400" dirty="0" smtClean="0">
                <a:solidFill>
                  <a:srgbClr val="0000FF"/>
                </a:solidFill>
              </a:rPr>
              <a:t>[R</a:t>
            </a:r>
            <a:r>
              <a:rPr lang="en-US" sz="5400" baseline="-25000" dirty="0" smtClean="0">
                <a:solidFill>
                  <a:srgbClr val="0000FF"/>
                </a:solidFill>
              </a:rPr>
              <a:t>2</a:t>
            </a:r>
            <a:r>
              <a:rPr lang="en-US" sz="5400" dirty="0" smtClean="0">
                <a:solidFill>
                  <a:srgbClr val="0000FF"/>
                </a:solidFill>
              </a:rPr>
              <a:t>=</a:t>
            </a:r>
            <a:r>
              <a:rPr lang="en-US" sz="5400" dirty="0" smtClean="0">
                <a:solidFill>
                  <a:srgbClr val="3333FF"/>
                </a:solidFill>
              </a:rPr>
              <a:t>a</a:t>
            </a:r>
            <a:r>
              <a:rPr lang="en-US" sz="5400" baseline="-25000" dirty="0" smtClean="0">
                <a:solidFill>
                  <a:srgbClr val="3333FF"/>
                </a:solidFill>
              </a:rPr>
              <a:t>2</a:t>
            </a:r>
            <a:r>
              <a:rPr lang="en-US" sz="5400" dirty="0" smtClean="0">
                <a:solidFill>
                  <a:srgbClr val="3333FF"/>
                </a:solidFill>
              </a:rPr>
              <a:t>]</a:t>
            </a:r>
            <a:r>
              <a:rPr lang="en-US" sz="5400" dirty="0" smtClean="0"/>
              <a:t>,</a:t>
            </a:r>
            <a:r>
              <a:rPr lang="en-US" sz="6000" dirty="0" smtClean="0"/>
              <a:t>…,</a:t>
            </a:r>
            <a:r>
              <a:rPr lang="en-US" sz="6000" dirty="0" smtClean="0">
                <a:solidFill>
                  <a:srgbClr val="0000FF"/>
                </a:solidFill>
              </a:rPr>
              <a:t>[</a:t>
            </a:r>
            <a:r>
              <a:rPr lang="en-US" sz="6000" dirty="0" err="1" smtClean="0">
                <a:solidFill>
                  <a:srgbClr val="0000FF"/>
                </a:solidFill>
              </a:rPr>
              <a:t>R</a:t>
            </a:r>
            <a:r>
              <a:rPr lang="en-US" sz="6000" baseline="-25000" dirty="0" err="1" smtClean="0">
                <a:solidFill>
                  <a:srgbClr val="0000FF"/>
                </a:solidFill>
              </a:rPr>
              <a:t>n</a:t>
            </a:r>
            <a:r>
              <a:rPr lang="en-US" sz="6000" dirty="0" smtClean="0">
                <a:solidFill>
                  <a:srgbClr val="0000FF"/>
                </a:solidFill>
              </a:rPr>
              <a:t>=</a:t>
            </a:r>
            <a:r>
              <a:rPr lang="en-US" sz="6000" dirty="0" smtClean="0">
                <a:solidFill>
                  <a:srgbClr val="3333FF"/>
                </a:solidFill>
              </a:rPr>
              <a:t>a</a:t>
            </a:r>
            <a:r>
              <a:rPr lang="en-US" sz="6000" baseline="-25000" dirty="0" smtClean="0">
                <a:solidFill>
                  <a:srgbClr val="3333FF"/>
                </a:solidFill>
              </a:rPr>
              <a:t>n</a:t>
            </a:r>
            <a:r>
              <a:rPr lang="en-US" sz="6000" dirty="0" smtClean="0">
                <a:solidFill>
                  <a:srgbClr val="3333FF"/>
                </a:solidFill>
              </a:rPr>
              <a:t>]</a:t>
            </a:r>
          </a:p>
          <a:p>
            <a:pPr eaLnBrk="1" hangingPunct="1">
              <a:lnSpc>
                <a:spcPct val="90000"/>
              </a:lnSpc>
            </a:pPr>
            <a:r>
              <a:rPr lang="en-US" sz="5400" dirty="0" smtClean="0">
                <a:solidFill>
                  <a:schemeClr val="tx2"/>
                </a:solidFill>
              </a:rPr>
              <a:t>are mutually </a:t>
            </a:r>
            <a:r>
              <a:rPr lang="en-US" sz="5400" dirty="0" err="1" smtClean="0">
                <a:solidFill>
                  <a:schemeClr val="tx2"/>
                </a:solidFill>
              </a:rPr>
              <a:t>indep</a:t>
            </a:r>
            <a:r>
              <a:rPr lang="en-US" sz="5400" dirty="0" smtClean="0">
                <a:solidFill>
                  <a:srgbClr val="FF00FF"/>
                </a:solidFill>
              </a:rPr>
              <a:t> events</a:t>
            </a:r>
          </a:p>
          <a:p>
            <a:pPr eaLnBrk="1" hangingPunct="1">
              <a:lnSpc>
                <a:spcPct val="90000"/>
              </a:lnSpc>
            </a:pPr>
            <a:r>
              <a:rPr lang="en-US" sz="5400" dirty="0" smtClean="0">
                <a:solidFill>
                  <a:schemeClr val="tx2"/>
                </a:solidFill>
              </a:rPr>
              <a:t>for all</a:t>
            </a:r>
            <a:r>
              <a:rPr lang="en-US" sz="5400" dirty="0" smtClean="0">
                <a:solidFill>
                  <a:srgbClr val="0000FF"/>
                </a:solidFill>
              </a:rPr>
              <a:t> a</a:t>
            </a:r>
            <a:r>
              <a:rPr lang="en-US" sz="5400" baseline="-25000" dirty="0" smtClean="0">
                <a:solidFill>
                  <a:srgbClr val="0000FF"/>
                </a:solidFill>
              </a:rPr>
              <a:t>1</a:t>
            </a:r>
            <a:r>
              <a:rPr lang="en-US" sz="5400" dirty="0" smtClean="0"/>
              <a:t>, </a:t>
            </a:r>
            <a:r>
              <a:rPr lang="en-US" sz="5400" dirty="0" smtClean="0">
                <a:solidFill>
                  <a:srgbClr val="0000FF"/>
                </a:solidFill>
              </a:rPr>
              <a:t>a</a:t>
            </a:r>
            <a:r>
              <a:rPr lang="en-US" sz="5400" baseline="-25000" dirty="0" smtClean="0">
                <a:solidFill>
                  <a:srgbClr val="0000FF"/>
                </a:solidFill>
              </a:rPr>
              <a:t>2</a:t>
            </a:r>
            <a:r>
              <a:rPr lang="en-US" sz="5400" dirty="0" smtClean="0"/>
              <a:t>, … , </a:t>
            </a:r>
            <a:r>
              <a:rPr lang="en-US" sz="5400" dirty="0" smtClean="0">
                <a:solidFill>
                  <a:srgbClr val="0000FF"/>
                </a:solidFill>
              </a:rPr>
              <a:t>a</a:t>
            </a:r>
            <a:r>
              <a:rPr lang="en-US" sz="5400" baseline="-25000" dirty="0" smtClean="0">
                <a:solidFill>
                  <a:srgbClr val="0000FF"/>
                </a:solidFill>
              </a:rPr>
              <a:t>n</a:t>
            </a:r>
            <a:endParaRPr lang="en-US" sz="5400" dirty="0" smtClean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9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49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49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07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12W.</a:t>
            </a:r>
            <a:fld id="{8D1CEAE9-5C17-48A5-8273-F5BB2E618A83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55713" y="225425"/>
            <a:ext cx="7734300" cy="893763"/>
          </a:xfrm>
        </p:spPr>
        <p:txBody>
          <a:bodyPr/>
          <a:lstStyle/>
          <a:p>
            <a:pPr eaLnBrk="1" hangingPunct="1"/>
            <a:r>
              <a:rPr lang="en-US" smtClean="0"/>
              <a:t>Mutally Independent Variables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61938" y="1284288"/>
            <a:ext cx="8583612" cy="42941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6000" dirty="0" smtClean="0"/>
              <a:t>Pr{</a:t>
            </a:r>
            <a:r>
              <a:rPr lang="en-US" sz="6000" dirty="0" smtClean="0">
                <a:solidFill>
                  <a:srgbClr val="3333FF"/>
                </a:solidFill>
              </a:rPr>
              <a:t>R</a:t>
            </a:r>
            <a:r>
              <a:rPr lang="en-US" sz="6000" baseline="-25000" dirty="0" smtClean="0">
                <a:solidFill>
                  <a:srgbClr val="3333FF"/>
                </a:solidFill>
              </a:rPr>
              <a:t>1</a:t>
            </a:r>
            <a:r>
              <a:rPr lang="en-US" sz="6000" dirty="0" smtClean="0"/>
              <a:t>=</a:t>
            </a:r>
            <a:r>
              <a:rPr lang="en-US" sz="6000" dirty="0" smtClean="0">
                <a:solidFill>
                  <a:srgbClr val="3333FF"/>
                </a:solidFill>
              </a:rPr>
              <a:t>a</a:t>
            </a:r>
            <a:r>
              <a:rPr lang="en-US" sz="6000" baseline="-25000" dirty="0" smtClean="0">
                <a:solidFill>
                  <a:srgbClr val="3333FF"/>
                </a:solidFill>
              </a:rPr>
              <a:t>1</a:t>
            </a:r>
            <a:r>
              <a:rPr lang="en-US" sz="6000" dirty="0" smtClean="0"/>
              <a:t> </a:t>
            </a:r>
            <a:r>
              <a:rPr lang="en-US" sz="4400" dirty="0" smtClean="0">
                <a:solidFill>
                  <a:srgbClr val="FF00FF"/>
                </a:solidFill>
                <a:sym typeface="Symbol" pitchFamily="18" charset="2"/>
              </a:rPr>
              <a:t>AND</a:t>
            </a:r>
            <a:r>
              <a:rPr lang="en-US" sz="6000" dirty="0" smtClean="0"/>
              <a:t> </a:t>
            </a:r>
            <a:r>
              <a:rPr lang="en-US" sz="6000" dirty="0" smtClean="0">
                <a:solidFill>
                  <a:srgbClr val="3333FF"/>
                </a:solidFill>
              </a:rPr>
              <a:t>R</a:t>
            </a:r>
            <a:r>
              <a:rPr lang="en-US" sz="6000" baseline="-25000" dirty="0" smtClean="0">
                <a:solidFill>
                  <a:srgbClr val="3333FF"/>
                </a:solidFill>
              </a:rPr>
              <a:t>2</a:t>
            </a:r>
            <a:r>
              <a:rPr lang="en-US" sz="6000" dirty="0" smtClean="0"/>
              <a:t>=</a:t>
            </a:r>
            <a:r>
              <a:rPr lang="en-US" sz="6000" dirty="0" smtClean="0">
                <a:solidFill>
                  <a:srgbClr val="3333FF"/>
                </a:solidFill>
              </a:rPr>
              <a:t>a</a:t>
            </a:r>
            <a:r>
              <a:rPr lang="en-US" sz="6000" baseline="-25000" dirty="0" smtClean="0">
                <a:solidFill>
                  <a:srgbClr val="3333FF"/>
                </a:solidFill>
              </a:rPr>
              <a:t>2</a:t>
            </a:r>
            <a:r>
              <a:rPr lang="en-US" sz="6000" dirty="0" smtClean="0"/>
              <a:t> </a:t>
            </a:r>
            <a:r>
              <a:rPr lang="en-US" sz="4400" dirty="0" smtClean="0">
                <a:solidFill>
                  <a:srgbClr val="FF00FF"/>
                </a:solidFill>
                <a:sym typeface="Symbol" pitchFamily="18" charset="2"/>
              </a:rPr>
              <a:t>AND</a:t>
            </a:r>
            <a:endParaRPr lang="en-US" sz="6000" dirty="0" smtClean="0">
              <a:solidFill>
                <a:srgbClr val="FF00FF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sz="6000" dirty="0" smtClean="0">
                <a:solidFill>
                  <a:srgbClr val="006600"/>
                </a:solidFill>
                <a:cs typeface="Times New Roman" pitchFamily="18" charset="0"/>
              </a:rPr>
              <a:t>        </a:t>
            </a:r>
            <a:r>
              <a:rPr lang="en-US" sz="6000" dirty="0" smtClean="0">
                <a:solidFill>
                  <a:srgbClr val="FF00FF"/>
                </a:solidFill>
                <a:cs typeface="Times New Roman" pitchFamily="18" charset="0"/>
              </a:rPr>
              <a:t>···</a:t>
            </a:r>
            <a:r>
              <a:rPr lang="en-US" sz="6000" dirty="0" smtClean="0">
                <a:solidFill>
                  <a:srgbClr val="00B050"/>
                </a:solidFill>
                <a:cs typeface="Times New Roman" pitchFamily="18" charset="0"/>
              </a:rPr>
              <a:t> </a:t>
            </a:r>
            <a:r>
              <a:rPr lang="en-US" sz="4400" dirty="0" smtClean="0">
                <a:solidFill>
                  <a:srgbClr val="FF00FF"/>
                </a:solidFill>
                <a:sym typeface="Symbol" pitchFamily="18" charset="2"/>
              </a:rPr>
              <a:t>AND</a:t>
            </a:r>
            <a:r>
              <a:rPr lang="en-US" sz="6000" dirty="0" smtClean="0">
                <a:solidFill>
                  <a:srgbClr val="006600"/>
                </a:solidFill>
                <a:cs typeface="Times New Roman" pitchFamily="18" charset="0"/>
              </a:rPr>
              <a:t> </a:t>
            </a:r>
            <a:r>
              <a:rPr lang="en-US" sz="6000" dirty="0" err="1" smtClean="0">
                <a:solidFill>
                  <a:srgbClr val="3333FF"/>
                </a:solidFill>
              </a:rPr>
              <a:t>R</a:t>
            </a:r>
            <a:r>
              <a:rPr lang="en-US" sz="6000" baseline="-25000" dirty="0" err="1" smtClean="0">
                <a:solidFill>
                  <a:srgbClr val="3333FF"/>
                </a:solidFill>
              </a:rPr>
              <a:t>n</a:t>
            </a:r>
            <a:r>
              <a:rPr lang="en-US" sz="6000" dirty="0" smtClean="0"/>
              <a:t>=</a:t>
            </a:r>
            <a:r>
              <a:rPr lang="en-US" sz="6000" dirty="0" smtClean="0">
                <a:solidFill>
                  <a:srgbClr val="3333FF"/>
                </a:solidFill>
              </a:rPr>
              <a:t>a</a:t>
            </a:r>
            <a:r>
              <a:rPr lang="en-US" sz="6000" baseline="-25000" dirty="0" smtClean="0">
                <a:solidFill>
                  <a:srgbClr val="3333FF"/>
                </a:solidFill>
              </a:rPr>
              <a:t>n</a:t>
            </a:r>
            <a:r>
              <a:rPr lang="en-US" sz="6000" dirty="0" smtClean="0"/>
              <a:t>}</a:t>
            </a:r>
          </a:p>
          <a:p>
            <a:pPr eaLnBrk="1" hangingPunct="1">
              <a:lnSpc>
                <a:spcPct val="90000"/>
              </a:lnSpc>
            </a:pPr>
            <a:r>
              <a:rPr lang="en-US" sz="6000" dirty="0" smtClean="0"/>
              <a:t>  </a:t>
            </a:r>
            <a:r>
              <a:rPr lang="en-US" sz="6000" dirty="0" smtClean="0">
                <a:solidFill>
                  <a:schemeClr val="accent4"/>
                </a:solidFill>
              </a:rPr>
              <a:t>=</a:t>
            </a:r>
            <a:r>
              <a:rPr lang="en-US" sz="6000" dirty="0" smtClean="0"/>
              <a:t> Pr{</a:t>
            </a:r>
            <a:r>
              <a:rPr lang="en-US" sz="6000" dirty="0" smtClean="0">
                <a:solidFill>
                  <a:srgbClr val="3333FF"/>
                </a:solidFill>
              </a:rPr>
              <a:t>R</a:t>
            </a:r>
            <a:r>
              <a:rPr lang="en-US" sz="6000" baseline="-25000" dirty="0" smtClean="0">
                <a:solidFill>
                  <a:srgbClr val="3333FF"/>
                </a:solidFill>
              </a:rPr>
              <a:t>1</a:t>
            </a:r>
            <a:r>
              <a:rPr lang="en-US" sz="6000" dirty="0" smtClean="0"/>
              <a:t>=</a:t>
            </a:r>
            <a:r>
              <a:rPr lang="en-US" sz="6000" dirty="0" smtClean="0">
                <a:solidFill>
                  <a:srgbClr val="3333FF"/>
                </a:solidFill>
              </a:rPr>
              <a:t>a</a:t>
            </a:r>
            <a:r>
              <a:rPr lang="en-US" sz="6000" baseline="-25000" dirty="0" smtClean="0">
                <a:solidFill>
                  <a:srgbClr val="3333FF"/>
                </a:solidFill>
              </a:rPr>
              <a:t>1</a:t>
            </a:r>
            <a:r>
              <a:rPr lang="en-US" sz="6000" dirty="0" smtClean="0"/>
              <a:t>}</a:t>
            </a:r>
            <a:r>
              <a:rPr lang="en-US" sz="6000" b="1" dirty="0" smtClean="0">
                <a:solidFill>
                  <a:srgbClr val="FF00FF"/>
                </a:solidFill>
                <a:cs typeface="Times New Roman" pitchFamily="18" charset="0"/>
              </a:rPr>
              <a:t>·</a:t>
            </a:r>
            <a:r>
              <a:rPr lang="en-US" sz="6000" dirty="0" smtClean="0"/>
              <a:t>Pr{</a:t>
            </a:r>
            <a:r>
              <a:rPr lang="en-US" sz="6000" dirty="0" smtClean="0">
                <a:solidFill>
                  <a:srgbClr val="3333FF"/>
                </a:solidFill>
              </a:rPr>
              <a:t>R</a:t>
            </a:r>
            <a:r>
              <a:rPr lang="en-US" sz="6000" baseline="-25000" dirty="0" smtClean="0">
                <a:solidFill>
                  <a:srgbClr val="3333FF"/>
                </a:solidFill>
              </a:rPr>
              <a:t>2</a:t>
            </a:r>
            <a:r>
              <a:rPr lang="en-US" sz="6000" dirty="0" smtClean="0"/>
              <a:t>=</a:t>
            </a:r>
            <a:r>
              <a:rPr lang="en-US" sz="6000" dirty="0" smtClean="0">
                <a:solidFill>
                  <a:srgbClr val="3333FF"/>
                </a:solidFill>
              </a:rPr>
              <a:t>a</a:t>
            </a:r>
            <a:r>
              <a:rPr lang="en-US" sz="6000" baseline="-25000" dirty="0" smtClean="0">
                <a:solidFill>
                  <a:srgbClr val="3333FF"/>
                </a:solidFill>
              </a:rPr>
              <a:t>2</a:t>
            </a:r>
            <a:r>
              <a:rPr lang="en-US" sz="6000" dirty="0" smtClean="0"/>
              <a:t>}</a:t>
            </a:r>
            <a:r>
              <a:rPr lang="en-US" sz="6000" b="1" dirty="0" smtClean="0">
                <a:solidFill>
                  <a:srgbClr val="FF00FF"/>
                </a:solidFill>
                <a:cs typeface="Times New Roman" pitchFamily="18" charset="0"/>
              </a:rPr>
              <a:t>·</a:t>
            </a:r>
            <a:r>
              <a:rPr lang="en-US" sz="6000" dirty="0" smtClean="0"/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sz="6000" dirty="0" smtClean="0">
                <a:solidFill>
                  <a:srgbClr val="006600"/>
                </a:solidFill>
                <a:cs typeface="Times New Roman" pitchFamily="18" charset="0"/>
              </a:rPr>
              <a:t>       </a:t>
            </a:r>
            <a:r>
              <a:rPr lang="en-US" sz="6000" dirty="0" smtClean="0">
                <a:solidFill>
                  <a:srgbClr val="00B050"/>
                </a:solidFill>
                <a:cs typeface="Times New Roman" pitchFamily="18" charset="0"/>
              </a:rPr>
              <a:t> </a:t>
            </a:r>
            <a:r>
              <a:rPr lang="en-US" sz="6000" dirty="0" smtClean="0">
                <a:solidFill>
                  <a:srgbClr val="FF00FF"/>
                </a:solidFill>
                <a:cs typeface="Times New Roman" pitchFamily="18" charset="0"/>
              </a:rPr>
              <a:t>···</a:t>
            </a:r>
            <a:r>
              <a:rPr lang="en-US" sz="6000" dirty="0" smtClean="0">
                <a:solidFill>
                  <a:srgbClr val="006600"/>
                </a:solidFill>
                <a:cs typeface="Times New Roman" pitchFamily="18" charset="0"/>
              </a:rPr>
              <a:t> </a:t>
            </a:r>
            <a:r>
              <a:rPr lang="en-US" sz="6000" dirty="0" err="1" smtClean="0"/>
              <a:t>Pr{</a:t>
            </a:r>
            <a:r>
              <a:rPr lang="en-US" sz="6000" dirty="0" err="1" smtClean="0">
                <a:solidFill>
                  <a:srgbClr val="3333FF"/>
                </a:solidFill>
              </a:rPr>
              <a:t>R</a:t>
            </a:r>
            <a:r>
              <a:rPr lang="en-US" sz="6000" baseline="-25000" dirty="0" err="1" smtClean="0">
                <a:solidFill>
                  <a:srgbClr val="3333FF"/>
                </a:solidFill>
              </a:rPr>
              <a:t>n</a:t>
            </a:r>
            <a:r>
              <a:rPr lang="en-US" sz="6000" dirty="0" smtClean="0"/>
              <a:t>=</a:t>
            </a:r>
            <a:r>
              <a:rPr lang="en-US" sz="6000" dirty="0" smtClean="0">
                <a:solidFill>
                  <a:srgbClr val="3333FF"/>
                </a:solidFill>
              </a:rPr>
              <a:t>a</a:t>
            </a:r>
            <a:r>
              <a:rPr lang="en-US" sz="6000" baseline="-25000" dirty="0" smtClean="0">
                <a:solidFill>
                  <a:srgbClr val="3333FF"/>
                </a:solidFill>
              </a:rPr>
              <a:t>n</a:t>
            </a:r>
            <a:r>
              <a:rPr lang="en-US" sz="6000" dirty="0" smtClean="0"/>
              <a:t>}</a:t>
            </a:r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12W.</a:t>
            </a:r>
            <a:fld id="{8DD91466-0C9A-4B09-A15B-A12F4B3C9D68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Independent Variables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92100" y="1587500"/>
            <a:ext cx="8559800" cy="3708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5400" b="1" dirty="0" err="1" smtClean="0">
                <a:solidFill>
                  <a:srgbClr val="3333FF"/>
                </a:solidFill>
              </a:rPr>
              <a:t>k</a:t>
            </a:r>
            <a:r>
              <a:rPr lang="en-US" sz="5400" b="1" dirty="0" smtClean="0">
                <a:solidFill>
                  <a:srgbClr val="006600"/>
                </a:solidFill>
              </a:rPr>
              <a:t>-way</a:t>
            </a:r>
            <a:r>
              <a:rPr lang="en-US" sz="5400" dirty="0" smtClean="0">
                <a:solidFill>
                  <a:srgbClr val="006600"/>
                </a:solidFill>
              </a:rPr>
              <a:t> </a:t>
            </a:r>
            <a:r>
              <a:rPr lang="en-US" sz="5400" dirty="0" smtClean="0"/>
              <a:t>Independence: </a:t>
            </a:r>
          </a:p>
          <a:p>
            <a:pPr eaLnBrk="1" hangingPunct="1">
              <a:lnSpc>
                <a:spcPct val="90000"/>
              </a:lnSpc>
            </a:pPr>
            <a:r>
              <a:rPr lang="en-US" sz="5400" dirty="0" smtClean="0"/>
              <a:t>any </a:t>
            </a:r>
            <a:r>
              <a:rPr lang="en-US" sz="5400" dirty="0" smtClean="0">
                <a:solidFill>
                  <a:srgbClr val="3333FF"/>
                </a:solidFill>
              </a:rPr>
              <a:t>k </a:t>
            </a:r>
            <a:r>
              <a:rPr lang="en-US" sz="5400" dirty="0" smtClean="0"/>
              <a:t>of the variables are </a:t>
            </a:r>
            <a:endParaRPr lang="en-US" sz="5400" dirty="0" smtClean="0"/>
          </a:p>
          <a:p>
            <a:pPr eaLnBrk="1" hangingPunct="1">
              <a:lnSpc>
                <a:spcPct val="90000"/>
              </a:lnSpc>
            </a:pPr>
            <a:r>
              <a:rPr lang="en-US" sz="5400" dirty="0" smtClean="0"/>
              <a:t>mutually </a:t>
            </a:r>
            <a:r>
              <a:rPr lang="en-US" sz="5400" dirty="0" smtClean="0"/>
              <a:t>independent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5400" dirty="0" smtClean="0">
                <a:solidFill>
                  <a:srgbClr val="3333FF"/>
                </a:solidFill>
              </a:rPr>
              <a:t>2</a:t>
            </a:r>
            <a:r>
              <a:rPr lang="en-US" sz="5400" dirty="0" smtClean="0"/>
              <a:t>-way </a:t>
            </a:r>
            <a:r>
              <a:rPr lang="en-US" sz="5400" dirty="0" smtClean="0"/>
              <a:t>called </a:t>
            </a:r>
            <a:r>
              <a:rPr lang="en-US" sz="5400" dirty="0" smtClean="0">
                <a:solidFill>
                  <a:srgbClr val="9B2894"/>
                </a:solidFill>
              </a:rPr>
              <a:t>pairwise</a:t>
            </a:r>
            <a:endParaRPr lang="en-US" sz="5400" dirty="0" smtClean="0">
              <a:solidFill>
                <a:srgbClr val="9B2894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8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12W.</a:t>
            </a:r>
            <a:fld id="{5502BB3B-0EEA-453B-BE55-E4452FE5D144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Independent Variables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81000" y="1371600"/>
            <a:ext cx="8305800" cy="4648200"/>
          </a:xfrm>
        </p:spPr>
        <p:txBody>
          <a:bodyPr/>
          <a:lstStyle/>
          <a:p>
            <a:pPr eaLnBrk="1" hangingPunct="1"/>
            <a:r>
              <a:rPr lang="en-US" smtClean="0"/>
              <a:t>Pairwise Independence sufficient for major applications (in later lecture).</a:t>
            </a:r>
          </a:p>
          <a:p>
            <a:pPr eaLnBrk="1" hangingPunct="1"/>
            <a:r>
              <a:rPr lang="en-US" smtClean="0"/>
              <a:t>Good to know, since pairwise holds in important cases where mutual does not.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12W.</a:t>
            </a:r>
            <a:fld id="{DEDCF3E0-95E5-4B40-9A75-5FDE935C9264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Binomial Random Variable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37588" y="984253"/>
            <a:ext cx="8889181" cy="5609978"/>
          </a:xfrm>
        </p:spPr>
        <p:txBody>
          <a:bodyPr/>
          <a:lstStyle/>
          <a:p>
            <a:pPr eaLnBrk="1" hangingPunct="1"/>
            <a:r>
              <a:rPr lang="en-US" sz="3600" dirty="0" err="1" smtClean="0">
                <a:solidFill>
                  <a:srgbClr val="3333FF"/>
                </a:solidFill>
              </a:rPr>
              <a:t>B</a:t>
            </a:r>
            <a:r>
              <a:rPr lang="en-US" sz="3600" baseline="-25000" dirty="0" err="1" smtClean="0">
                <a:solidFill>
                  <a:srgbClr val="3333FF"/>
                </a:solidFill>
              </a:rPr>
              <a:t>n,p</a:t>
            </a:r>
            <a:r>
              <a:rPr lang="en-US" sz="3600" dirty="0" smtClean="0"/>
              <a:t>::= # heads in </a:t>
            </a:r>
            <a:r>
              <a:rPr lang="en-US" sz="3600" dirty="0" err="1" smtClean="0">
                <a:solidFill>
                  <a:srgbClr val="3333FF"/>
                </a:solidFill>
              </a:rPr>
              <a:t>n</a:t>
            </a:r>
            <a:r>
              <a:rPr lang="en-US" sz="3600" dirty="0" smtClean="0"/>
              <a:t> </a:t>
            </a:r>
            <a:r>
              <a:rPr lang="en-US" sz="3600" dirty="0" smtClean="0">
                <a:solidFill>
                  <a:srgbClr val="FF00FF"/>
                </a:solidFill>
              </a:rPr>
              <a:t>mutually</a:t>
            </a:r>
            <a:r>
              <a:rPr lang="en-US" sz="3600" dirty="0" smtClean="0"/>
              <a:t> </a:t>
            </a:r>
            <a:r>
              <a:rPr lang="en-US" sz="3600" dirty="0" err="1" smtClean="0"/>
              <a:t>indep</a:t>
            </a:r>
            <a:r>
              <a:rPr lang="en-US" sz="3600" dirty="0" smtClean="0"/>
              <a:t> flips.</a:t>
            </a:r>
            <a:endParaRPr lang="en-US" sz="3600" baseline="-25000" dirty="0" smtClean="0">
              <a:solidFill>
                <a:srgbClr val="3333FF"/>
              </a:solidFill>
            </a:endParaRPr>
          </a:p>
          <a:p>
            <a:pPr eaLnBrk="1" hangingPunct="1"/>
            <a:r>
              <a:rPr lang="en-US" sz="3600" dirty="0" smtClean="0"/>
              <a:t>Coin may be biased.  So 2 parameters</a:t>
            </a:r>
          </a:p>
          <a:p>
            <a:pPr algn="ctr" eaLnBrk="1" hangingPunct="1"/>
            <a:r>
              <a:rPr lang="en-US" sz="3600" dirty="0" smtClean="0">
                <a:solidFill>
                  <a:srgbClr val="3333FF"/>
                </a:solidFill>
              </a:rPr>
              <a:t>n</a:t>
            </a:r>
            <a:r>
              <a:rPr lang="en-US" sz="3600" dirty="0" smtClean="0"/>
              <a:t> ::= # flips,    </a:t>
            </a:r>
            <a:r>
              <a:rPr lang="en-US" sz="3600" dirty="0" err="1" smtClean="0">
                <a:solidFill>
                  <a:srgbClr val="3333FF"/>
                </a:solidFill>
              </a:rPr>
              <a:t>p</a:t>
            </a:r>
            <a:r>
              <a:rPr lang="en-US" sz="3600" dirty="0" smtClean="0"/>
              <a:t> ::=  </a:t>
            </a:r>
            <a:r>
              <a:rPr lang="en-US" sz="3600" dirty="0" err="1" smtClean="0"/>
              <a:t>Pr{head</a:t>
            </a:r>
            <a:r>
              <a:rPr lang="en-US" sz="3600" dirty="0" smtClean="0"/>
              <a:t>}</a:t>
            </a:r>
          </a:p>
          <a:p>
            <a:pPr eaLnBrk="1" hangingPunct="1"/>
            <a:r>
              <a:rPr lang="en-US" sz="3600" dirty="0" smtClean="0">
                <a:solidFill>
                  <a:srgbClr val="3333FF"/>
                </a:solidFill>
              </a:rPr>
              <a:t>C</a:t>
            </a:r>
            <a:r>
              <a:rPr lang="en-US" sz="3600" dirty="0" smtClean="0"/>
              <a:t> is binomial for 3 flips: </a:t>
            </a:r>
            <a:r>
              <a:rPr lang="en-US" sz="3600" dirty="0" smtClean="0">
                <a:solidFill>
                  <a:srgbClr val="3333FF"/>
                </a:solidFill>
              </a:rPr>
              <a:t>C </a:t>
            </a:r>
            <a:r>
              <a:rPr lang="en-US" sz="3600" dirty="0" smtClean="0"/>
              <a:t>is </a:t>
            </a:r>
            <a:r>
              <a:rPr lang="en-US" sz="3600" dirty="0" smtClean="0">
                <a:solidFill>
                  <a:srgbClr val="3333FF"/>
                </a:solidFill>
              </a:rPr>
              <a:t>B</a:t>
            </a:r>
            <a:r>
              <a:rPr lang="en-US" sz="3600" baseline="-25000" dirty="0" smtClean="0">
                <a:solidFill>
                  <a:srgbClr val="3333FF"/>
                </a:solidFill>
              </a:rPr>
              <a:t>3,1/2</a:t>
            </a:r>
            <a:endParaRPr lang="en-US" sz="3600" dirty="0" smtClean="0"/>
          </a:p>
          <a:p>
            <a:pPr eaLnBrk="1" hangingPunct="1"/>
            <a:r>
              <a:rPr lang="en-US" dirty="0" smtClean="0"/>
              <a:t>for </a:t>
            </a:r>
            <a:r>
              <a:rPr lang="en-US" dirty="0" err="1" smtClean="0">
                <a:solidFill>
                  <a:srgbClr val="0000FF"/>
                </a:solidFill>
              </a:rPr>
              <a:t>n</a:t>
            </a:r>
            <a:r>
              <a:rPr lang="en-US" dirty="0" smtClean="0"/>
              <a:t>=5, </a:t>
            </a:r>
            <a:r>
              <a:rPr lang="en-US" dirty="0" err="1" smtClean="0">
                <a:solidFill>
                  <a:srgbClr val="0000FF"/>
                </a:solidFill>
              </a:rPr>
              <a:t>p</a:t>
            </a:r>
            <a:r>
              <a:rPr lang="en-US" dirty="0" smtClean="0"/>
              <a:t>=2/3</a:t>
            </a:r>
          </a:p>
          <a:p>
            <a:pPr eaLnBrk="1" hangingPunct="1"/>
            <a:r>
              <a:rPr lang="en-US" dirty="0" smtClean="0">
                <a:solidFill>
                  <a:srgbClr val="0000FF"/>
                </a:solidFill>
              </a:rPr>
              <a:t>     </a:t>
            </a:r>
            <a:r>
              <a:rPr lang="en-US" dirty="0" err="1" smtClean="0">
                <a:solidFill>
                  <a:srgbClr val="0000FF"/>
                </a:solidFill>
              </a:rPr>
              <a:t>Pr{HHTTH</a:t>
            </a:r>
            <a:r>
              <a:rPr lang="en-US" dirty="0" smtClean="0">
                <a:solidFill>
                  <a:srgbClr val="0000FF"/>
                </a:solidFill>
              </a:rPr>
              <a:t>}</a:t>
            </a:r>
            <a:r>
              <a:rPr lang="en-US" dirty="0" smtClean="0"/>
              <a:t> = </a:t>
            </a:r>
          </a:p>
          <a:p>
            <a:pPr eaLnBrk="1" hangingPunct="1"/>
            <a:r>
              <a:rPr lang="en-US" dirty="0" smtClean="0">
                <a:solidFill>
                  <a:srgbClr val="0000FF"/>
                </a:solidFill>
              </a:rPr>
              <a:t>      </a:t>
            </a:r>
            <a:r>
              <a:rPr lang="en-US" dirty="0" err="1" smtClean="0">
                <a:solidFill>
                  <a:srgbClr val="0000FF"/>
                </a:solidFill>
              </a:rPr>
              <a:t>Pr{H}⋅Pr{H}⋅Pr{T}⋅Pr{T}⋅Pr{H</a:t>
            </a:r>
            <a:r>
              <a:rPr lang="en-US" dirty="0" smtClean="0">
                <a:solidFill>
                  <a:srgbClr val="0000FF"/>
                </a:solidFill>
              </a:rPr>
              <a:t>}</a:t>
            </a:r>
          </a:p>
          <a:p>
            <a:pPr eaLnBrk="1" hangingPunct="1"/>
            <a:r>
              <a:rPr lang="en-US" dirty="0" smtClean="0"/>
              <a:t>            (by independence)</a:t>
            </a: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7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7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7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57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57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7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57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12W.</a:t>
            </a:r>
            <a:fld id="{DEDCF3E0-95E5-4B40-9A75-5FDE935C9264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Binomial Random Variable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37588" y="984253"/>
            <a:ext cx="8889181" cy="5609978"/>
          </a:xfrm>
        </p:spPr>
        <p:txBody>
          <a:bodyPr/>
          <a:lstStyle/>
          <a:p>
            <a:pPr eaLnBrk="1" hangingPunct="1"/>
            <a:r>
              <a:rPr lang="en-US" sz="3600" dirty="0" err="1" smtClean="0">
                <a:solidFill>
                  <a:srgbClr val="3333FF"/>
                </a:solidFill>
              </a:rPr>
              <a:t>B</a:t>
            </a:r>
            <a:r>
              <a:rPr lang="en-US" sz="3600" baseline="-25000" dirty="0" err="1" smtClean="0">
                <a:solidFill>
                  <a:srgbClr val="3333FF"/>
                </a:solidFill>
              </a:rPr>
              <a:t>n,p</a:t>
            </a:r>
            <a:r>
              <a:rPr lang="en-US" sz="3600" dirty="0" smtClean="0"/>
              <a:t>::= # heads in </a:t>
            </a:r>
            <a:r>
              <a:rPr lang="en-US" sz="3600" dirty="0" err="1" smtClean="0">
                <a:solidFill>
                  <a:srgbClr val="3333FF"/>
                </a:solidFill>
              </a:rPr>
              <a:t>n</a:t>
            </a:r>
            <a:r>
              <a:rPr lang="en-US" sz="3600" dirty="0" smtClean="0"/>
              <a:t> </a:t>
            </a:r>
            <a:r>
              <a:rPr lang="en-US" sz="3600" dirty="0" smtClean="0">
                <a:solidFill>
                  <a:srgbClr val="FF00FF"/>
                </a:solidFill>
              </a:rPr>
              <a:t>mutually</a:t>
            </a:r>
            <a:r>
              <a:rPr lang="en-US" sz="3600" dirty="0" smtClean="0"/>
              <a:t> </a:t>
            </a:r>
            <a:r>
              <a:rPr lang="en-US" sz="3600" dirty="0" err="1" smtClean="0"/>
              <a:t>indep</a:t>
            </a:r>
            <a:r>
              <a:rPr lang="en-US" sz="3600" dirty="0" smtClean="0"/>
              <a:t> flips.</a:t>
            </a:r>
            <a:endParaRPr lang="en-US" sz="3600" baseline="-25000" dirty="0" smtClean="0">
              <a:solidFill>
                <a:srgbClr val="3333FF"/>
              </a:solidFill>
            </a:endParaRPr>
          </a:p>
          <a:p>
            <a:pPr eaLnBrk="1" hangingPunct="1"/>
            <a:r>
              <a:rPr lang="en-US" sz="3600" dirty="0" smtClean="0"/>
              <a:t>Coin may be biased.  So 2 parameters</a:t>
            </a:r>
          </a:p>
          <a:p>
            <a:pPr algn="ctr" eaLnBrk="1" hangingPunct="1"/>
            <a:r>
              <a:rPr lang="en-US" sz="3600" dirty="0" err="1" smtClean="0">
                <a:solidFill>
                  <a:srgbClr val="3333FF"/>
                </a:solidFill>
              </a:rPr>
              <a:t>n</a:t>
            </a:r>
            <a:r>
              <a:rPr lang="en-US" sz="3600" dirty="0" smtClean="0"/>
              <a:t> ::= # flips,    </a:t>
            </a:r>
            <a:r>
              <a:rPr lang="en-US" sz="3600" dirty="0" err="1" smtClean="0">
                <a:solidFill>
                  <a:srgbClr val="3333FF"/>
                </a:solidFill>
              </a:rPr>
              <a:t>p</a:t>
            </a:r>
            <a:r>
              <a:rPr lang="en-US" sz="3600" dirty="0" smtClean="0"/>
              <a:t> ::=  </a:t>
            </a:r>
            <a:r>
              <a:rPr lang="en-US" sz="3600" dirty="0" err="1" smtClean="0"/>
              <a:t>Pr{head</a:t>
            </a:r>
            <a:r>
              <a:rPr lang="en-US" sz="3600" dirty="0" smtClean="0"/>
              <a:t>}</a:t>
            </a:r>
          </a:p>
          <a:p>
            <a:pPr eaLnBrk="1" hangingPunct="1"/>
            <a:r>
              <a:rPr lang="en-US" sz="3600" dirty="0" smtClean="0">
                <a:solidFill>
                  <a:srgbClr val="3333FF"/>
                </a:solidFill>
              </a:rPr>
              <a:t>C</a:t>
            </a:r>
            <a:r>
              <a:rPr lang="en-US" sz="3600" dirty="0" smtClean="0"/>
              <a:t> is binomial for 3 flips: </a:t>
            </a:r>
            <a:r>
              <a:rPr lang="en-US" sz="3600" dirty="0" smtClean="0">
                <a:solidFill>
                  <a:srgbClr val="3333FF"/>
                </a:solidFill>
              </a:rPr>
              <a:t>C </a:t>
            </a:r>
            <a:r>
              <a:rPr lang="en-US" sz="3600" dirty="0" smtClean="0"/>
              <a:t>is </a:t>
            </a:r>
            <a:r>
              <a:rPr lang="en-US" sz="3600" dirty="0" smtClean="0">
                <a:solidFill>
                  <a:srgbClr val="3333FF"/>
                </a:solidFill>
              </a:rPr>
              <a:t>B</a:t>
            </a:r>
            <a:r>
              <a:rPr lang="en-US" sz="3600" baseline="-25000" dirty="0" smtClean="0">
                <a:solidFill>
                  <a:srgbClr val="3333FF"/>
                </a:solidFill>
              </a:rPr>
              <a:t>3,1/2</a:t>
            </a:r>
            <a:endParaRPr lang="en-US" sz="3600" dirty="0" smtClean="0"/>
          </a:p>
          <a:p>
            <a:pPr eaLnBrk="1" hangingPunct="1"/>
            <a:r>
              <a:rPr lang="en-US" dirty="0" smtClean="0"/>
              <a:t>for </a:t>
            </a:r>
            <a:r>
              <a:rPr lang="en-US" dirty="0" err="1" smtClean="0">
                <a:solidFill>
                  <a:srgbClr val="0000FF"/>
                </a:solidFill>
              </a:rPr>
              <a:t>n</a:t>
            </a:r>
            <a:r>
              <a:rPr lang="en-US" dirty="0" smtClean="0"/>
              <a:t>=5, </a:t>
            </a:r>
            <a:r>
              <a:rPr lang="en-US" dirty="0" err="1" smtClean="0">
                <a:solidFill>
                  <a:srgbClr val="0000FF"/>
                </a:solidFill>
              </a:rPr>
              <a:t>p</a:t>
            </a:r>
            <a:r>
              <a:rPr lang="en-US" dirty="0" smtClean="0"/>
              <a:t>=2/3</a:t>
            </a:r>
          </a:p>
          <a:p>
            <a:pPr eaLnBrk="1" hangingPunct="1"/>
            <a:r>
              <a:rPr lang="en-US" dirty="0" smtClean="0">
                <a:solidFill>
                  <a:srgbClr val="0000FF"/>
                </a:solidFill>
              </a:rPr>
              <a:t>     </a:t>
            </a:r>
            <a:r>
              <a:rPr lang="en-US" dirty="0" err="1" smtClean="0">
                <a:solidFill>
                  <a:srgbClr val="0000FF"/>
                </a:solidFill>
              </a:rPr>
              <a:t>Pr{HHTTH</a:t>
            </a:r>
            <a:r>
              <a:rPr lang="en-US" dirty="0" smtClean="0">
                <a:solidFill>
                  <a:srgbClr val="0000FF"/>
                </a:solidFill>
              </a:rPr>
              <a:t>}</a:t>
            </a:r>
            <a:r>
              <a:rPr lang="en-US" dirty="0" smtClean="0"/>
              <a:t> = </a:t>
            </a:r>
          </a:p>
          <a:p>
            <a:pPr eaLnBrk="1" hangingPunct="1"/>
            <a:r>
              <a:rPr lang="en-US" dirty="0" smtClean="0">
                <a:solidFill>
                  <a:srgbClr val="0000FF"/>
                </a:solidFill>
              </a:rPr>
              <a:t>      </a:t>
            </a:r>
            <a:endParaRPr lang="en-US" dirty="0" smtClean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1171702" y="4835766"/>
          <a:ext cx="7137400" cy="1344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8210" name="Equation" r:id="rId4" imgW="1790700" imgH="469900" progId="Equation.DSMT4">
                  <p:embed/>
                </p:oleObj>
              </mc:Choice>
              <mc:Fallback>
                <p:oleObj name="Equation" r:id="rId4" imgW="1790700" imgH="4699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1702" y="4835766"/>
                        <a:ext cx="7137400" cy="1344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12W.</a:t>
            </a:r>
            <a:fld id="{DEDCF3E0-95E5-4B40-9A75-5FDE935C9264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Binomial Random Variable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37588" y="984253"/>
            <a:ext cx="8889181" cy="5609978"/>
          </a:xfrm>
        </p:spPr>
        <p:txBody>
          <a:bodyPr/>
          <a:lstStyle/>
          <a:p>
            <a:pPr eaLnBrk="1" hangingPunct="1"/>
            <a:r>
              <a:rPr lang="en-US" sz="3600" dirty="0" err="1" smtClean="0">
                <a:solidFill>
                  <a:srgbClr val="3333FF"/>
                </a:solidFill>
              </a:rPr>
              <a:t>B</a:t>
            </a:r>
            <a:r>
              <a:rPr lang="en-US" sz="3600" baseline="-25000" dirty="0" err="1" smtClean="0">
                <a:solidFill>
                  <a:srgbClr val="3333FF"/>
                </a:solidFill>
              </a:rPr>
              <a:t>n,p</a:t>
            </a:r>
            <a:r>
              <a:rPr lang="en-US" sz="3600" dirty="0" smtClean="0"/>
              <a:t>::= # heads in </a:t>
            </a:r>
            <a:r>
              <a:rPr lang="en-US" sz="3600" dirty="0" err="1" smtClean="0">
                <a:solidFill>
                  <a:srgbClr val="3333FF"/>
                </a:solidFill>
              </a:rPr>
              <a:t>n</a:t>
            </a:r>
            <a:r>
              <a:rPr lang="en-US" sz="3600" dirty="0" smtClean="0"/>
              <a:t> </a:t>
            </a:r>
            <a:r>
              <a:rPr lang="en-US" sz="3600" dirty="0" smtClean="0">
                <a:solidFill>
                  <a:srgbClr val="FF00FF"/>
                </a:solidFill>
              </a:rPr>
              <a:t>mutually</a:t>
            </a:r>
            <a:r>
              <a:rPr lang="en-US" sz="3600" dirty="0" smtClean="0"/>
              <a:t> </a:t>
            </a:r>
            <a:r>
              <a:rPr lang="en-US" sz="3600" dirty="0" err="1" smtClean="0"/>
              <a:t>indep</a:t>
            </a:r>
            <a:r>
              <a:rPr lang="en-US" sz="3600" dirty="0" smtClean="0"/>
              <a:t> flips.</a:t>
            </a:r>
            <a:endParaRPr lang="en-US" sz="3600" baseline="-25000" dirty="0" smtClean="0">
              <a:solidFill>
                <a:srgbClr val="3333FF"/>
              </a:solidFill>
            </a:endParaRPr>
          </a:p>
          <a:p>
            <a:pPr eaLnBrk="1" hangingPunct="1"/>
            <a:r>
              <a:rPr lang="en-US" sz="3600" dirty="0" smtClean="0"/>
              <a:t>Coin may be biased.  So 2 parameters</a:t>
            </a:r>
          </a:p>
          <a:p>
            <a:pPr algn="ctr" eaLnBrk="1" hangingPunct="1"/>
            <a:r>
              <a:rPr lang="en-US" sz="3600" dirty="0" err="1" smtClean="0">
                <a:solidFill>
                  <a:srgbClr val="3333FF"/>
                </a:solidFill>
              </a:rPr>
              <a:t>n</a:t>
            </a:r>
            <a:r>
              <a:rPr lang="en-US" sz="3600" dirty="0" smtClean="0"/>
              <a:t> ::= # flips,    </a:t>
            </a:r>
            <a:r>
              <a:rPr lang="en-US" sz="3600" dirty="0" err="1" smtClean="0">
                <a:solidFill>
                  <a:srgbClr val="3333FF"/>
                </a:solidFill>
              </a:rPr>
              <a:t>p</a:t>
            </a:r>
            <a:r>
              <a:rPr lang="en-US" sz="3600" dirty="0" smtClean="0"/>
              <a:t> ::=  </a:t>
            </a:r>
            <a:r>
              <a:rPr lang="en-US" sz="3600" dirty="0" err="1" smtClean="0"/>
              <a:t>Pr{head</a:t>
            </a:r>
            <a:r>
              <a:rPr lang="en-US" sz="3600" dirty="0" smtClean="0"/>
              <a:t>}</a:t>
            </a:r>
          </a:p>
          <a:p>
            <a:pPr eaLnBrk="1" hangingPunct="1"/>
            <a:r>
              <a:rPr lang="en-US" sz="3600" dirty="0" smtClean="0">
                <a:solidFill>
                  <a:srgbClr val="3333FF"/>
                </a:solidFill>
              </a:rPr>
              <a:t>C</a:t>
            </a:r>
            <a:r>
              <a:rPr lang="en-US" sz="3600" dirty="0" smtClean="0"/>
              <a:t> is binomial for 3 flips: </a:t>
            </a:r>
            <a:r>
              <a:rPr lang="en-US" sz="3600" dirty="0" smtClean="0">
                <a:solidFill>
                  <a:srgbClr val="3333FF"/>
                </a:solidFill>
              </a:rPr>
              <a:t>C </a:t>
            </a:r>
            <a:r>
              <a:rPr lang="en-US" sz="3600" dirty="0" smtClean="0"/>
              <a:t>is </a:t>
            </a:r>
            <a:r>
              <a:rPr lang="en-US" sz="3600" dirty="0" smtClean="0">
                <a:solidFill>
                  <a:srgbClr val="3333FF"/>
                </a:solidFill>
              </a:rPr>
              <a:t>B</a:t>
            </a:r>
            <a:r>
              <a:rPr lang="en-US" sz="3600" baseline="-25000" dirty="0" smtClean="0">
                <a:solidFill>
                  <a:srgbClr val="3333FF"/>
                </a:solidFill>
              </a:rPr>
              <a:t>3,1/2</a:t>
            </a:r>
            <a:endParaRPr lang="en-US" sz="3600" dirty="0" smtClean="0"/>
          </a:p>
          <a:p>
            <a:pPr eaLnBrk="1" hangingPunct="1"/>
            <a:r>
              <a:rPr lang="en-US" dirty="0" smtClean="0"/>
              <a:t>for </a:t>
            </a:r>
            <a:r>
              <a:rPr lang="en-US" dirty="0" err="1" smtClean="0">
                <a:solidFill>
                  <a:srgbClr val="0000FF"/>
                </a:solidFill>
              </a:rPr>
              <a:t>n</a:t>
            </a:r>
            <a:r>
              <a:rPr lang="en-US" dirty="0" smtClean="0"/>
              <a:t>=5, </a:t>
            </a:r>
            <a:r>
              <a:rPr lang="en-US" dirty="0" err="1" smtClean="0">
                <a:solidFill>
                  <a:srgbClr val="0000FF"/>
                </a:solidFill>
              </a:rPr>
              <a:t>p</a:t>
            </a:r>
            <a:r>
              <a:rPr lang="en-US" dirty="0" smtClean="0"/>
              <a:t>=2/3</a:t>
            </a:r>
          </a:p>
          <a:p>
            <a:pPr eaLnBrk="1" hangingPunct="1"/>
            <a:r>
              <a:rPr lang="en-US" dirty="0" smtClean="0">
                <a:solidFill>
                  <a:srgbClr val="0000FF"/>
                </a:solidFill>
              </a:rPr>
              <a:t>     </a:t>
            </a:r>
            <a:r>
              <a:rPr lang="en-US" dirty="0" err="1" smtClean="0">
                <a:solidFill>
                  <a:srgbClr val="0000FF"/>
                </a:solidFill>
              </a:rPr>
              <a:t>Pr{HHTTH</a:t>
            </a:r>
            <a:r>
              <a:rPr lang="en-US" dirty="0" smtClean="0">
                <a:solidFill>
                  <a:srgbClr val="0000FF"/>
                </a:solidFill>
              </a:rPr>
              <a:t>}</a:t>
            </a:r>
            <a:r>
              <a:rPr lang="en-US" dirty="0" smtClean="0"/>
              <a:t> = </a:t>
            </a:r>
          </a:p>
          <a:p>
            <a:pPr eaLnBrk="1" hangingPunct="1"/>
            <a:r>
              <a:rPr lang="en-US" dirty="0" smtClean="0">
                <a:solidFill>
                  <a:srgbClr val="0000FF"/>
                </a:solidFill>
              </a:rPr>
              <a:t>      </a:t>
            </a:r>
            <a:endParaRPr lang="en-US" dirty="0" smtClean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4368797" y="3462695"/>
          <a:ext cx="2538046" cy="22940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905" name="Equation" r:id="rId4" imgW="660400" imgH="596900" progId="Equation.DSMT4">
                  <p:embed/>
                </p:oleObj>
              </mc:Choice>
              <mc:Fallback>
                <p:oleObj name="Equation" r:id="rId4" imgW="660400" imgH="5969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8797" y="3462695"/>
                        <a:ext cx="2538046" cy="229400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12W.</a:t>
            </a:r>
            <a:fld id="{DEDCF3E0-95E5-4B40-9A75-5FDE935C9264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Binomial Random Variable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37588" y="984253"/>
            <a:ext cx="8889181" cy="5609978"/>
          </a:xfrm>
        </p:spPr>
        <p:txBody>
          <a:bodyPr/>
          <a:lstStyle/>
          <a:p>
            <a:pPr eaLnBrk="1" hangingPunct="1"/>
            <a:r>
              <a:rPr lang="en-US" sz="3600" dirty="0" err="1" smtClean="0">
                <a:solidFill>
                  <a:srgbClr val="3333FF"/>
                </a:solidFill>
              </a:rPr>
              <a:t>B</a:t>
            </a:r>
            <a:r>
              <a:rPr lang="en-US" sz="3600" baseline="-25000" dirty="0" err="1" smtClean="0">
                <a:solidFill>
                  <a:srgbClr val="3333FF"/>
                </a:solidFill>
              </a:rPr>
              <a:t>n,p</a:t>
            </a:r>
            <a:r>
              <a:rPr lang="en-US" sz="3600" dirty="0" smtClean="0"/>
              <a:t>::= # heads in </a:t>
            </a:r>
            <a:r>
              <a:rPr lang="en-US" sz="3600" dirty="0" err="1" smtClean="0">
                <a:solidFill>
                  <a:srgbClr val="3333FF"/>
                </a:solidFill>
              </a:rPr>
              <a:t>n</a:t>
            </a:r>
            <a:r>
              <a:rPr lang="en-US" sz="3600" dirty="0" smtClean="0"/>
              <a:t> </a:t>
            </a:r>
            <a:r>
              <a:rPr lang="en-US" sz="3600" dirty="0" smtClean="0">
                <a:solidFill>
                  <a:srgbClr val="FF00FF"/>
                </a:solidFill>
              </a:rPr>
              <a:t>mutually</a:t>
            </a:r>
            <a:r>
              <a:rPr lang="en-US" sz="3600" dirty="0" smtClean="0"/>
              <a:t> </a:t>
            </a:r>
            <a:r>
              <a:rPr lang="en-US" sz="3600" dirty="0" err="1" smtClean="0"/>
              <a:t>indep</a:t>
            </a:r>
            <a:r>
              <a:rPr lang="en-US" sz="3600" dirty="0" smtClean="0"/>
              <a:t> flips.</a:t>
            </a:r>
            <a:endParaRPr lang="en-US" sz="3600" baseline="-25000" dirty="0" smtClean="0">
              <a:solidFill>
                <a:srgbClr val="3333FF"/>
              </a:solidFill>
            </a:endParaRPr>
          </a:p>
          <a:p>
            <a:pPr eaLnBrk="1" hangingPunct="1"/>
            <a:r>
              <a:rPr lang="en-US" sz="3600" dirty="0" smtClean="0"/>
              <a:t>Coin may be biased.  So 2 parameters</a:t>
            </a:r>
          </a:p>
          <a:p>
            <a:pPr algn="ctr" eaLnBrk="1" hangingPunct="1"/>
            <a:r>
              <a:rPr lang="en-US" sz="3600" dirty="0" err="1" smtClean="0">
                <a:solidFill>
                  <a:srgbClr val="3333FF"/>
                </a:solidFill>
              </a:rPr>
              <a:t>n</a:t>
            </a:r>
            <a:r>
              <a:rPr lang="en-US" sz="3600" dirty="0" smtClean="0"/>
              <a:t> ::= # flips,    </a:t>
            </a:r>
            <a:r>
              <a:rPr lang="en-US" sz="3600" dirty="0" err="1" smtClean="0">
                <a:solidFill>
                  <a:srgbClr val="3333FF"/>
                </a:solidFill>
              </a:rPr>
              <a:t>p</a:t>
            </a:r>
            <a:r>
              <a:rPr lang="en-US" sz="3600" dirty="0" smtClean="0"/>
              <a:t> ::=  </a:t>
            </a:r>
            <a:r>
              <a:rPr lang="en-US" sz="3600" dirty="0" err="1" smtClean="0"/>
              <a:t>Pr{head</a:t>
            </a:r>
            <a:r>
              <a:rPr lang="en-US" sz="3600" dirty="0" smtClean="0"/>
              <a:t>}</a:t>
            </a:r>
          </a:p>
          <a:p>
            <a:pPr eaLnBrk="1" hangingPunct="1"/>
            <a:r>
              <a:rPr lang="en-US" sz="3600" dirty="0" smtClean="0">
                <a:solidFill>
                  <a:srgbClr val="3333FF"/>
                </a:solidFill>
              </a:rPr>
              <a:t>C</a:t>
            </a:r>
            <a:r>
              <a:rPr lang="en-US" sz="3600" dirty="0" smtClean="0"/>
              <a:t> is binomial for 3 flips: </a:t>
            </a:r>
            <a:r>
              <a:rPr lang="en-US" sz="3600" dirty="0" smtClean="0">
                <a:solidFill>
                  <a:srgbClr val="3333FF"/>
                </a:solidFill>
              </a:rPr>
              <a:t>C </a:t>
            </a:r>
            <a:r>
              <a:rPr lang="en-US" sz="3600" dirty="0" smtClean="0"/>
              <a:t>is </a:t>
            </a:r>
            <a:r>
              <a:rPr lang="en-US" sz="3600" dirty="0" smtClean="0">
                <a:solidFill>
                  <a:srgbClr val="3333FF"/>
                </a:solidFill>
              </a:rPr>
              <a:t>B</a:t>
            </a:r>
            <a:r>
              <a:rPr lang="en-US" sz="3600" baseline="-25000" dirty="0" smtClean="0">
                <a:solidFill>
                  <a:srgbClr val="3333FF"/>
                </a:solidFill>
              </a:rPr>
              <a:t>3,1/2</a:t>
            </a:r>
            <a:endParaRPr lang="en-US" sz="3600" dirty="0" smtClean="0"/>
          </a:p>
          <a:p>
            <a:pPr eaLnBrk="1" hangingPunct="1"/>
            <a:r>
              <a:rPr lang="en-US" dirty="0" smtClean="0"/>
              <a:t>for </a:t>
            </a:r>
            <a:r>
              <a:rPr lang="en-US" dirty="0" err="1" smtClean="0">
                <a:solidFill>
                  <a:srgbClr val="0000FF"/>
                </a:solidFill>
              </a:rPr>
              <a:t>n</a:t>
            </a:r>
            <a:r>
              <a:rPr lang="en-US" dirty="0" smtClean="0"/>
              <a:t>=5, </a:t>
            </a:r>
            <a:r>
              <a:rPr lang="en-US" dirty="0" err="1" smtClean="0">
                <a:solidFill>
                  <a:srgbClr val="0000FF"/>
                </a:solidFill>
              </a:rPr>
              <a:t>p</a:t>
            </a:r>
            <a:r>
              <a:rPr lang="en-US" dirty="0" smtClean="0"/>
              <a:t>=2/3</a:t>
            </a:r>
          </a:p>
          <a:p>
            <a:pPr eaLnBrk="1" hangingPunct="1"/>
            <a:r>
              <a:rPr lang="en-US" dirty="0" smtClean="0">
                <a:solidFill>
                  <a:srgbClr val="0000FF"/>
                </a:solidFill>
              </a:rPr>
              <a:t>     </a:t>
            </a:r>
            <a:r>
              <a:rPr lang="en-US" dirty="0" err="1" smtClean="0">
                <a:solidFill>
                  <a:srgbClr val="0000FF"/>
                </a:solidFill>
              </a:rPr>
              <a:t>Pr{HHTTH</a:t>
            </a:r>
            <a:r>
              <a:rPr lang="en-US" dirty="0" smtClean="0">
                <a:solidFill>
                  <a:srgbClr val="0000FF"/>
                </a:solidFill>
              </a:rPr>
              <a:t>}</a:t>
            </a:r>
            <a:r>
              <a:rPr lang="en-US" dirty="0" smtClean="0"/>
              <a:t> = </a:t>
            </a:r>
          </a:p>
          <a:p>
            <a:pPr eaLnBrk="1" hangingPunct="1"/>
            <a:r>
              <a:rPr lang="en-US" dirty="0" smtClean="0">
                <a:solidFill>
                  <a:srgbClr val="0000FF"/>
                </a:solidFill>
              </a:rPr>
              <a:t>      </a:t>
            </a:r>
            <a:endParaRPr lang="en-US" dirty="0" smtClean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4368797" y="3462695"/>
          <a:ext cx="2538046" cy="22940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1290" name="Equation" r:id="rId4" imgW="660400" imgH="596900" progId="Equation.DSMT4">
                  <p:embed/>
                </p:oleObj>
              </mc:Choice>
              <mc:Fallback>
                <p:oleObj name="Equation" r:id="rId4" imgW="660400" imgH="5969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8797" y="3462695"/>
                        <a:ext cx="2538046" cy="229400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275758" y="3897680"/>
          <a:ext cx="3920626" cy="15926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1291" name="Equation" r:id="rId6" imgW="977900" imgH="469900" progId="Equation.DSMT4">
                  <p:embed/>
                </p:oleObj>
              </mc:Choice>
              <mc:Fallback>
                <p:oleObj name="Equation" r:id="rId6" imgW="977900" imgH="4699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5758" y="3897680"/>
                        <a:ext cx="3920626" cy="159263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12W.</a:t>
            </a:r>
            <a:fld id="{D23F9710-1A5A-4DD7-AAD4-90010A12B4AF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Random Variables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34950" y="996950"/>
            <a:ext cx="8662988" cy="4868863"/>
          </a:xfrm>
        </p:spPr>
        <p:txBody>
          <a:bodyPr/>
          <a:lstStyle/>
          <a:p>
            <a:pPr eaLnBrk="1" hangingPunct="1"/>
            <a:r>
              <a:rPr lang="en-US" sz="4400" dirty="0" smtClean="0"/>
              <a:t>Informally:</a:t>
            </a:r>
            <a:r>
              <a:rPr lang="en-US" sz="4400" dirty="0" smtClean="0">
                <a:solidFill>
                  <a:srgbClr val="008000"/>
                </a:solidFill>
              </a:rPr>
              <a:t> </a:t>
            </a:r>
            <a:r>
              <a:rPr lang="en-US" sz="4400" dirty="0" smtClean="0">
                <a:solidFill>
                  <a:srgbClr val="3333FF"/>
                </a:solidFill>
              </a:rPr>
              <a:t>an RV is</a:t>
            </a:r>
            <a:r>
              <a:rPr lang="en-US" sz="4400" dirty="0" smtClean="0">
                <a:solidFill>
                  <a:srgbClr val="008000"/>
                </a:solidFill>
              </a:rPr>
              <a:t> </a:t>
            </a:r>
            <a:r>
              <a:rPr lang="en-US" sz="4400" dirty="0" smtClean="0">
                <a:solidFill>
                  <a:srgbClr val="0000FF"/>
                </a:solidFill>
              </a:rPr>
              <a:t>a number produced by a</a:t>
            </a:r>
            <a:r>
              <a:rPr lang="en-US" sz="4400" i="1" dirty="0" smtClean="0">
                <a:solidFill>
                  <a:srgbClr val="0000FF"/>
                </a:solidFill>
              </a:rPr>
              <a:t> random process:</a:t>
            </a:r>
            <a:endParaRPr lang="en-US" sz="4400" dirty="0" smtClean="0"/>
          </a:p>
          <a:p>
            <a:pPr eaLnBrk="1" hangingPunct="1">
              <a:buFontTx/>
              <a:buChar char="•"/>
            </a:pPr>
            <a:r>
              <a:rPr lang="en-US" sz="4400" dirty="0" smtClean="0"/>
              <a:t>threshold variable </a:t>
            </a:r>
            <a:r>
              <a:rPr lang="en-US" sz="4400" dirty="0" smtClean="0">
                <a:solidFill>
                  <a:srgbClr val="3333FF"/>
                </a:solidFill>
              </a:rPr>
              <a:t>Z</a:t>
            </a:r>
          </a:p>
          <a:p>
            <a:pPr eaLnBrk="1" hangingPunct="1">
              <a:buFontTx/>
              <a:buChar char="•"/>
            </a:pPr>
            <a:r>
              <a:rPr lang="en-US" sz="4400" dirty="0" smtClean="0"/>
              <a:t>number of larger card</a:t>
            </a:r>
          </a:p>
          <a:p>
            <a:pPr eaLnBrk="1" hangingPunct="1">
              <a:buFontTx/>
              <a:buChar char="•"/>
            </a:pPr>
            <a:r>
              <a:rPr lang="en-US" sz="4400" dirty="0" smtClean="0"/>
              <a:t>number of smaller card</a:t>
            </a:r>
          </a:p>
          <a:p>
            <a:pPr eaLnBrk="1" hangingPunct="1">
              <a:buFontTx/>
              <a:buChar char="•"/>
            </a:pPr>
            <a:r>
              <a:rPr lang="en-US" sz="4400" dirty="0" smtClean="0"/>
              <a:t>number of exposed card</a:t>
            </a: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12W.</a:t>
            </a:r>
            <a:fld id="{DEDCF3E0-95E5-4B40-9A75-5FDE935C9264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Binomial Random Variable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37588" y="984253"/>
            <a:ext cx="8889181" cy="5609978"/>
          </a:xfrm>
        </p:spPr>
        <p:txBody>
          <a:bodyPr/>
          <a:lstStyle/>
          <a:p>
            <a:pPr eaLnBrk="1" hangingPunct="1"/>
            <a:r>
              <a:rPr lang="en-US" sz="3600" dirty="0" err="1" smtClean="0">
                <a:solidFill>
                  <a:srgbClr val="3333FF"/>
                </a:solidFill>
              </a:rPr>
              <a:t>B</a:t>
            </a:r>
            <a:r>
              <a:rPr lang="en-US" sz="3600" baseline="-25000" dirty="0" err="1" smtClean="0">
                <a:solidFill>
                  <a:srgbClr val="3333FF"/>
                </a:solidFill>
              </a:rPr>
              <a:t>n,p</a:t>
            </a:r>
            <a:r>
              <a:rPr lang="en-US" sz="3600" dirty="0" smtClean="0"/>
              <a:t>::= # heads in </a:t>
            </a:r>
            <a:r>
              <a:rPr lang="en-US" sz="3600" dirty="0" err="1" smtClean="0">
                <a:solidFill>
                  <a:srgbClr val="3333FF"/>
                </a:solidFill>
              </a:rPr>
              <a:t>n</a:t>
            </a:r>
            <a:r>
              <a:rPr lang="en-US" sz="3600" dirty="0" smtClean="0"/>
              <a:t> </a:t>
            </a:r>
            <a:r>
              <a:rPr lang="en-US" sz="3600" dirty="0" smtClean="0">
                <a:solidFill>
                  <a:srgbClr val="FF00FF"/>
                </a:solidFill>
              </a:rPr>
              <a:t>mutually</a:t>
            </a:r>
            <a:r>
              <a:rPr lang="en-US" sz="3600" dirty="0" smtClean="0"/>
              <a:t> </a:t>
            </a:r>
            <a:r>
              <a:rPr lang="en-US" sz="3600" dirty="0" err="1" smtClean="0"/>
              <a:t>indep</a:t>
            </a:r>
            <a:r>
              <a:rPr lang="en-US" sz="3600" dirty="0" smtClean="0"/>
              <a:t> flips.</a:t>
            </a:r>
            <a:endParaRPr lang="en-US" sz="3600" baseline="-25000" dirty="0" smtClean="0">
              <a:solidFill>
                <a:srgbClr val="3333FF"/>
              </a:solidFill>
            </a:endParaRPr>
          </a:p>
          <a:p>
            <a:pPr eaLnBrk="1" hangingPunct="1"/>
            <a:r>
              <a:rPr lang="en-US" sz="3600" dirty="0" smtClean="0"/>
              <a:t>Coin may be biased.  So 2 parameters</a:t>
            </a:r>
          </a:p>
          <a:p>
            <a:pPr algn="ctr" eaLnBrk="1" hangingPunct="1"/>
            <a:r>
              <a:rPr lang="en-US" sz="3600" dirty="0" err="1" smtClean="0">
                <a:solidFill>
                  <a:srgbClr val="3333FF"/>
                </a:solidFill>
              </a:rPr>
              <a:t>n</a:t>
            </a:r>
            <a:r>
              <a:rPr lang="en-US" sz="3600" dirty="0" smtClean="0"/>
              <a:t> ::= # flips,    </a:t>
            </a:r>
            <a:r>
              <a:rPr lang="en-US" sz="3600" dirty="0" err="1" smtClean="0">
                <a:solidFill>
                  <a:srgbClr val="3333FF"/>
                </a:solidFill>
              </a:rPr>
              <a:t>p</a:t>
            </a:r>
            <a:r>
              <a:rPr lang="en-US" sz="3600" dirty="0" smtClean="0"/>
              <a:t> ::=  </a:t>
            </a:r>
            <a:r>
              <a:rPr lang="en-US" sz="3600" dirty="0" err="1" smtClean="0"/>
              <a:t>Pr{head</a:t>
            </a:r>
            <a:r>
              <a:rPr lang="en-US" sz="3600" dirty="0" smtClean="0"/>
              <a:t>}</a:t>
            </a:r>
          </a:p>
          <a:p>
            <a:pPr eaLnBrk="1" hangingPunct="1">
              <a:spcAft>
                <a:spcPts val="3000"/>
              </a:spcAft>
            </a:pPr>
            <a:r>
              <a:rPr lang="en-US" dirty="0" err="1" smtClean="0">
                <a:solidFill>
                  <a:srgbClr val="0000FF"/>
                </a:solidFill>
              </a:rPr>
              <a:t>Pr{</a:t>
            </a:r>
            <a:r>
              <a:rPr lang="en-US" dirty="0" err="1" smtClean="0">
                <a:solidFill>
                  <a:srgbClr val="000000"/>
                </a:solidFill>
              </a:rPr>
              <a:t>each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sequence </a:t>
            </a:r>
            <a:r>
              <a:rPr lang="en-US" dirty="0" err="1" smtClean="0"/>
              <a:t>w/</a:t>
            </a:r>
            <a:r>
              <a:rPr lang="en-US" dirty="0" err="1" smtClean="0">
                <a:solidFill>
                  <a:srgbClr val="0000FF"/>
                </a:solidFill>
              </a:rPr>
              <a:t>i</a:t>
            </a:r>
            <a:r>
              <a:rPr lang="en-US" dirty="0" smtClean="0">
                <a:solidFill>
                  <a:srgbClr val="0000FF"/>
                </a:solidFill>
              </a:rPr>
              <a:t> H</a:t>
            </a:r>
            <a:r>
              <a:rPr lang="en-US" dirty="0" smtClean="0">
                <a:solidFill>
                  <a:srgbClr val="000000"/>
                </a:solidFill>
              </a:rPr>
              <a:t>’s,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n-i</a:t>
            </a:r>
            <a:r>
              <a:rPr lang="en-US" dirty="0" smtClean="0">
                <a:solidFill>
                  <a:srgbClr val="0000FF"/>
                </a:solidFill>
              </a:rPr>
              <a:t> T</a:t>
            </a:r>
            <a:r>
              <a:rPr lang="en-US" dirty="0" smtClean="0">
                <a:solidFill>
                  <a:srgbClr val="000000"/>
                </a:solidFill>
              </a:rPr>
              <a:t>’s</a:t>
            </a:r>
            <a:r>
              <a:rPr lang="en-US" dirty="0" smtClean="0">
                <a:solidFill>
                  <a:srgbClr val="0000FF"/>
                </a:solidFill>
              </a:rPr>
              <a:t>}</a:t>
            </a:r>
            <a:r>
              <a:rPr lang="en-US" dirty="0" smtClean="0"/>
              <a:t> =</a:t>
            </a:r>
            <a:endParaRPr lang="en-US" dirty="0" smtClean="0">
              <a:solidFill>
                <a:srgbClr val="0000FF"/>
              </a:solidFill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2995854" y="3888276"/>
          <a:ext cx="3389312" cy="187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69" name="Equation" r:id="rId4" imgW="711200" imgH="393700" progId="Equation.DSMT4">
                  <p:embed/>
                </p:oleObj>
              </mc:Choice>
              <mc:Fallback>
                <p:oleObj name="Equation" r:id="rId4" imgW="711200" imgH="3937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5854" y="3888276"/>
                        <a:ext cx="3389312" cy="1874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12W.</a:t>
            </a:r>
            <a:fld id="{DEDCF3E0-95E5-4B40-9A75-5FDE935C9264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Binomial Random Variable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37588" y="984253"/>
            <a:ext cx="8889181" cy="5609978"/>
          </a:xfrm>
        </p:spPr>
        <p:txBody>
          <a:bodyPr/>
          <a:lstStyle/>
          <a:p>
            <a:pPr eaLnBrk="1" hangingPunct="1"/>
            <a:r>
              <a:rPr lang="en-US" sz="3600" dirty="0" err="1" smtClean="0">
                <a:solidFill>
                  <a:srgbClr val="3333FF"/>
                </a:solidFill>
              </a:rPr>
              <a:t>B</a:t>
            </a:r>
            <a:r>
              <a:rPr lang="en-US" sz="3600" baseline="-25000" dirty="0" err="1" smtClean="0">
                <a:solidFill>
                  <a:srgbClr val="3333FF"/>
                </a:solidFill>
              </a:rPr>
              <a:t>n,p</a:t>
            </a:r>
            <a:r>
              <a:rPr lang="en-US" sz="3600" dirty="0" smtClean="0"/>
              <a:t>::= # heads in </a:t>
            </a:r>
            <a:r>
              <a:rPr lang="en-US" sz="3600" dirty="0" err="1" smtClean="0">
                <a:solidFill>
                  <a:srgbClr val="3333FF"/>
                </a:solidFill>
              </a:rPr>
              <a:t>n</a:t>
            </a:r>
            <a:r>
              <a:rPr lang="en-US" sz="3600" dirty="0" smtClean="0"/>
              <a:t> </a:t>
            </a:r>
            <a:r>
              <a:rPr lang="en-US" sz="3600" dirty="0" smtClean="0">
                <a:solidFill>
                  <a:srgbClr val="FF00FF"/>
                </a:solidFill>
              </a:rPr>
              <a:t>mutually</a:t>
            </a:r>
            <a:r>
              <a:rPr lang="en-US" sz="3600" dirty="0" smtClean="0"/>
              <a:t> </a:t>
            </a:r>
            <a:r>
              <a:rPr lang="en-US" sz="3600" dirty="0" err="1" smtClean="0"/>
              <a:t>indep</a:t>
            </a:r>
            <a:r>
              <a:rPr lang="en-US" sz="3600" dirty="0" smtClean="0"/>
              <a:t> flips.</a:t>
            </a:r>
            <a:endParaRPr lang="en-US" sz="3600" baseline="-25000" dirty="0" smtClean="0">
              <a:solidFill>
                <a:srgbClr val="3333FF"/>
              </a:solidFill>
            </a:endParaRPr>
          </a:p>
          <a:p>
            <a:pPr eaLnBrk="1" hangingPunct="1"/>
            <a:r>
              <a:rPr lang="en-US" sz="3600" dirty="0" smtClean="0"/>
              <a:t>Coin may be biased.  So 2 parameters</a:t>
            </a:r>
          </a:p>
          <a:p>
            <a:pPr algn="ctr" eaLnBrk="1" hangingPunct="1"/>
            <a:r>
              <a:rPr lang="en-US" sz="3600" dirty="0" err="1" smtClean="0">
                <a:solidFill>
                  <a:srgbClr val="3333FF"/>
                </a:solidFill>
              </a:rPr>
              <a:t>n</a:t>
            </a:r>
            <a:r>
              <a:rPr lang="en-US" sz="3600" dirty="0" smtClean="0"/>
              <a:t> ::= # flips,    </a:t>
            </a:r>
            <a:r>
              <a:rPr lang="en-US" sz="3600" dirty="0" err="1" smtClean="0">
                <a:solidFill>
                  <a:srgbClr val="3333FF"/>
                </a:solidFill>
              </a:rPr>
              <a:t>p</a:t>
            </a:r>
            <a:r>
              <a:rPr lang="en-US" sz="3600" dirty="0" smtClean="0"/>
              <a:t> ::=  </a:t>
            </a:r>
            <a:r>
              <a:rPr lang="en-US" sz="3600" dirty="0" err="1" smtClean="0"/>
              <a:t>Pr{head</a:t>
            </a:r>
            <a:r>
              <a:rPr lang="en-US" sz="3600" dirty="0" smtClean="0"/>
              <a:t>}</a:t>
            </a:r>
          </a:p>
          <a:p>
            <a:pPr eaLnBrk="1" hangingPunct="1"/>
            <a:r>
              <a:rPr lang="en-US" dirty="0" err="1" smtClean="0">
                <a:solidFill>
                  <a:srgbClr val="0000FF"/>
                </a:solidFill>
              </a:rPr>
              <a:t>Pr{</a:t>
            </a:r>
            <a:r>
              <a:rPr lang="en-US" dirty="0" err="1" smtClean="0">
                <a:solidFill>
                  <a:srgbClr val="000000"/>
                </a:solidFill>
              </a:rPr>
              <a:t>get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i</a:t>
            </a:r>
            <a:r>
              <a:rPr lang="en-US" dirty="0" smtClean="0">
                <a:solidFill>
                  <a:srgbClr val="0000FF"/>
                </a:solidFill>
              </a:rPr>
              <a:t> H</a:t>
            </a:r>
            <a:r>
              <a:rPr lang="en-US" dirty="0" smtClean="0">
                <a:solidFill>
                  <a:srgbClr val="000000"/>
                </a:solidFill>
              </a:rPr>
              <a:t>’s,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n-i</a:t>
            </a:r>
            <a:r>
              <a:rPr lang="en-US" dirty="0" smtClean="0">
                <a:solidFill>
                  <a:srgbClr val="0000FF"/>
                </a:solidFill>
              </a:rPr>
              <a:t> T</a:t>
            </a:r>
            <a:r>
              <a:rPr lang="en-US" dirty="0" smtClean="0">
                <a:solidFill>
                  <a:srgbClr val="000000"/>
                </a:solidFill>
              </a:rPr>
              <a:t>’s</a:t>
            </a:r>
            <a:r>
              <a:rPr lang="en-US" dirty="0" smtClean="0">
                <a:solidFill>
                  <a:srgbClr val="0000FF"/>
                </a:solidFill>
              </a:rPr>
              <a:t>}</a:t>
            </a:r>
            <a:r>
              <a:rPr lang="en-US" dirty="0" smtClean="0"/>
              <a:t> = #</a:t>
            </a:r>
            <a:r>
              <a:rPr lang="en-US" dirty="0" err="1" smtClean="0"/>
              <a:t>seq’s⋅pr[seq</a:t>
            </a:r>
            <a:r>
              <a:rPr lang="en-US" dirty="0" smtClean="0"/>
              <a:t>]</a:t>
            </a:r>
            <a:endParaRPr lang="en-US" dirty="0" smtClean="0">
              <a:solidFill>
                <a:srgbClr val="0000FF"/>
              </a:solidFill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2432535" y="3818125"/>
          <a:ext cx="4184040" cy="24732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898" name="Equation" r:id="rId4" imgW="901700" imgH="533400" progId="Equation.DSMT4">
                  <p:embed/>
                </p:oleObj>
              </mc:Choice>
              <mc:Fallback>
                <p:oleObj name="Equation" r:id="rId4" imgW="901700" imgH="5334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2535" y="3818125"/>
                        <a:ext cx="4184040" cy="247325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12W.</a:t>
            </a:r>
            <a:fld id="{DEDCF3E0-95E5-4B40-9A75-5FDE935C9264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Binomial Random Variable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37588" y="986691"/>
            <a:ext cx="9006412" cy="5607539"/>
          </a:xfrm>
        </p:spPr>
        <p:txBody>
          <a:bodyPr/>
          <a:lstStyle/>
          <a:p>
            <a:pPr eaLnBrk="1" hangingPunct="1"/>
            <a:r>
              <a:rPr lang="en-US" sz="3600" dirty="0" err="1" smtClean="0">
                <a:solidFill>
                  <a:srgbClr val="3333FF"/>
                </a:solidFill>
              </a:rPr>
              <a:t>B</a:t>
            </a:r>
            <a:r>
              <a:rPr lang="en-US" sz="3600" baseline="-25000" dirty="0" err="1" smtClean="0">
                <a:solidFill>
                  <a:srgbClr val="3333FF"/>
                </a:solidFill>
              </a:rPr>
              <a:t>n,p</a:t>
            </a:r>
            <a:r>
              <a:rPr lang="en-US" sz="3600" dirty="0" smtClean="0"/>
              <a:t>::= # heads in </a:t>
            </a:r>
            <a:r>
              <a:rPr lang="en-US" sz="3600" dirty="0" err="1" smtClean="0">
                <a:solidFill>
                  <a:srgbClr val="3333FF"/>
                </a:solidFill>
              </a:rPr>
              <a:t>n</a:t>
            </a:r>
            <a:r>
              <a:rPr lang="en-US" sz="3600" dirty="0" smtClean="0"/>
              <a:t> </a:t>
            </a:r>
            <a:r>
              <a:rPr lang="en-US" sz="3600" dirty="0" smtClean="0">
                <a:solidFill>
                  <a:srgbClr val="FF00FF"/>
                </a:solidFill>
              </a:rPr>
              <a:t>mutually</a:t>
            </a:r>
            <a:r>
              <a:rPr lang="en-US" sz="3600" dirty="0" smtClean="0"/>
              <a:t> </a:t>
            </a:r>
            <a:r>
              <a:rPr lang="en-US" sz="3600" dirty="0" err="1" smtClean="0"/>
              <a:t>indep</a:t>
            </a:r>
            <a:r>
              <a:rPr lang="en-US" sz="3600" dirty="0" smtClean="0"/>
              <a:t> flips.</a:t>
            </a:r>
            <a:endParaRPr lang="en-US" sz="3600" baseline="-25000" dirty="0" smtClean="0">
              <a:solidFill>
                <a:srgbClr val="3333FF"/>
              </a:solidFill>
            </a:endParaRPr>
          </a:p>
          <a:p>
            <a:pPr eaLnBrk="1" hangingPunct="1"/>
            <a:r>
              <a:rPr lang="en-US" sz="3600" dirty="0" smtClean="0"/>
              <a:t>Coin may be biased.  So 2 </a:t>
            </a:r>
            <a:r>
              <a:rPr lang="en-US" sz="3600" dirty="0" smtClean="0"/>
              <a:t>parameters</a:t>
            </a:r>
          </a:p>
          <a:p>
            <a:pPr algn="ctr" eaLnBrk="1" hangingPunct="1"/>
            <a:r>
              <a:rPr lang="en-US" sz="3600" dirty="0" smtClean="0">
                <a:solidFill>
                  <a:srgbClr val="3333FF"/>
                </a:solidFill>
              </a:rPr>
              <a:t>n</a:t>
            </a:r>
            <a:r>
              <a:rPr lang="en-US" sz="3600" dirty="0" smtClean="0"/>
              <a:t> ::= # flips,    </a:t>
            </a:r>
            <a:r>
              <a:rPr lang="en-US" sz="3600" dirty="0" smtClean="0">
                <a:solidFill>
                  <a:srgbClr val="3333FF"/>
                </a:solidFill>
              </a:rPr>
              <a:t>p</a:t>
            </a:r>
            <a:r>
              <a:rPr lang="en-US" sz="3600" dirty="0" smtClean="0"/>
              <a:t> ::=  </a:t>
            </a:r>
            <a:r>
              <a:rPr lang="en-US" sz="3600" dirty="0" err="1" smtClean="0"/>
              <a:t>Pr</a:t>
            </a:r>
            <a:r>
              <a:rPr lang="en-US" sz="3600" dirty="0" smtClean="0"/>
              <a:t>{head}</a:t>
            </a:r>
          </a:p>
          <a:p>
            <a:pPr eaLnBrk="1" hangingPunct="1"/>
            <a:r>
              <a:rPr lang="en-US" dirty="0" err="1" smtClean="0">
                <a:solidFill>
                  <a:srgbClr val="0000FF"/>
                </a:solidFill>
              </a:rPr>
              <a:t>Pr</a:t>
            </a:r>
            <a:r>
              <a:rPr lang="en-US" dirty="0" smtClean="0">
                <a:solidFill>
                  <a:srgbClr val="0000FF"/>
                </a:solidFill>
              </a:rPr>
              <a:t>{</a:t>
            </a:r>
            <a:r>
              <a:rPr lang="en-US" dirty="0" smtClean="0">
                <a:solidFill>
                  <a:srgbClr val="000000"/>
                </a:solidFill>
              </a:rPr>
              <a:t>                        </a:t>
            </a:r>
            <a:r>
              <a:rPr lang="en-US" baseline="-25000" dirty="0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FF"/>
                </a:solidFill>
              </a:rPr>
              <a:t>}</a:t>
            </a:r>
            <a:r>
              <a:rPr lang="en-US" dirty="0" smtClean="0"/>
              <a:t> = #</a:t>
            </a:r>
            <a:r>
              <a:rPr lang="en-US" dirty="0" err="1" smtClean="0"/>
              <a:t>seq’s⋅pr</a:t>
            </a:r>
            <a:r>
              <a:rPr lang="en-US" dirty="0" smtClean="0"/>
              <a:t>{</a:t>
            </a:r>
            <a:r>
              <a:rPr lang="en-US" dirty="0" err="1" smtClean="0"/>
              <a:t>seq</a:t>
            </a:r>
            <a:r>
              <a:rPr lang="en-US" dirty="0" smtClean="0"/>
              <a:t>}</a:t>
            </a:r>
            <a:endParaRPr lang="en-US" dirty="0" smtClean="0">
              <a:solidFill>
                <a:srgbClr val="0000FF"/>
              </a:solidFill>
            </a:endParaRPr>
          </a:p>
        </p:txBody>
      </p:sp>
      <p:pic>
        <p:nvPicPr>
          <p:cNvPr id="131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52688" y="3817938"/>
            <a:ext cx="4183062" cy="2473325"/>
          </a:xfrm>
          <a:prstGeom prst="rect">
            <a:avLst/>
          </a:prstGeom>
          <a:noFill/>
        </p:spPr>
      </p:pic>
      <p:pic>
        <p:nvPicPr>
          <p:cNvPr id="13107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71613" y="2594512"/>
            <a:ext cx="2289175" cy="1527175"/>
          </a:xfrm>
          <a:prstGeom prst="rect">
            <a:avLst/>
          </a:prstGeom>
          <a:noFill/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12W.</a:t>
            </a:r>
            <a:fld id="{96B43620-50E9-4AF8-A2CB-DB1E00EE695D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Density &amp; Distribution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66073" y="986691"/>
            <a:ext cx="8841154" cy="3847625"/>
          </a:xfrm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rgbClr val="000000"/>
                </a:solidFill>
              </a:rPr>
              <a:t>Probability Density Function</a:t>
            </a:r>
          </a:p>
          <a:p>
            <a:pPr eaLnBrk="1" hangingPunct="1"/>
            <a:r>
              <a:rPr lang="en-US" sz="4800" dirty="0" smtClean="0"/>
              <a:t>of random variable </a:t>
            </a:r>
            <a:r>
              <a:rPr lang="en-US" sz="4800" dirty="0" smtClean="0">
                <a:solidFill>
                  <a:srgbClr val="3333FF"/>
                </a:solidFill>
              </a:rPr>
              <a:t>R</a:t>
            </a:r>
            <a:r>
              <a:rPr lang="en-US" sz="4800" dirty="0" smtClean="0"/>
              <a:t>, </a:t>
            </a:r>
          </a:p>
          <a:p>
            <a:pPr algn="ctr" eaLnBrk="1" hangingPunct="1"/>
            <a:r>
              <a:rPr lang="en-US" sz="5400" dirty="0" err="1" smtClean="0">
                <a:solidFill>
                  <a:srgbClr val="006600"/>
                </a:solidFill>
              </a:rPr>
              <a:t>PDF</a:t>
            </a:r>
            <a:r>
              <a:rPr lang="en-US" sz="5400" baseline="-25000" dirty="0" err="1" smtClean="0">
                <a:solidFill>
                  <a:srgbClr val="3333FF"/>
                </a:solidFill>
              </a:rPr>
              <a:t>R</a:t>
            </a:r>
            <a:r>
              <a:rPr lang="en-US" sz="5400" dirty="0" err="1" smtClean="0"/>
              <a:t>(</a:t>
            </a:r>
            <a:r>
              <a:rPr lang="en-US" sz="5400" dirty="0" err="1" smtClean="0">
                <a:solidFill>
                  <a:srgbClr val="3333FF"/>
                </a:solidFill>
              </a:rPr>
              <a:t>a</a:t>
            </a:r>
            <a:r>
              <a:rPr lang="en-US" sz="5400" dirty="0" smtClean="0"/>
              <a:t>)</a:t>
            </a:r>
            <a:r>
              <a:rPr lang="en-US" sz="5400" baseline="-25000" dirty="0" smtClean="0"/>
              <a:t>  </a:t>
            </a:r>
            <a:r>
              <a:rPr lang="en-US" sz="5400" dirty="0" smtClean="0"/>
              <a:t>::= </a:t>
            </a:r>
            <a:r>
              <a:rPr lang="en-US" sz="5400" dirty="0" err="1" smtClean="0"/>
              <a:t>Pr{</a:t>
            </a:r>
            <a:r>
              <a:rPr lang="en-US" sz="5400" dirty="0" err="1" smtClean="0">
                <a:solidFill>
                  <a:srgbClr val="3333FF"/>
                </a:solidFill>
              </a:rPr>
              <a:t>R</a:t>
            </a:r>
            <a:r>
              <a:rPr lang="en-US" sz="5400" dirty="0" smtClean="0">
                <a:solidFill>
                  <a:srgbClr val="3333FF"/>
                </a:solidFill>
              </a:rPr>
              <a:t> </a:t>
            </a:r>
            <a:r>
              <a:rPr lang="en-US" sz="5400" dirty="0" smtClean="0"/>
              <a:t>= </a:t>
            </a:r>
            <a:r>
              <a:rPr lang="en-US" sz="5400" dirty="0" smtClean="0">
                <a:solidFill>
                  <a:srgbClr val="3333FF"/>
                </a:solidFill>
              </a:rPr>
              <a:t>a</a:t>
            </a:r>
            <a:r>
              <a:rPr lang="en-US" sz="5400" dirty="0" smtClean="0"/>
              <a:t>}</a:t>
            </a:r>
          </a:p>
          <a:p>
            <a:pPr eaLnBrk="1" hangingPunct="1"/>
            <a:r>
              <a:rPr lang="en-US" sz="5400" dirty="0" smtClean="0"/>
              <a:t>so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092557" y="3531591"/>
          <a:ext cx="7567547" cy="24081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65" name="Equation" r:id="rId4" imgW="1676400" imgH="533400" progId="Equation.DSMT4">
                  <p:embed/>
                </p:oleObj>
              </mc:Choice>
              <mc:Fallback>
                <p:oleObj name="Equation" r:id="rId4" imgW="1676400" imgH="5334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2557" y="3531591"/>
                        <a:ext cx="7567547" cy="240811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2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2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579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12W.</a:t>
            </a:r>
            <a:fld id="{96B43620-50E9-4AF8-A2CB-DB1E00EE695D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Density &amp; Distribution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03200" y="1427163"/>
            <a:ext cx="8672513" cy="3963987"/>
          </a:xfrm>
        </p:spPr>
        <p:txBody>
          <a:bodyPr/>
          <a:lstStyle/>
          <a:p>
            <a:pPr eaLnBrk="1" hangingPunct="1"/>
            <a:r>
              <a:rPr lang="en-US" sz="3600" dirty="0" smtClean="0"/>
              <a:t>The </a:t>
            </a:r>
            <a:r>
              <a:rPr lang="en-US" sz="3600" dirty="0" smtClean="0">
                <a:solidFill>
                  <a:srgbClr val="006600"/>
                </a:solidFill>
              </a:rPr>
              <a:t>Probability Density Function</a:t>
            </a:r>
          </a:p>
          <a:p>
            <a:pPr eaLnBrk="1" hangingPunct="1"/>
            <a:r>
              <a:rPr lang="en-US" sz="3600" dirty="0" smtClean="0"/>
              <a:t>of random variable </a:t>
            </a:r>
            <a:r>
              <a:rPr lang="en-US" sz="3600" dirty="0" smtClean="0">
                <a:solidFill>
                  <a:srgbClr val="3333FF"/>
                </a:solidFill>
              </a:rPr>
              <a:t>R</a:t>
            </a:r>
            <a:r>
              <a:rPr lang="en-US" sz="3600" dirty="0" smtClean="0"/>
              <a:t>, </a:t>
            </a:r>
          </a:p>
          <a:p>
            <a:pPr algn="ctr" eaLnBrk="1" hangingPunct="1"/>
            <a:r>
              <a:rPr lang="en-US" sz="4400" dirty="0" err="1" smtClean="0"/>
              <a:t>PDF</a:t>
            </a:r>
            <a:r>
              <a:rPr lang="en-US" sz="4400" baseline="-25000" dirty="0" err="1" smtClean="0">
                <a:solidFill>
                  <a:srgbClr val="3333FF"/>
                </a:solidFill>
              </a:rPr>
              <a:t>R</a:t>
            </a:r>
            <a:r>
              <a:rPr lang="en-US" sz="4400" dirty="0" err="1" smtClean="0"/>
              <a:t>(</a:t>
            </a:r>
            <a:r>
              <a:rPr lang="en-US" sz="4400" dirty="0" err="1" smtClean="0">
                <a:solidFill>
                  <a:srgbClr val="3333FF"/>
                </a:solidFill>
              </a:rPr>
              <a:t>a</a:t>
            </a:r>
            <a:r>
              <a:rPr lang="en-US" sz="4400" dirty="0" smtClean="0"/>
              <a:t>)</a:t>
            </a:r>
            <a:r>
              <a:rPr lang="en-US" sz="4400" baseline="-25000" dirty="0" smtClean="0"/>
              <a:t>  </a:t>
            </a:r>
            <a:r>
              <a:rPr lang="en-US" sz="4400" dirty="0" smtClean="0"/>
              <a:t>::= </a:t>
            </a:r>
            <a:r>
              <a:rPr lang="en-US" sz="4400" dirty="0" err="1" smtClean="0"/>
              <a:t>Pr{</a:t>
            </a:r>
            <a:r>
              <a:rPr lang="en-US" sz="4400" dirty="0" err="1" smtClean="0">
                <a:solidFill>
                  <a:srgbClr val="3333FF"/>
                </a:solidFill>
              </a:rPr>
              <a:t>R</a:t>
            </a:r>
            <a:r>
              <a:rPr lang="en-US" sz="4400" dirty="0" smtClean="0"/>
              <a:t>=</a:t>
            </a:r>
            <a:r>
              <a:rPr lang="en-US" sz="4400" dirty="0" smtClean="0">
                <a:solidFill>
                  <a:srgbClr val="3333FF"/>
                </a:solidFill>
              </a:rPr>
              <a:t>a</a:t>
            </a:r>
            <a:r>
              <a:rPr lang="en-US" sz="4400" dirty="0" smtClean="0"/>
              <a:t>}</a:t>
            </a:r>
          </a:p>
          <a:p>
            <a:pPr eaLnBrk="1" hangingPunct="1"/>
            <a:r>
              <a:rPr lang="en-US" sz="3600" dirty="0" smtClean="0">
                <a:solidFill>
                  <a:srgbClr val="006600"/>
                </a:solidFill>
              </a:rPr>
              <a:t>Cumulative Distribution Function</a:t>
            </a:r>
            <a:r>
              <a:rPr lang="en-US" sz="3600" dirty="0" smtClean="0"/>
              <a:t> of </a:t>
            </a:r>
            <a:r>
              <a:rPr lang="en-US" sz="3600" dirty="0" smtClean="0">
                <a:solidFill>
                  <a:srgbClr val="3333FF"/>
                </a:solidFill>
              </a:rPr>
              <a:t>R</a:t>
            </a:r>
            <a:r>
              <a:rPr lang="en-US" sz="3600" dirty="0" smtClean="0"/>
              <a:t>, </a:t>
            </a:r>
          </a:p>
          <a:p>
            <a:pPr algn="ctr" eaLnBrk="1" hangingPunct="1"/>
            <a:r>
              <a:rPr lang="en-US" sz="4400" dirty="0" err="1" smtClean="0"/>
              <a:t>CDF</a:t>
            </a:r>
            <a:r>
              <a:rPr lang="en-US" sz="4400" baseline="-25000" dirty="0" err="1" smtClean="0">
                <a:solidFill>
                  <a:srgbClr val="3333FF"/>
                </a:solidFill>
              </a:rPr>
              <a:t>R</a:t>
            </a:r>
            <a:r>
              <a:rPr lang="en-US" sz="4400" dirty="0" err="1" smtClean="0"/>
              <a:t>(</a:t>
            </a:r>
            <a:r>
              <a:rPr lang="en-US" sz="4400" dirty="0" err="1" smtClean="0">
                <a:solidFill>
                  <a:srgbClr val="3333FF"/>
                </a:solidFill>
              </a:rPr>
              <a:t>a</a:t>
            </a:r>
            <a:r>
              <a:rPr lang="en-US" sz="4400" dirty="0" smtClean="0"/>
              <a:t>)</a:t>
            </a:r>
            <a:r>
              <a:rPr lang="en-US" sz="4400" baseline="-25000" dirty="0" smtClean="0"/>
              <a:t>  </a:t>
            </a:r>
            <a:r>
              <a:rPr lang="en-US" sz="4400" dirty="0" smtClean="0"/>
              <a:t>::= </a:t>
            </a:r>
            <a:r>
              <a:rPr lang="en-US" sz="4400" dirty="0" err="1" smtClean="0"/>
              <a:t>Pr{</a:t>
            </a:r>
            <a:r>
              <a:rPr lang="en-US" sz="4400" dirty="0" err="1" smtClean="0">
                <a:solidFill>
                  <a:srgbClr val="3333FF"/>
                </a:solidFill>
              </a:rPr>
              <a:t>R</a:t>
            </a:r>
            <a:r>
              <a:rPr lang="en-US" sz="4400" dirty="0" smtClean="0"/>
              <a:t> </a:t>
            </a:r>
            <a:r>
              <a:rPr lang="en-US" sz="44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lang="en-US" sz="4400" dirty="0" smtClean="0"/>
              <a:t> </a:t>
            </a:r>
            <a:r>
              <a:rPr lang="en-US" sz="4400" dirty="0" smtClean="0">
                <a:solidFill>
                  <a:srgbClr val="3333FF"/>
                </a:solidFill>
              </a:rPr>
              <a:t>a</a:t>
            </a:r>
            <a:r>
              <a:rPr lang="en-US" sz="4400" dirty="0" smtClean="0"/>
              <a:t>}</a:t>
            </a: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12W.</a:t>
            </a:r>
            <a:fld id="{C000224B-2332-4750-9253-37D5821B63F0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Uniform Distribution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26876" y="1215784"/>
            <a:ext cx="8690247" cy="3699080"/>
          </a:xfrm>
        </p:spPr>
        <p:txBody>
          <a:bodyPr/>
          <a:lstStyle/>
          <a:p>
            <a:pPr algn="ctr" eaLnBrk="1" hangingPunct="1"/>
            <a:r>
              <a:rPr lang="en-US" sz="4800" dirty="0" smtClean="0">
                <a:solidFill>
                  <a:srgbClr val="1B7F3C"/>
                </a:solidFill>
              </a:rPr>
              <a:t>…all values equally likely</a:t>
            </a:r>
            <a:r>
              <a:rPr lang="en-US" sz="4800" dirty="0" smtClean="0"/>
              <a:t>.</a:t>
            </a:r>
          </a:p>
          <a:p>
            <a:pPr eaLnBrk="1" hangingPunct="1"/>
            <a:r>
              <a:rPr lang="en-US" dirty="0" smtClean="0"/>
              <a:t>“threshold” variable </a:t>
            </a:r>
            <a:r>
              <a:rPr lang="en-US" sz="4400" dirty="0" smtClean="0"/>
              <a:t>was uniform:</a:t>
            </a:r>
            <a:endParaRPr lang="en-US" dirty="0" smtClean="0"/>
          </a:p>
          <a:p>
            <a:pPr eaLnBrk="1" hangingPunct="1"/>
            <a:r>
              <a:rPr lang="en-US" sz="5400" dirty="0" err="1" smtClean="0"/>
              <a:t>PDF</a:t>
            </a:r>
            <a:r>
              <a:rPr lang="en-US" sz="5400" baseline="-25000" dirty="0" err="1" smtClean="0">
                <a:solidFill>
                  <a:srgbClr val="3333FF"/>
                </a:solidFill>
              </a:rPr>
              <a:t>Z</a:t>
            </a:r>
            <a:r>
              <a:rPr lang="en-US" sz="5400" dirty="0" err="1" smtClean="0"/>
              <a:t>(i</a:t>
            </a:r>
            <a:r>
              <a:rPr lang="en-US" sz="5400" dirty="0" smtClean="0"/>
              <a:t>) ::=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err="1" smtClean="0"/>
              <a:t>Pr{</a:t>
            </a:r>
            <a:r>
              <a:rPr lang="en-US" sz="5400" dirty="0" err="1" smtClean="0">
                <a:solidFill>
                  <a:srgbClr val="3333FF"/>
                </a:solidFill>
              </a:rPr>
              <a:t>Z</a:t>
            </a:r>
            <a:r>
              <a:rPr lang="en-US" sz="5400" dirty="0" smtClean="0">
                <a:solidFill>
                  <a:srgbClr val="FF6600"/>
                </a:solidFill>
              </a:rPr>
              <a:t> </a:t>
            </a:r>
            <a:r>
              <a:rPr lang="en-US" sz="5400" dirty="0" smtClean="0"/>
              <a:t>= </a:t>
            </a:r>
            <a:r>
              <a:rPr lang="en-US" sz="5400" dirty="0" err="1" smtClean="0"/>
              <a:t>i</a:t>
            </a:r>
            <a:r>
              <a:rPr lang="en-US" sz="5400" dirty="0" smtClean="0"/>
              <a:t>} = </a:t>
            </a:r>
            <a:endParaRPr lang="en-US" sz="5400" dirty="0" smtClean="0">
              <a:solidFill>
                <a:srgbClr val="3333FF"/>
              </a:solidFill>
            </a:endParaRPr>
          </a:p>
          <a:p>
            <a:pPr eaLnBrk="1" hangingPunct="1"/>
            <a:r>
              <a:rPr lang="en-US" dirty="0" smtClean="0"/>
              <a:t>   </a:t>
            </a:r>
            <a:r>
              <a:rPr lang="en-US" sz="5400" dirty="0" smtClean="0"/>
              <a:t>for </a:t>
            </a:r>
            <a:r>
              <a:rPr lang="en-US" sz="5400" dirty="0" err="1" smtClean="0"/>
              <a:t>i</a:t>
            </a:r>
            <a:r>
              <a:rPr lang="en-US" sz="5400" i="1" dirty="0" smtClean="0"/>
              <a:t> </a:t>
            </a:r>
            <a:r>
              <a:rPr lang="en-US" sz="5400" dirty="0" smtClean="0"/>
              <a:t>= 0,1,…,6.</a:t>
            </a:r>
            <a:endParaRPr lang="en-US" sz="4400" dirty="0" smtClean="0"/>
          </a:p>
        </p:txBody>
      </p:sp>
      <p:graphicFrame>
        <p:nvGraphicFramePr>
          <p:cNvPr id="51205" name="Object 5"/>
          <p:cNvGraphicFramePr>
            <a:graphicFrameLocks noChangeAspect="1"/>
          </p:cNvGraphicFramePr>
          <p:nvPr/>
        </p:nvGraphicFramePr>
        <p:xfrm>
          <a:off x="7235829" y="2590130"/>
          <a:ext cx="726097" cy="17317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89" name="Equation" r:id="rId4" imgW="164880" imgH="393480" progId="Equation.DSMT4">
                  <p:embed/>
                </p:oleObj>
              </mc:Choice>
              <mc:Fallback>
                <p:oleObj name="Equation" r:id="rId4" imgW="164880" imgH="39348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5829" y="2590130"/>
                        <a:ext cx="726097" cy="173173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1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12W.</a:t>
            </a:r>
            <a:fld id="{F2801238-F1E7-4FD8-BA50-E337AFF1C7D6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Uniform Distribution</a:t>
            </a:r>
          </a:p>
        </p:txBody>
      </p:sp>
      <p:sp>
        <p:nvSpPr>
          <p:cNvPr id="15360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85615" y="1121510"/>
            <a:ext cx="8801223" cy="4652108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3333FF"/>
                </a:solidFill>
              </a:rPr>
              <a:t>R</a:t>
            </a:r>
            <a:r>
              <a:rPr lang="en-US" dirty="0" smtClean="0"/>
              <a:t> is </a:t>
            </a:r>
            <a:r>
              <a:rPr lang="en-US" dirty="0" smtClean="0">
                <a:solidFill>
                  <a:srgbClr val="006600"/>
                </a:solidFill>
              </a:rPr>
              <a:t>uniform</a:t>
            </a:r>
            <a:r>
              <a:rPr lang="en-US" i="1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/>
              <a:t>iff</a:t>
            </a:r>
            <a:r>
              <a:rPr lang="en-US" dirty="0" smtClean="0"/>
              <a:t>  PDF</a:t>
            </a:r>
            <a:r>
              <a:rPr lang="en-US" baseline="-25000" dirty="0" smtClean="0">
                <a:solidFill>
                  <a:srgbClr val="3333FF"/>
                </a:solidFill>
              </a:rPr>
              <a:t>R</a:t>
            </a:r>
            <a:r>
              <a:rPr lang="en-US" baseline="-25000" dirty="0" smtClean="0"/>
              <a:t> </a:t>
            </a:r>
            <a:r>
              <a:rPr lang="en-US" dirty="0" smtClean="0"/>
              <a:t> is </a:t>
            </a:r>
            <a:r>
              <a:rPr lang="en-US" dirty="0" smtClean="0">
                <a:solidFill>
                  <a:srgbClr val="006600"/>
                </a:solidFill>
              </a:rPr>
              <a:t>constant</a:t>
            </a:r>
            <a:endParaRPr lang="en-US" dirty="0" smtClean="0"/>
          </a:p>
          <a:p>
            <a:pPr eaLnBrk="1" hangingPunct="1"/>
            <a:r>
              <a:rPr lang="en-US" sz="4400" dirty="0" smtClean="0">
                <a:solidFill>
                  <a:srgbClr val="3333FF"/>
                </a:solidFill>
              </a:rPr>
              <a:t>D</a:t>
            </a:r>
            <a:r>
              <a:rPr lang="en-US" sz="4400" dirty="0" smtClean="0"/>
              <a:t> ::= outcome of fair die roll</a:t>
            </a:r>
          </a:p>
          <a:p>
            <a:pPr algn="ctr" eaLnBrk="1" hangingPunct="1"/>
            <a:r>
              <a:rPr lang="en-US" dirty="0" err="1" smtClean="0"/>
              <a:t>Pr{</a:t>
            </a:r>
            <a:r>
              <a:rPr lang="en-US" dirty="0" err="1" smtClean="0">
                <a:solidFill>
                  <a:srgbClr val="3333FF"/>
                </a:solidFill>
              </a:rPr>
              <a:t>D</a:t>
            </a:r>
            <a:r>
              <a:rPr lang="en-US" dirty="0" smtClean="0"/>
              <a:t>=1} = </a:t>
            </a:r>
            <a:r>
              <a:rPr lang="en-US" dirty="0" err="1" smtClean="0"/>
              <a:t>Pr{</a:t>
            </a:r>
            <a:r>
              <a:rPr lang="en-US" dirty="0" err="1" smtClean="0">
                <a:solidFill>
                  <a:srgbClr val="3333FF"/>
                </a:solidFill>
              </a:rPr>
              <a:t>D</a:t>
            </a:r>
            <a:r>
              <a:rPr lang="en-US" dirty="0" smtClean="0"/>
              <a:t>=2} =</a:t>
            </a:r>
            <a:r>
              <a:rPr lang="en-US" dirty="0" smtClean="0">
                <a:cs typeface="Times New Roman" pitchFamily="18" charset="0"/>
              </a:rPr>
              <a:t>···= </a:t>
            </a:r>
            <a:r>
              <a:rPr lang="en-US" dirty="0" err="1" smtClean="0">
                <a:cs typeface="Times New Roman" pitchFamily="18" charset="0"/>
              </a:rPr>
              <a:t>Pr{</a:t>
            </a:r>
            <a:r>
              <a:rPr lang="en-US" dirty="0" err="1" smtClean="0">
                <a:solidFill>
                  <a:srgbClr val="3333FF"/>
                </a:solidFill>
              </a:rPr>
              <a:t>D</a:t>
            </a:r>
            <a:r>
              <a:rPr lang="en-US" dirty="0" smtClean="0">
                <a:cs typeface="Times New Roman" pitchFamily="18" charset="0"/>
              </a:rPr>
              <a:t>=6} = </a:t>
            </a:r>
            <a:r>
              <a:rPr lang="en-US" dirty="0" smtClean="0">
                <a:solidFill>
                  <a:srgbClr val="3333FF"/>
                </a:solidFill>
                <a:cs typeface="Times New Roman" pitchFamily="18" charset="0"/>
              </a:rPr>
              <a:t>1/6</a:t>
            </a:r>
            <a:endParaRPr lang="en-US" dirty="0" smtClean="0">
              <a:solidFill>
                <a:srgbClr val="3333FF"/>
              </a:solidFill>
            </a:endParaRPr>
          </a:p>
          <a:p>
            <a:pPr eaLnBrk="1" hangingPunct="1"/>
            <a:r>
              <a:rPr lang="en-US" sz="4400" dirty="0" smtClean="0">
                <a:solidFill>
                  <a:srgbClr val="3333FF"/>
                </a:solidFill>
              </a:rPr>
              <a:t>S</a:t>
            </a:r>
            <a:r>
              <a:rPr lang="en-US" sz="4400" dirty="0" smtClean="0"/>
              <a:t> ::= 4-digit lottery number</a:t>
            </a:r>
          </a:p>
          <a:p>
            <a:pPr algn="ctr" eaLnBrk="1" hangingPunct="1"/>
            <a:r>
              <a:rPr lang="en-US" dirty="0" err="1" smtClean="0"/>
              <a:t>Pr{</a:t>
            </a:r>
            <a:r>
              <a:rPr lang="en-US" dirty="0" err="1" smtClean="0">
                <a:solidFill>
                  <a:srgbClr val="3333FF"/>
                </a:solidFill>
              </a:rPr>
              <a:t>S</a:t>
            </a:r>
            <a:r>
              <a:rPr lang="en-US" dirty="0" smtClean="0"/>
              <a:t> = 0000} = </a:t>
            </a:r>
            <a:r>
              <a:rPr lang="en-US" dirty="0" err="1" smtClean="0"/>
              <a:t>Pr{</a:t>
            </a:r>
            <a:r>
              <a:rPr lang="en-US" dirty="0" err="1" smtClean="0">
                <a:solidFill>
                  <a:srgbClr val="3333FF"/>
                </a:solidFill>
              </a:rPr>
              <a:t>S</a:t>
            </a:r>
            <a:r>
              <a:rPr lang="en-US" dirty="0" smtClean="0"/>
              <a:t> = 0001} = </a:t>
            </a:r>
            <a:r>
              <a:rPr lang="en-US" dirty="0" smtClean="0">
                <a:cs typeface="Times New Roman" pitchFamily="18" charset="0"/>
              </a:rPr>
              <a:t>···</a:t>
            </a:r>
          </a:p>
          <a:p>
            <a:pPr eaLnBrk="1" hangingPunct="1"/>
            <a:r>
              <a:rPr lang="en-US" dirty="0" smtClean="0">
                <a:cs typeface="Times New Roman" pitchFamily="18" charset="0"/>
              </a:rPr>
              <a:t>           = </a:t>
            </a:r>
            <a:r>
              <a:rPr lang="en-US" dirty="0" err="1" smtClean="0">
                <a:cs typeface="Times New Roman" pitchFamily="18" charset="0"/>
              </a:rPr>
              <a:t>Pr{</a:t>
            </a:r>
            <a:r>
              <a:rPr lang="en-US" dirty="0" err="1" smtClean="0">
                <a:solidFill>
                  <a:srgbClr val="3333FF"/>
                </a:solidFill>
              </a:rPr>
              <a:t>S</a:t>
            </a:r>
            <a:r>
              <a:rPr lang="en-US" dirty="0" smtClean="0"/>
              <a:t> </a:t>
            </a:r>
            <a:r>
              <a:rPr lang="en-US" dirty="0" smtClean="0">
                <a:cs typeface="Times New Roman" pitchFamily="18" charset="0"/>
              </a:rPr>
              <a:t>= 9999} =  </a:t>
            </a:r>
            <a:r>
              <a:rPr lang="en-US" dirty="0" smtClean="0">
                <a:solidFill>
                  <a:srgbClr val="3333FF"/>
                </a:solidFill>
                <a:cs typeface="Times New Roman" pitchFamily="18" charset="0"/>
              </a:rPr>
              <a:t>1/10000</a:t>
            </a: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3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3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3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3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53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Mutual Independence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963" y="1078919"/>
            <a:ext cx="8743345" cy="5359003"/>
          </a:xfrm>
        </p:spPr>
        <p:txBody>
          <a:bodyPr/>
          <a:lstStyle/>
          <a:p>
            <a:r>
              <a:rPr lang="en-US" sz="4400" dirty="0" smtClean="0"/>
              <a:t>Given mutually </a:t>
            </a:r>
            <a:r>
              <a:rPr lang="en-US" sz="4400" dirty="0" err="1" smtClean="0"/>
              <a:t>indep</a:t>
            </a:r>
            <a:r>
              <a:rPr lang="en-US" sz="4400" dirty="0" smtClean="0"/>
              <a:t> RV’s </a:t>
            </a:r>
            <a:r>
              <a:rPr lang="en-US" sz="4400" dirty="0" smtClean="0">
                <a:solidFill>
                  <a:srgbClr val="0000CC"/>
                </a:solidFill>
              </a:rPr>
              <a:t>R</a:t>
            </a:r>
            <a:r>
              <a:rPr lang="en-US" sz="4400" baseline="-25000" dirty="0" smtClean="0">
                <a:solidFill>
                  <a:srgbClr val="0000CC"/>
                </a:solidFill>
              </a:rPr>
              <a:t>1</a:t>
            </a:r>
            <a:r>
              <a:rPr lang="en-US" sz="4400" dirty="0" smtClean="0">
                <a:solidFill>
                  <a:srgbClr val="0000CC"/>
                </a:solidFill>
              </a:rPr>
              <a:t>,R</a:t>
            </a:r>
            <a:r>
              <a:rPr lang="en-US" sz="4400" baseline="-25000" dirty="0" smtClean="0">
                <a:solidFill>
                  <a:srgbClr val="0000CC"/>
                </a:solidFill>
              </a:rPr>
              <a:t>2</a:t>
            </a:r>
            <a:r>
              <a:rPr lang="en-US" sz="4400" dirty="0" smtClean="0">
                <a:solidFill>
                  <a:srgbClr val="0000CC"/>
                </a:solidFill>
              </a:rPr>
              <a:t>,</a:t>
            </a:r>
            <a:r>
              <a:rPr lang="en-US" sz="4400" dirty="0" smtClean="0">
                <a:solidFill>
                  <a:srgbClr val="0000CC"/>
                </a:solidFill>
                <a:sym typeface="Euclid Symbol"/>
              </a:rPr>
              <a:t>…</a:t>
            </a:r>
          </a:p>
          <a:p>
            <a:pPr algn="ctr"/>
            <a:r>
              <a:rPr lang="en-US" sz="5400" dirty="0" smtClean="0">
                <a:solidFill>
                  <a:srgbClr val="0000CC"/>
                </a:solidFill>
              </a:rPr>
              <a:t>[R</a:t>
            </a:r>
            <a:r>
              <a:rPr lang="en-US" sz="5400" baseline="-25000" dirty="0" smtClean="0">
                <a:solidFill>
                  <a:srgbClr val="0000CC"/>
                </a:solidFill>
              </a:rPr>
              <a:t>1</a:t>
            </a:r>
            <a:r>
              <a:rPr lang="en-US" sz="5400" dirty="0" smtClean="0">
                <a:solidFill>
                  <a:srgbClr val="0000CC"/>
                </a:solidFill>
              </a:rPr>
              <a:t>=R</a:t>
            </a:r>
            <a:r>
              <a:rPr lang="en-US" sz="5400" baseline="-25000" dirty="0" smtClean="0">
                <a:solidFill>
                  <a:srgbClr val="0000CC"/>
                </a:solidFill>
              </a:rPr>
              <a:t>2</a:t>
            </a:r>
            <a:r>
              <a:rPr lang="en-US" sz="5400" dirty="0" smtClean="0">
                <a:solidFill>
                  <a:srgbClr val="0000CC"/>
                </a:solidFill>
              </a:rPr>
              <a:t>]</a:t>
            </a:r>
            <a:r>
              <a:rPr lang="en-US" sz="5400" dirty="0" smtClean="0"/>
              <a:t>  </a:t>
            </a:r>
            <a:r>
              <a:rPr lang="en-US" sz="5400" dirty="0" err="1" smtClean="0"/>
              <a:t>indep</a:t>
            </a:r>
            <a:r>
              <a:rPr lang="en-US" sz="5400" dirty="0" smtClean="0"/>
              <a:t> of </a:t>
            </a:r>
            <a:r>
              <a:rPr lang="en-US" sz="5400" dirty="0" smtClean="0">
                <a:solidFill>
                  <a:srgbClr val="0000CC"/>
                </a:solidFill>
              </a:rPr>
              <a:t>[R</a:t>
            </a:r>
            <a:r>
              <a:rPr lang="en-US" sz="5400" baseline="-25000" dirty="0" smtClean="0">
                <a:solidFill>
                  <a:srgbClr val="0000CC"/>
                </a:solidFill>
              </a:rPr>
              <a:t>3</a:t>
            </a:r>
            <a:r>
              <a:rPr lang="en-US" sz="5400" dirty="0" smtClean="0">
                <a:solidFill>
                  <a:srgbClr val="0000CC"/>
                </a:solidFill>
              </a:rPr>
              <a:t>=R</a:t>
            </a:r>
            <a:r>
              <a:rPr lang="en-US" sz="5400" baseline="-25000" dirty="0" smtClean="0">
                <a:solidFill>
                  <a:srgbClr val="0000CC"/>
                </a:solidFill>
              </a:rPr>
              <a:t>4</a:t>
            </a:r>
            <a:r>
              <a:rPr lang="en-US" sz="5400" dirty="0" smtClean="0">
                <a:solidFill>
                  <a:srgbClr val="0000CC"/>
                </a:solidFill>
              </a:rPr>
              <a:t>] </a:t>
            </a:r>
            <a:r>
              <a:rPr lang="en-US" sz="5400" dirty="0" smtClean="0"/>
              <a:t>?</a:t>
            </a:r>
            <a:endParaRPr lang="en-US" sz="5400" dirty="0" smtClean="0">
              <a:solidFill>
                <a:srgbClr val="0000CC"/>
              </a:solidFill>
            </a:endParaRPr>
          </a:p>
          <a:p>
            <a:pPr algn="ctr"/>
            <a:r>
              <a:rPr lang="en-US" sz="7200" dirty="0" smtClean="0"/>
              <a:t>obviously!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950194" y="6600092"/>
            <a:ext cx="1125415" cy="25790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 smtClean="0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12W.</a:t>
            </a:r>
            <a:fld id="{679D5B46-281B-48C5-ADB5-CFE0495CD191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27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Mutual Independence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963" y="1078919"/>
            <a:ext cx="8743345" cy="5359003"/>
          </a:xfrm>
        </p:spPr>
        <p:txBody>
          <a:bodyPr/>
          <a:lstStyle/>
          <a:p>
            <a:r>
              <a:rPr lang="en-US" sz="4400" dirty="0" smtClean="0"/>
              <a:t>Given mutually </a:t>
            </a:r>
            <a:r>
              <a:rPr lang="en-US" sz="4400" dirty="0" err="1" smtClean="0"/>
              <a:t>indep</a:t>
            </a:r>
            <a:r>
              <a:rPr lang="en-US" sz="4400" dirty="0" smtClean="0"/>
              <a:t> RV’s </a:t>
            </a:r>
            <a:r>
              <a:rPr lang="en-US" sz="4400" dirty="0" smtClean="0">
                <a:solidFill>
                  <a:srgbClr val="0000CC"/>
                </a:solidFill>
              </a:rPr>
              <a:t>R</a:t>
            </a:r>
            <a:r>
              <a:rPr lang="en-US" sz="4400" baseline="-25000" dirty="0" smtClean="0">
                <a:solidFill>
                  <a:srgbClr val="0000CC"/>
                </a:solidFill>
              </a:rPr>
              <a:t>1</a:t>
            </a:r>
            <a:r>
              <a:rPr lang="en-US" sz="4400" dirty="0" smtClean="0">
                <a:solidFill>
                  <a:srgbClr val="0000CC"/>
                </a:solidFill>
              </a:rPr>
              <a:t>,R</a:t>
            </a:r>
            <a:r>
              <a:rPr lang="en-US" sz="4400" baseline="-25000" dirty="0" smtClean="0">
                <a:solidFill>
                  <a:srgbClr val="0000CC"/>
                </a:solidFill>
              </a:rPr>
              <a:t>2</a:t>
            </a:r>
            <a:r>
              <a:rPr lang="en-US" sz="4400" dirty="0" smtClean="0">
                <a:solidFill>
                  <a:srgbClr val="0000CC"/>
                </a:solidFill>
              </a:rPr>
              <a:t>,</a:t>
            </a:r>
            <a:r>
              <a:rPr lang="en-US" sz="4400" dirty="0" smtClean="0">
                <a:solidFill>
                  <a:srgbClr val="0000CC"/>
                </a:solidFill>
                <a:sym typeface="Euclid Symbol"/>
              </a:rPr>
              <a:t>…</a:t>
            </a:r>
          </a:p>
          <a:p>
            <a:pPr algn="ctr"/>
            <a:r>
              <a:rPr lang="en-US" sz="5400" dirty="0" smtClean="0">
                <a:solidFill>
                  <a:srgbClr val="0000CC"/>
                </a:solidFill>
              </a:rPr>
              <a:t>[R</a:t>
            </a:r>
            <a:r>
              <a:rPr lang="en-US" sz="5400" baseline="-25000" dirty="0" smtClean="0">
                <a:solidFill>
                  <a:srgbClr val="0000CC"/>
                </a:solidFill>
              </a:rPr>
              <a:t>1</a:t>
            </a:r>
            <a:r>
              <a:rPr lang="en-US" sz="5400" dirty="0" smtClean="0">
                <a:solidFill>
                  <a:srgbClr val="0000CC"/>
                </a:solidFill>
              </a:rPr>
              <a:t>=R</a:t>
            </a:r>
            <a:r>
              <a:rPr lang="en-US" sz="5400" baseline="-25000" dirty="0" smtClean="0">
                <a:solidFill>
                  <a:srgbClr val="FF00FF"/>
                </a:solidFill>
              </a:rPr>
              <a:t>2</a:t>
            </a:r>
            <a:r>
              <a:rPr lang="en-US" sz="5400" dirty="0" smtClean="0">
                <a:solidFill>
                  <a:srgbClr val="0000CC"/>
                </a:solidFill>
              </a:rPr>
              <a:t>]</a:t>
            </a:r>
            <a:r>
              <a:rPr lang="en-US" sz="5400" dirty="0" smtClean="0"/>
              <a:t>  </a:t>
            </a:r>
            <a:r>
              <a:rPr lang="en-US" sz="5400" dirty="0" err="1" smtClean="0"/>
              <a:t>indep</a:t>
            </a:r>
            <a:r>
              <a:rPr lang="en-US" sz="5400" dirty="0" smtClean="0"/>
              <a:t> of </a:t>
            </a:r>
            <a:r>
              <a:rPr lang="en-US" sz="5400" dirty="0" smtClean="0">
                <a:solidFill>
                  <a:srgbClr val="0000CC"/>
                </a:solidFill>
              </a:rPr>
              <a:t>[R</a:t>
            </a:r>
            <a:r>
              <a:rPr lang="en-US" sz="5400" baseline="-25000" dirty="0" smtClean="0">
                <a:solidFill>
                  <a:srgbClr val="0000CC"/>
                </a:solidFill>
              </a:rPr>
              <a:t>3</a:t>
            </a:r>
            <a:r>
              <a:rPr lang="en-US" sz="5400" dirty="0" smtClean="0">
                <a:solidFill>
                  <a:srgbClr val="0000CC"/>
                </a:solidFill>
              </a:rPr>
              <a:t>=R</a:t>
            </a:r>
            <a:r>
              <a:rPr lang="en-US" sz="5400" baseline="-25000" dirty="0" smtClean="0">
                <a:solidFill>
                  <a:srgbClr val="FF00FF"/>
                </a:solidFill>
              </a:rPr>
              <a:t>2</a:t>
            </a:r>
            <a:r>
              <a:rPr lang="en-US" sz="5400" dirty="0" smtClean="0">
                <a:solidFill>
                  <a:srgbClr val="0000CC"/>
                </a:solidFill>
              </a:rPr>
              <a:t>] </a:t>
            </a:r>
            <a:r>
              <a:rPr lang="en-US" sz="5400" dirty="0" smtClean="0"/>
              <a:t>?</a:t>
            </a:r>
          </a:p>
          <a:p>
            <a:r>
              <a:rPr lang="en-US" sz="6000" dirty="0" smtClean="0">
                <a:solidFill>
                  <a:srgbClr val="006600"/>
                </a:solidFill>
                <a:cs typeface="Comic Sans MS"/>
              </a:rPr>
              <a:t>YES </a:t>
            </a:r>
            <a:r>
              <a:rPr lang="en-US" sz="6000" dirty="0" smtClean="0">
                <a:solidFill>
                  <a:schemeClr val="tx2"/>
                </a:solidFill>
                <a:cs typeface="Comic Sans MS"/>
              </a:rPr>
              <a:t>as long as one of</a:t>
            </a:r>
          </a:p>
          <a:p>
            <a:r>
              <a:rPr lang="en-US" sz="6000" dirty="0" smtClean="0">
                <a:solidFill>
                  <a:schemeClr val="tx2"/>
                </a:solidFill>
                <a:cs typeface="Comic Sans MS"/>
              </a:rPr>
              <a:t>the </a:t>
            </a:r>
            <a:r>
              <a:rPr lang="en-US" sz="6000" dirty="0" err="1" smtClean="0">
                <a:solidFill>
                  <a:srgbClr val="0000FF"/>
                </a:solidFill>
                <a:cs typeface="Comic Sans MS"/>
              </a:rPr>
              <a:t>R</a:t>
            </a:r>
            <a:r>
              <a:rPr lang="en-US" sz="6000" baseline="-25000" dirty="0" err="1" smtClean="0">
                <a:solidFill>
                  <a:srgbClr val="0000FF"/>
                </a:solidFill>
                <a:cs typeface="Comic Sans MS"/>
              </a:rPr>
              <a:t>i</a:t>
            </a:r>
            <a:r>
              <a:rPr lang="en-US" sz="6000" dirty="0" err="1" smtClean="0">
                <a:solidFill>
                  <a:srgbClr val="000000"/>
                </a:solidFill>
                <a:cs typeface="Comic Sans MS"/>
              </a:rPr>
              <a:t>’s</a:t>
            </a:r>
            <a:r>
              <a:rPr lang="en-US" sz="6000" dirty="0" smtClean="0">
                <a:cs typeface="Comic Sans MS"/>
              </a:rPr>
              <a:t> is </a:t>
            </a:r>
            <a:r>
              <a:rPr lang="en-US" sz="6000" dirty="0" smtClean="0">
                <a:solidFill>
                  <a:srgbClr val="FF00FF"/>
                </a:solidFill>
                <a:cs typeface="Comic Sans MS"/>
              </a:rPr>
              <a:t>uniform</a:t>
            </a:r>
            <a:endParaRPr lang="en-US" sz="6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950194" y="6600092"/>
            <a:ext cx="1125415" cy="25790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 smtClean="0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12W.</a:t>
            </a:r>
            <a:fld id="{679D5B46-281B-48C5-ADB5-CFE0495CD191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28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Mutual Independence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963" y="1078919"/>
            <a:ext cx="8743345" cy="5359003"/>
          </a:xfrm>
        </p:spPr>
        <p:txBody>
          <a:bodyPr/>
          <a:lstStyle/>
          <a:p>
            <a:r>
              <a:rPr lang="en-US" sz="4400" dirty="0" smtClean="0"/>
              <a:t>Given mutually </a:t>
            </a:r>
            <a:r>
              <a:rPr lang="en-US" sz="4400" dirty="0" err="1" smtClean="0"/>
              <a:t>indep</a:t>
            </a:r>
            <a:r>
              <a:rPr lang="en-US" sz="4400" dirty="0" smtClean="0"/>
              <a:t> RV’s </a:t>
            </a:r>
            <a:r>
              <a:rPr lang="en-US" sz="4400" dirty="0" smtClean="0">
                <a:solidFill>
                  <a:srgbClr val="0000CC"/>
                </a:solidFill>
              </a:rPr>
              <a:t>R</a:t>
            </a:r>
            <a:r>
              <a:rPr lang="en-US" sz="4400" baseline="-25000" dirty="0" smtClean="0">
                <a:solidFill>
                  <a:srgbClr val="0000CC"/>
                </a:solidFill>
              </a:rPr>
              <a:t>1</a:t>
            </a:r>
            <a:r>
              <a:rPr lang="en-US" sz="4400" dirty="0" smtClean="0">
                <a:solidFill>
                  <a:srgbClr val="0000CC"/>
                </a:solidFill>
              </a:rPr>
              <a:t>,R</a:t>
            </a:r>
            <a:r>
              <a:rPr lang="en-US" sz="4400" baseline="-25000" dirty="0" smtClean="0">
                <a:solidFill>
                  <a:srgbClr val="0000CC"/>
                </a:solidFill>
              </a:rPr>
              <a:t>2</a:t>
            </a:r>
            <a:r>
              <a:rPr lang="en-US" sz="4400" dirty="0" smtClean="0">
                <a:solidFill>
                  <a:srgbClr val="0000CC"/>
                </a:solidFill>
              </a:rPr>
              <a:t>,</a:t>
            </a:r>
            <a:r>
              <a:rPr lang="en-US" sz="4400" dirty="0" smtClean="0">
                <a:solidFill>
                  <a:srgbClr val="0000CC"/>
                </a:solidFill>
                <a:sym typeface="Euclid Symbol"/>
              </a:rPr>
              <a:t>…</a:t>
            </a:r>
          </a:p>
          <a:p>
            <a:pPr algn="ctr"/>
            <a:r>
              <a:rPr lang="en-US" sz="5400" dirty="0" smtClean="0">
                <a:solidFill>
                  <a:srgbClr val="0000CC"/>
                </a:solidFill>
              </a:rPr>
              <a:t>[</a:t>
            </a:r>
            <a:r>
              <a:rPr lang="en-US" sz="5400" dirty="0" err="1" smtClean="0">
                <a:solidFill>
                  <a:srgbClr val="0000CC"/>
                </a:solidFill>
              </a:rPr>
              <a:t>R</a:t>
            </a:r>
            <a:r>
              <a:rPr lang="en-US" sz="5400" baseline="-25000" dirty="0" err="1" smtClean="0">
                <a:solidFill>
                  <a:srgbClr val="0000CC"/>
                </a:solidFill>
              </a:rPr>
              <a:t>i</a:t>
            </a:r>
            <a:r>
              <a:rPr lang="en-US" sz="5400" dirty="0" smtClean="0">
                <a:solidFill>
                  <a:srgbClr val="0000CC"/>
                </a:solidFill>
              </a:rPr>
              <a:t>=</a:t>
            </a:r>
            <a:r>
              <a:rPr lang="en-US" sz="5400" dirty="0" err="1" smtClean="0">
                <a:solidFill>
                  <a:srgbClr val="0000CC"/>
                </a:solidFill>
              </a:rPr>
              <a:t>R</a:t>
            </a:r>
            <a:r>
              <a:rPr lang="en-US" sz="5400" baseline="-25000" dirty="0" err="1" smtClean="0">
                <a:solidFill>
                  <a:srgbClr val="0000FF"/>
                </a:solidFill>
              </a:rPr>
              <a:t>j</a:t>
            </a:r>
            <a:r>
              <a:rPr lang="en-US" sz="5400" dirty="0" smtClean="0">
                <a:solidFill>
                  <a:srgbClr val="0000CC"/>
                </a:solidFill>
              </a:rPr>
              <a:t>]</a:t>
            </a:r>
            <a:r>
              <a:rPr lang="en-US" sz="5400" dirty="0" smtClean="0"/>
              <a:t>  </a:t>
            </a:r>
            <a:r>
              <a:rPr lang="en-US" sz="5400" dirty="0" err="1" smtClean="0"/>
              <a:t>indep</a:t>
            </a:r>
            <a:r>
              <a:rPr lang="en-US" sz="5400" dirty="0" smtClean="0"/>
              <a:t> of </a:t>
            </a:r>
            <a:r>
              <a:rPr lang="en-US" sz="5400" dirty="0" smtClean="0">
                <a:solidFill>
                  <a:srgbClr val="0000CC"/>
                </a:solidFill>
              </a:rPr>
              <a:t>[</a:t>
            </a:r>
            <a:r>
              <a:rPr lang="en-US" sz="5400" dirty="0" err="1" smtClean="0">
                <a:solidFill>
                  <a:srgbClr val="0000CC"/>
                </a:solidFill>
              </a:rPr>
              <a:t>R</a:t>
            </a:r>
            <a:r>
              <a:rPr lang="en-US" sz="5400" baseline="-25000" dirty="0" err="1" smtClean="0">
                <a:solidFill>
                  <a:srgbClr val="0000CC"/>
                </a:solidFill>
              </a:rPr>
              <a:t>k</a:t>
            </a:r>
            <a:r>
              <a:rPr lang="en-US" sz="5400" dirty="0" smtClean="0">
                <a:solidFill>
                  <a:srgbClr val="0000CC"/>
                </a:solidFill>
              </a:rPr>
              <a:t>=</a:t>
            </a:r>
            <a:r>
              <a:rPr lang="en-US" sz="5400" dirty="0" err="1" smtClean="0">
                <a:solidFill>
                  <a:srgbClr val="0000CC"/>
                </a:solidFill>
              </a:rPr>
              <a:t>R</a:t>
            </a:r>
            <a:r>
              <a:rPr lang="en-US" sz="5400" baseline="-25000" dirty="0" err="1" smtClean="0">
                <a:solidFill>
                  <a:srgbClr val="0000FF"/>
                </a:solidFill>
              </a:rPr>
              <a:t>l</a:t>
            </a:r>
            <a:r>
              <a:rPr lang="en-US" sz="5400" dirty="0" smtClean="0">
                <a:solidFill>
                  <a:srgbClr val="0000CC"/>
                </a:solidFill>
              </a:rPr>
              <a:t>] </a:t>
            </a:r>
            <a:r>
              <a:rPr lang="en-US" sz="5400" dirty="0" smtClean="0"/>
              <a:t> </a:t>
            </a:r>
          </a:p>
          <a:p>
            <a:r>
              <a:rPr lang="en-US" sz="6000" dirty="0" smtClean="0">
                <a:solidFill>
                  <a:schemeClr val="tx2"/>
                </a:solidFill>
                <a:cs typeface="Comic Sans MS"/>
              </a:rPr>
              <a:t>for (</a:t>
            </a:r>
            <a:r>
              <a:rPr lang="en-US" sz="6000" dirty="0" err="1" smtClean="0">
                <a:solidFill>
                  <a:schemeClr val="tx2"/>
                </a:solidFill>
                <a:cs typeface="Comic Sans MS"/>
              </a:rPr>
              <a:t>i,j</a:t>
            </a:r>
            <a:r>
              <a:rPr lang="en-US" sz="6000" dirty="0" smtClean="0">
                <a:solidFill>
                  <a:schemeClr val="tx2"/>
                </a:solidFill>
                <a:cs typeface="Comic Sans MS"/>
              </a:rPr>
              <a:t>) </a:t>
            </a:r>
            <a:r>
              <a:rPr lang="en-US" sz="6000" b="1" dirty="0" smtClean="0">
                <a:solidFill>
                  <a:schemeClr val="tx2"/>
                </a:solidFill>
                <a:latin typeface="Euclid Symbol" charset="2"/>
                <a:cs typeface="Euclid Symbol" charset="2"/>
              </a:rPr>
              <a:t>≠ </a:t>
            </a:r>
            <a:r>
              <a:rPr lang="en-US" sz="6000" dirty="0" smtClean="0">
                <a:solidFill>
                  <a:schemeClr val="tx2"/>
                </a:solidFill>
                <a:cs typeface="Comic Sans MS"/>
              </a:rPr>
              <a:t>(</a:t>
            </a:r>
            <a:r>
              <a:rPr lang="en-US" sz="6000" dirty="0" err="1" smtClean="0">
                <a:solidFill>
                  <a:schemeClr val="tx2"/>
                </a:solidFill>
                <a:cs typeface="Comic Sans MS"/>
              </a:rPr>
              <a:t>k,l</a:t>
            </a:r>
            <a:r>
              <a:rPr lang="en-US" sz="6000" dirty="0" smtClean="0">
                <a:solidFill>
                  <a:schemeClr val="tx2"/>
                </a:solidFill>
                <a:cs typeface="Comic Sans MS"/>
              </a:rPr>
              <a:t>) if </a:t>
            </a:r>
            <a:r>
              <a:rPr lang="en-US" sz="5400" dirty="0" smtClean="0">
                <a:solidFill>
                  <a:schemeClr val="tx2"/>
                </a:solidFill>
                <a:cs typeface="Comic Sans MS"/>
              </a:rPr>
              <a:t>one of </a:t>
            </a:r>
          </a:p>
          <a:p>
            <a:r>
              <a:rPr lang="en-US" sz="6000" dirty="0" smtClean="0">
                <a:solidFill>
                  <a:schemeClr val="tx2"/>
                </a:solidFill>
                <a:cs typeface="Comic Sans MS"/>
              </a:rPr>
              <a:t>the </a:t>
            </a:r>
            <a:r>
              <a:rPr lang="en-US" sz="6000" dirty="0" smtClean="0">
                <a:solidFill>
                  <a:srgbClr val="0000FF"/>
                </a:solidFill>
                <a:cs typeface="Comic Sans MS"/>
              </a:rPr>
              <a:t>R</a:t>
            </a:r>
            <a:r>
              <a:rPr lang="en-US" sz="6000" dirty="0" smtClean="0">
                <a:solidFill>
                  <a:srgbClr val="000000"/>
                </a:solidFill>
                <a:cs typeface="Comic Sans MS"/>
              </a:rPr>
              <a:t>’s</a:t>
            </a:r>
            <a:r>
              <a:rPr lang="en-US" sz="6000" dirty="0" smtClean="0">
                <a:cs typeface="Comic Sans MS"/>
              </a:rPr>
              <a:t> is </a:t>
            </a:r>
            <a:r>
              <a:rPr lang="en-US" sz="6000" dirty="0" smtClean="0">
                <a:solidFill>
                  <a:srgbClr val="FF00FF"/>
                </a:solidFill>
                <a:cs typeface="Comic Sans MS"/>
              </a:rPr>
              <a:t>uniform</a:t>
            </a:r>
          </a:p>
          <a:p>
            <a:r>
              <a:rPr lang="en-US" sz="6000" dirty="0" smtClean="0">
                <a:solidFill>
                  <a:srgbClr val="000000"/>
                </a:solidFill>
                <a:cs typeface="Comic Sans MS"/>
              </a:rPr>
              <a:t>they are </a:t>
            </a:r>
            <a:r>
              <a:rPr lang="en-US" sz="6000" dirty="0" err="1" smtClean="0">
                <a:solidFill>
                  <a:srgbClr val="9B2894"/>
                </a:solidFill>
                <a:cs typeface="Comic Sans MS"/>
              </a:rPr>
              <a:t>pairwise</a:t>
            </a:r>
            <a:r>
              <a:rPr lang="en-US" sz="6000" dirty="0" smtClean="0">
                <a:solidFill>
                  <a:srgbClr val="000000"/>
                </a:solidFill>
                <a:cs typeface="Comic Sans MS"/>
              </a:rPr>
              <a:t> </a:t>
            </a:r>
            <a:r>
              <a:rPr lang="en-US" sz="6000" dirty="0" err="1" smtClean="0">
                <a:solidFill>
                  <a:srgbClr val="000000"/>
                </a:solidFill>
                <a:cs typeface="Comic Sans MS"/>
              </a:rPr>
              <a:t>indep</a:t>
            </a:r>
            <a:endParaRPr lang="en-US" sz="6000" dirty="0" smtClean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950194" y="6600092"/>
            <a:ext cx="1125415" cy="25790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 smtClean="0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12W.</a:t>
            </a:r>
            <a:fld id="{679D5B46-281B-48C5-ADB5-CFE0495CD191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29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12W.</a:t>
            </a:r>
            <a:fld id="{D23F9710-1A5A-4DD7-AAD4-90010A12B4AF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Random Variables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34950" y="996950"/>
            <a:ext cx="8662988" cy="4868863"/>
          </a:xfrm>
        </p:spPr>
        <p:txBody>
          <a:bodyPr/>
          <a:lstStyle/>
          <a:p>
            <a:pPr eaLnBrk="1" hangingPunct="1"/>
            <a:r>
              <a:rPr lang="en-US" sz="4400" dirty="0" smtClean="0"/>
              <a:t>Informally:</a:t>
            </a:r>
            <a:r>
              <a:rPr lang="en-US" sz="4400" dirty="0" smtClean="0">
                <a:solidFill>
                  <a:srgbClr val="008000"/>
                </a:solidFill>
              </a:rPr>
              <a:t> </a:t>
            </a:r>
            <a:r>
              <a:rPr lang="en-US" sz="4400" dirty="0" smtClean="0">
                <a:solidFill>
                  <a:srgbClr val="3333FF"/>
                </a:solidFill>
              </a:rPr>
              <a:t>an RV is</a:t>
            </a:r>
            <a:r>
              <a:rPr lang="en-US" sz="4400" dirty="0" smtClean="0">
                <a:solidFill>
                  <a:srgbClr val="008000"/>
                </a:solidFill>
              </a:rPr>
              <a:t> </a:t>
            </a:r>
            <a:r>
              <a:rPr lang="en-US" sz="4400" dirty="0" smtClean="0">
                <a:solidFill>
                  <a:srgbClr val="0000FF"/>
                </a:solidFill>
              </a:rPr>
              <a:t>a number produced by a</a:t>
            </a:r>
            <a:r>
              <a:rPr lang="en-US" sz="4400" i="1" dirty="0" smtClean="0">
                <a:solidFill>
                  <a:srgbClr val="0000FF"/>
                </a:solidFill>
              </a:rPr>
              <a:t> random process:</a:t>
            </a:r>
            <a:endParaRPr lang="en-US" sz="4400" dirty="0" smtClean="0"/>
          </a:p>
          <a:p>
            <a:pPr eaLnBrk="1" hangingPunct="1">
              <a:buFontTx/>
              <a:buChar char="•"/>
            </a:pPr>
            <a:r>
              <a:rPr lang="en-US" sz="4400" dirty="0" smtClean="0"/>
              <a:t># hours </a:t>
            </a:r>
            <a:r>
              <a:rPr lang="en-US" sz="4400" dirty="0" smtClean="0"/>
              <a:t>to next system crash</a:t>
            </a:r>
          </a:p>
          <a:p>
            <a:pPr eaLnBrk="1" hangingPunct="1">
              <a:buFontTx/>
              <a:buChar char="•"/>
            </a:pPr>
            <a:r>
              <a:rPr lang="en-US" sz="4400" dirty="0" smtClean="0"/>
              <a:t># faulty pixels in monitor</a:t>
            </a:r>
            <a:endParaRPr lang="en-US" sz="4400" dirty="0" smtClean="0"/>
          </a:p>
          <a:p>
            <a:pPr eaLnBrk="1" hangingPunct="1">
              <a:buFontTx/>
              <a:buChar char="•"/>
            </a:pPr>
            <a:r>
              <a:rPr lang="en-US" sz="4400" dirty="0" err="1" smtClean="0"/>
              <a:t>avg</a:t>
            </a:r>
            <a:r>
              <a:rPr lang="en-US" sz="4400" dirty="0" smtClean="0"/>
              <a:t> # faulty </a:t>
            </a:r>
            <a:r>
              <a:rPr lang="en-US" sz="4400" dirty="0" smtClean="0"/>
              <a:t>pixels</a:t>
            </a:r>
            <a:endParaRPr lang="en-US" sz="4400" dirty="0" smtClean="0"/>
          </a:p>
          <a:p>
            <a:pPr eaLnBrk="1" hangingPunct="1">
              <a:buFontTx/>
              <a:buChar char="•"/>
            </a:pPr>
            <a:r>
              <a:rPr lang="en-US" sz="4400" dirty="0" smtClean="0"/>
              <a:t># heads </a:t>
            </a:r>
            <a:r>
              <a:rPr lang="en-US" sz="4400" dirty="0" smtClean="0"/>
              <a:t>in n coin flips</a:t>
            </a:r>
            <a:endParaRPr lang="en-US" sz="4400" dirty="0" smtClean="0">
              <a:solidFill>
                <a:srgbClr val="3333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Mutual Independence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963" y="1078920"/>
            <a:ext cx="8788120" cy="4964164"/>
          </a:xfrm>
        </p:spPr>
        <p:txBody>
          <a:bodyPr/>
          <a:lstStyle/>
          <a:p>
            <a:r>
              <a:rPr lang="en-US" sz="4400" dirty="0" smtClean="0"/>
              <a:t>Given mutually </a:t>
            </a:r>
            <a:r>
              <a:rPr lang="en-US" sz="4400" dirty="0" err="1" smtClean="0"/>
              <a:t>indep</a:t>
            </a:r>
            <a:r>
              <a:rPr lang="en-US" sz="4400" dirty="0" smtClean="0"/>
              <a:t> RV’s </a:t>
            </a:r>
            <a:r>
              <a:rPr lang="en-US" sz="4400" dirty="0" smtClean="0">
                <a:solidFill>
                  <a:srgbClr val="0000CC"/>
                </a:solidFill>
              </a:rPr>
              <a:t>R</a:t>
            </a:r>
            <a:r>
              <a:rPr lang="en-US" sz="4400" baseline="-25000" dirty="0" smtClean="0">
                <a:solidFill>
                  <a:srgbClr val="0000CC"/>
                </a:solidFill>
              </a:rPr>
              <a:t>1</a:t>
            </a:r>
            <a:r>
              <a:rPr lang="en-US" sz="4400" dirty="0" smtClean="0">
                <a:solidFill>
                  <a:srgbClr val="0000CC"/>
                </a:solidFill>
              </a:rPr>
              <a:t>,R</a:t>
            </a:r>
            <a:r>
              <a:rPr lang="en-US" sz="4400" baseline="-25000" dirty="0" smtClean="0">
                <a:solidFill>
                  <a:srgbClr val="0000CC"/>
                </a:solidFill>
              </a:rPr>
              <a:t>2</a:t>
            </a:r>
            <a:r>
              <a:rPr lang="en-US" sz="4400" dirty="0" smtClean="0">
                <a:solidFill>
                  <a:srgbClr val="0000CC"/>
                </a:solidFill>
              </a:rPr>
              <a:t>,</a:t>
            </a:r>
            <a:r>
              <a:rPr lang="en-US" sz="4400" dirty="0" smtClean="0">
                <a:solidFill>
                  <a:srgbClr val="0000CC"/>
                </a:solidFill>
                <a:sym typeface="Euclid Symbol"/>
              </a:rPr>
              <a:t>…</a:t>
            </a:r>
          </a:p>
          <a:p>
            <a:pPr algn="ctr"/>
            <a:r>
              <a:rPr lang="en-US" sz="6000" dirty="0" smtClean="0">
                <a:solidFill>
                  <a:srgbClr val="FF0000"/>
                </a:solidFill>
                <a:sym typeface="Euclid Symbol"/>
              </a:rPr>
              <a:t>not</a:t>
            </a:r>
            <a:r>
              <a:rPr lang="en-US" sz="6000" dirty="0" smtClean="0">
                <a:sym typeface="Euclid Symbol"/>
              </a:rPr>
              <a:t> 3-way independent</a:t>
            </a:r>
          </a:p>
          <a:p>
            <a:r>
              <a:rPr lang="en-US" sz="7200" dirty="0" smtClean="0">
                <a:solidFill>
                  <a:srgbClr val="0000CC"/>
                </a:solidFill>
                <a:cs typeface="Comic Sans MS"/>
              </a:rPr>
              <a:t>R</a:t>
            </a:r>
            <a:r>
              <a:rPr lang="en-US" sz="7200" baseline="-25000" dirty="0" smtClean="0">
                <a:solidFill>
                  <a:srgbClr val="FF00FF"/>
                </a:solidFill>
                <a:cs typeface="Comic Sans MS"/>
              </a:rPr>
              <a:t>1</a:t>
            </a:r>
            <a:r>
              <a:rPr lang="en-US" sz="7200" dirty="0" smtClean="0">
                <a:solidFill>
                  <a:srgbClr val="0000CC"/>
                </a:solidFill>
                <a:cs typeface="Comic Sans MS"/>
              </a:rPr>
              <a:t>=R</a:t>
            </a:r>
            <a:r>
              <a:rPr lang="en-US" sz="7200" baseline="-25000" dirty="0" smtClean="0">
                <a:solidFill>
                  <a:srgbClr val="FF6600"/>
                </a:solidFill>
                <a:cs typeface="Comic Sans MS"/>
              </a:rPr>
              <a:t>2</a:t>
            </a:r>
            <a:r>
              <a:rPr lang="en-US" sz="7200" dirty="0" smtClean="0">
                <a:solidFill>
                  <a:srgbClr val="0000CC"/>
                </a:solidFill>
                <a:cs typeface="Comic Sans MS"/>
              </a:rPr>
              <a:t> and R</a:t>
            </a:r>
            <a:r>
              <a:rPr lang="en-US" sz="7200" baseline="-25000" dirty="0" smtClean="0">
                <a:solidFill>
                  <a:srgbClr val="FF00FF"/>
                </a:solidFill>
                <a:cs typeface="Comic Sans MS"/>
              </a:rPr>
              <a:t>3</a:t>
            </a:r>
            <a:r>
              <a:rPr lang="en-US" sz="7200" dirty="0" smtClean="0">
                <a:solidFill>
                  <a:srgbClr val="0000CC"/>
                </a:solidFill>
                <a:cs typeface="Comic Sans MS"/>
              </a:rPr>
              <a:t>=R</a:t>
            </a:r>
            <a:r>
              <a:rPr lang="en-US" sz="7200" baseline="-25000" dirty="0" smtClean="0">
                <a:solidFill>
                  <a:srgbClr val="FF6600"/>
                </a:solidFill>
                <a:cs typeface="Comic Sans MS"/>
              </a:rPr>
              <a:t>2</a:t>
            </a:r>
          </a:p>
          <a:p>
            <a:r>
              <a:rPr lang="en-US" sz="7200" dirty="0" smtClean="0">
                <a:solidFill>
                  <a:srgbClr val="0000CC"/>
                </a:solidFill>
                <a:cs typeface="Comic Sans MS"/>
              </a:rPr>
              <a:t>         implies R</a:t>
            </a:r>
            <a:r>
              <a:rPr lang="en-US" sz="7200" baseline="-25000" dirty="0" smtClean="0">
                <a:solidFill>
                  <a:srgbClr val="FF00FF"/>
                </a:solidFill>
                <a:cs typeface="Comic Sans MS"/>
              </a:rPr>
              <a:t>1</a:t>
            </a:r>
            <a:r>
              <a:rPr lang="en-US" sz="7200" dirty="0" smtClean="0">
                <a:solidFill>
                  <a:srgbClr val="0000CC"/>
                </a:solidFill>
                <a:cs typeface="Comic Sans MS"/>
              </a:rPr>
              <a:t>=R</a:t>
            </a:r>
            <a:r>
              <a:rPr lang="en-US" sz="7200" baseline="-25000" dirty="0" smtClean="0">
                <a:solidFill>
                  <a:srgbClr val="FF00FF"/>
                </a:solidFill>
                <a:cs typeface="Comic Sans MS"/>
              </a:rPr>
              <a:t>3</a:t>
            </a:r>
            <a:endParaRPr lang="en-US" sz="7200" dirty="0" smtClean="0">
              <a:cs typeface="Comic Sans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950194" y="6600092"/>
            <a:ext cx="1125415" cy="25790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 smtClean="0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12W.</a:t>
            </a:r>
            <a:fld id="{679D5B46-281B-48C5-ADB5-CFE0495CD191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30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12W.</a:t>
            </a:r>
            <a:fld id="{46C5BC43-4CC7-4EEC-A2B6-2433DE61198C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43000" y="228600"/>
            <a:ext cx="7543800" cy="1143000"/>
          </a:xfrm>
        </p:spPr>
        <p:txBody>
          <a:bodyPr/>
          <a:lstStyle/>
          <a:p>
            <a:pPr eaLnBrk="1" hangingPunct="1"/>
            <a:r>
              <a:rPr lang="en-US" smtClean="0"/>
              <a:t>Intro to Random Variables</a:t>
            </a:r>
          </a:p>
        </p:txBody>
      </p:sp>
      <p:sp>
        <p:nvSpPr>
          <p:cNvPr id="14233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723900" y="1447800"/>
            <a:ext cx="8023225" cy="1795463"/>
          </a:xfrm>
        </p:spPr>
        <p:txBody>
          <a:bodyPr/>
          <a:lstStyle/>
          <a:p>
            <a:pPr eaLnBrk="1" hangingPunct="1"/>
            <a:r>
              <a:rPr lang="en-US" smtClean="0"/>
              <a:t>Example: Flip three fair coins</a:t>
            </a:r>
          </a:p>
          <a:p>
            <a:pPr algn="ctr" eaLnBrk="1" hangingPunct="1"/>
            <a:r>
              <a:rPr lang="en-US" sz="6000" smtClean="0">
                <a:solidFill>
                  <a:srgbClr val="3333FF"/>
                </a:solidFill>
              </a:rPr>
              <a:t>C</a:t>
            </a:r>
            <a:r>
              <a:rPr lang="en-US" sz="6000" i="1" smtClean="0">
                <a:solidFill>
                  <a:schemeClr val="accent2"/>
                </a:solidFill>
              </a:rPr>
              <a:t> </a:t>
            </a:r>
            <a:r>
              <a:rPr lang="en-US" sz="6000" smtClean="0"/>
              <a:t>::=</a:t>
            </a:r>
            <a:r>
              <a:rPr lang="en-US" sz="6000" i="1" smtClean="0"/>
              <a:t> </a:t>
            </a:r>
            <a:r>
              <a:rPr lang="en-US" sz="6000" smtClean="0"/>
              <a:t># heads (</a:t>
            </a:r>
            <a:r>
              <a:rPr lang="en-US" sz="6000" b="1" smtClean="0">
                <a:solidFill>
                  <a:srgbClr val="3333FF"/>
                </a:solidFill>
              </a:rPr>
              <a:t>C</a:t>
            </a:r>
            <a:r>
              <a:rPr lang="en-US" sz="6000" smtClean="0"/>
              <a:t>ount)</a:t>
            </a:r>
          </a:p>
        </p:txBody>
      </p:sp>
      <p:graphicFrame>
        <p:nvGraphicFramePr>
          <p:cNvPr id="142340" name="Object 4"/>
          <p:cNvGraphicFramePr>
            <a:graphicFrameLocks noChangeAspect="1"/>
          </p:cNvGraphicFramePr>
          <p:nvPr/>
        </p:nvGraphicFramePr>
        <p:xfrm>
          <a:off x="947738" y="3408363"/>
          <a:ext cx="7177087" cy="222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1" name="Equation" r:id="rId4" imgW="1638000" imgH="507960" progId="Equation.DSMT4">
                  <p:embed/>
                </p:oleObj>
              </mc:Choice>
              <mc:Fallback>
                <p:oleObj name="Equation" r:id="rId4" imgW="1638000" imgH="50796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7738" y="3408363"/>
                        <a:ext cx="7177087" cy="2222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12W.</a:t>
            </a:r>
            <a:fld id="{D6314249-D27F-4E10-9233-4726DA19EA68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43000" y="228600"/>
            <a:ext cx="7543800" cy="1143000"/>
          </a:xfrm>
        </p:spPr>
        <p:txBody>
          <a:bodyPr/>
          <a:lstStyle/>
          <a:p>
            <a:pPr eaLnBrk="1" hangingPunct="1"/>
            <a:r>
              <a:rPr lang="en-US" smtClean="0"/>
              <a:t>Intro to Random Variables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68275" y="1209675"/>
            <a:ext cx="8791575" cy="4513263"/>
          </a:xfrm>
        </p:spPr>
        <p:txBody>
          <a:bodyPr/>
          <a:lstStyle/>
          <a:p>
            <a:pPr eaLnBrk="1" hangingPunct="1"/>
            <a:r>
              <a:rPr lang="en-US" sz="3600" dirty="0" smtClean="0"/>
              <a:t>Specify events using values of variables</a:t>
            </a:r>
          </a:p>
          <a:p>
            <a:pPr lvl="1" eaLnBrk="1" hangingPunct="1">
              <a:buFontTx/>
              <a:buChar char="•"/>
            </a:pPr>
            <a:r>
              <a:rPr lang="en-US" sz="4000" dirty="0" smtClean="0"/>
              <a:t>[</a:t>
            </a:r>
            <a:r>
              <a:rPr lang="en-US" sz="4000" dirty="0" smtClean="0">
                <a:solidFill>
                  <a:srgbClr val="3333FF"/>
                </a:solidFill>
              </a:rPr>
              <a:t>C</a:t>
            </a:r>
            <a:r>
              <a:rPr lang="en-US" sz="4000" dirty="0" smtClean="0"/>
              <a:t> = 1] is event “exactly 1 head”</a:t>
            </a:r>
          </a:p>
          <a:p>
            <a:pPr lvl="1" algn="ctr" eaLnBrk="1" hangingPunct="1"/>
            <a:r>
              <a:rPr lang="en-US" sz="4000" dirty="0" smtClean="0"/>
              <a:t>Pr{</a:t>
            </a:r>
            <a:r>
              <a:rPr lang="en-US" sz="4000" dirty="0" smtClean="0">
                <a:solidFill>
                  <a:srgbClr val="3333FF"/>
                </a:solidFill>
              </a:rPr>
              <a:t>C</a:t>
            </a:r>
            <a:r>
              <a:rPr lang="en-US" sz="4000" dirty="0" smtClean="0"/>
              <a:t> </a:t>
            </a:r>
            <a:r>
              <a:rPr lang="en-US" sz="4000" dirty="0" smtClean="0">
                <a:cs typeface="Times New Roman" pitchFamily="18" charset="0"/>
              </a:rPr>
              <a:t>= 1} = 3/8</a:t>
            </a:r>
          </a:p>
          <a:p>
            <a:pPr lvl="1" eaLnBrk="1" hangingPunct="1">
              <a:buFontTx/>
              <a:buChar char="•"/>
            </a:pPr>
            <a:r>
              <a:rPr lang="en-US" sz="4000" dirty="0" err="1" smtClean="0">
                <a:cs typeface="Times New Roman" pitchFamily="18" charset="0"/>
              </a:rPr>
              <a:t>Pr{</a:t>
            </a:r>
            <a:r>
              <a:rPr lang="en-US" sz="4000" dirty="0" err="1" smtClean="0">
                <a:solidFill>
                  <a:srgbClr val="3333FF"/>
                </a:solidFill>
              </a:rPr>
              <a:t>C</a:t>
            </a:r>
            <a:r>
              <a:rPr lang="en-US" sz="4000" dirty="0" smtClean="0">
                <a:latin typeface="Euclid Symbol" charset="2"/>
                <a:cs typeface="Euclid Symbol" charset="2"/>
              </a:rPr>
              <a:t> </a:t>
            </a:r>
            <a:r>
              <a:rPr lang="en-US" sz="40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≥</a:t>
            </a:r>
            <a:r>
              <a:rPr lang="en-US" sz="4000" dirty="0" smtClean="0">
                <a:cs typeface="Times New Roman" pitchFamily="18" charset="0"/>
              </a:rPr>
              <a:t> 1} = 7/8</a:t>
            </a:r>
          </a:p>
          <a:p>
            <a:pPr lvl="1" eaLnBrk="1" hangingPunct="1">
              <a:buFontTx/>
              <a:buChar char="•"/>
            </a:pPr>
            <a:r>
              <a:rPr lang="en-US" sz="4000" dirty="0" smtClean="0">
                <a:cs typeface="Times New Roman" pitchFamily="18" charset="0"/>
              </a:rPr>
              <a:t>Pr{</a:t>
            </a:r>
            <a:r>
              <a:rPr lang="en-US" sz="4000" dirty="0" smtClean="0">
                <a:solidFill>
                  <a:srgbClr val="3333FF"/>
                </a:solidFill>
              </a:rPr>
              <a:t>C</a:t>
            </a:r>
            <a:r>
              <a:rPr lang="en-US" sz="4000" dirty="0" smtClean="0">
                <a:cs typeface="Times New Roman" pitchFamily="18" charset="0"/>
              </a:rPr>
              <a:t>·</a:t>
            </a:r>
            <a:r>
              <a:rPr lang="en-US" sz="4000" dirty="0" smtClean="0">
                <a:solidFill>
                  <a:srgbClr val="3333FF"/>
                </a:solidFill>
                <a:cs typeface="Times New Roman" pitchFamily="18" charset="0"/>
              </a:rPr>
              <a:t>M</a:t>
            </a:r>
            <a:r>
              <a:rPr lang="en-US" sz="4000" dirty="0" smtClean="0">
                <a:cs typeface="Times New Roman" pitchFamily="18" charset="0"/>
              </a:rPr>
              <a:t> </a:t>
            </a: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en-US" sz="4000" dirty="0" smtClean="0">
                <a:cs typeface="Times New Roman" pitchFamily="18" charset="0"/>
              </a:rPr>
              <a:t> 0} = Pr{</a:t>
            </a:r>
            <a:r>
              <a:rPr lang="en-US" sz="4000" dirty="0" smtClean="0">
                <a:solidFill>
                  <a:srgbClr val="3333FF"/>
                </a:solidFill>
                <a:cs typeface="Times New Roman" pitchFamily="18" charset="0"/>
              </a:rPr>
              <a:t>M</a:t>
            </a: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en-US" sz="4000" dirty="0" smtClean="0">
                <a:cs typeface="Times New Roman" pitchFamily="18" charset="0"/>
              </a:rPr>
              <a:t>0 </a:t>
            </a:r>
            <a:r>
              <a:rPr lang="en-US" sz="3200" dirty="0" smtClean="0">
                <a:solidFill>
                  <a:schemeClr val="tx2"/>
                </a:solidFill>
                <a:sym typeface="Symbol" pitchFamily="18" charset="2"/>
              </a:rPr>
              <a:t>and</a:t>
            </a:r>
            <a:r>
              <a:rPr lang="en-US" sz="4000" dirty="0" smtClean="0">
                <a:cs typeface="Times New Roman" pitchFamily="18" charset="0"/>
              </a:rPr>
              <a:t> </a:t>
            </a:r>
            <a:r>
              <a:rPr lang="en-US" sz="4000" dirty="0" smtClean="0">
                <a:solidFill>
                  <a:srgbClr val="3333FF"/>
                </a:solidFill>
                <a:cs typeface="Times New Roman" pitchFamily="18" charset="0"/>
              </a:rPr>
              <a:t>C</a:t>
            </a: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en-US" sz="4000" dirty="0" smtClean="0">
                <a:cs typeface="Times New Roman" pitchFamily="18" charset="0"/>
              </a:rPr>
              <a:t>0}</a:t>
            </a:r>
          </a:p>
          <a:p>
            <a:pPr lvl="1" eaLnBrk="1" hangingPunct="1"/>
            <a:r>
              <a:rPr lang="en-US" sz="4000" dirty="0" smtClean="0">
                <a:cs typeface="Times New Roman" pitchFamily="18" charset="0"/>
              </a:rPr>
              <a:t>    = Pr{all heads} = 1/8</a:t>
            </a:r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3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3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3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>
                <a:latin typeface="+mj-lt"/>
              </a:rPr>
              <a:t>lec</a:t>
            </a:r>
            <a:r>
              <a:rPr lang="en-US" dirty="0" smtClean="0">
                <a:latin typeface="+mj-lt"/>
              </a:rPr>
              <a:t> 12W.</a:t>
            </a:r>
            <a:fld id="{E30C1D59-262D-4F8F-B8EA-654BF725DE37}" type="slidenum">
              <a:rPr lang="en-US" smtClean="0">
                <a:latin typeface="+mj-lt"/>
              </a:rPr>
              <a:pPr>
                <a:defRPr/>
              </a:pPr>
              <a:t>6</a:t>
            </a:fld>
            <a:endParaRPr lang="en-US" dirty="0">
              <a:latin typeface="+mj-lt"/>
            </a:endParaRP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What is a Random Variable?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609600" y="1447800"/>
            <a:ext cx="3465513" cy="938213"/>
          </a:xfrm>
        </p:spPr>
        <p:txBody>
          <a:bodyPr/>
          <a:lstStyle/>
          <a:p>
            <a:pPr eaLnBrk="1" hangingPunct="1">
              <a:defRPr/>
            </a:pPr>
            <a:r>
              <a:rPr lang="en-US" sz="4400" smtClean="0">
                <a:latin typeface="+mj-lt"/>
              </a:rPr>
              <a:t>Formally,</a:t>
            </a:r>
          </a:p>
        </p:txBody>
      </p:sp>
      <p:sp>
        <p:nvSpPr>
          <p:cNvPr id="28677" name="Line 4"/>
          <p:cNvSpPr>
            <a:spLocks noChangeShapeType="1"/>
          </p:cNvSpPr>
          <p:nvPr/>
        </p:nvSpPr>
        <p:spPr bwMode="auto">
          <a:xfrm>
            <a:off x="4038600" y="3535363"/>
            <a:ext cx="1066800" cy="990600"/>
          </a:xfrm>
          <a:prstGeom prst="line">
            <a:avLst/>
          </a:prstGeom>
          <a:noFill/>
          <a:ln w="9525">
            <a:noFill/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8684" name="Text Box 6"/>
          <p:cNvSpPr txBox="1">
            <a:spLocks noChangeArrowheads="1"/>
          </p:cNvSpPr>
          <p:nvPr/>
        </p:nvSpPr>
        <p:spPr bwMode="auto">
          <a:xfrm>
            <a:off x="1373188" y="4738688"/>
            <a:ext cx="3435350" cy="708025"/>
          </a:xfrm>
          <a:prstGeom prst="rect">
            <a:avLst/>
          </a:prstGeom>
          <a:noFill/>
          <a:ln w="412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000" dirty="0">
                <a:latin typeface="+mj-lt"/>
              </a:rPr>
              <a:t>Sample space</a:t>
            </a:r>
          </a:p>
        </p:txBody>
      </p:sp>
      <p:sp>
        <p:nvSpPr>
          <p:cNvPr id="28685" name="Freeform 8"/>
          <p:cNvSpPr>
            <a:spLocks/>
          </p:cNvSpPr>
          <p:nvPr/>
        </p:nvSpPr>
        <p:spPr bwMode="auto">
          <a:xfrm flipH="1">
            <a:off x="2897188" y="3611563"/>
            <a:ext cx="914400" cy="1143000"/>
          </a:xfrm>
          <a:custGeom>
            <a:avLst/>
            <a:gdLst>
              <a:gd name="T0" fmla="*/ 0 w 768"/>
              <a:gd name="T1" fmla="*/ 0 h 672"/>
              <a:gd name="T2" fmla="*/ 77 w 768"/>
              <a:gd name="T3" fmla="*/ 291 h 672"/>
              <a:gd name="T4" fmla="*/ 85 w 768"/>
              <a:gd name="T5" fmla="*/ 510 h 672"/>
              <a:gd name="T6" fmla="*/ 120 w 768"/>
              <a:gd name="T7" fmla="*/ 654 h 672"/>
              <a:gd name="T8" fmla="*/ 137 w 768"/>
              <a:gd name="T9" fmla="*/ 1016 h 67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68"/>
              <a:gd name="T16" fmla="*/ 0 h 672"/>
              <a:gd name="T17" fmla="*/ 768 w 768"/>
              <a:gd name="T18" fmla="*/ 672 h 67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68" h="672">
                <a:moveTo>
                  <a:pt x="0" y="0"/>
                </a:moveTo>
                <a:cubicBezTo>
                  <a:pt x="176" y="68"/>
                  <a:pt x="352" y="136"/>
                  <a:pt x="432" y="192"/>
                </a:cubicBezTo>
                <a:cubicBezTo>
                  <a:pt x="512" y="248"/>
                  <a:pt x="440" y="296"/>
                  <a:pt x="480" y="336"/>
                </a:cubicBezTo>
                <a:cubicBezTo>
                  <a:pt x="520" y="376"/>
                  <a:pt x="624" y="376"/>
                  <a:pt x="672" y="432"/>
                </a:cubicBezTo>
                <a:cubicBezTo>
                  <a:pt x="720" y="488"/>
                  <a:pt x="744" y="580"/>
                  <a:pt x="768" y="672"/>
                </a:cubicBezTo>
              </a:path>
            </a:pathLst>
          </a:custGeom>
          <a:noFill/>
          <a:ln w="41275">
            <a:solidFill>
              <a:schemeClr val="tx1"/>
            </a:solidFill>
            <a:prstDash val="sysDot"/>
            <a:round/>
            <a:headEnd type="stealth" w="lg" len="lg"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8682" name="Text Box 11"/>
          <p:cNvSpPr txBox="1">
            <a:spLocks noChangeArrowheads="1"/>
          </p:cNvSpPr>
          <p:nvPr/>
        </p:nvSpPr>
        <p:spPr bwMode="auto">
          <a:xfrm>
            <a:off x="6276975" y="5178425"/>
            <a:ext cx="2154238" cy="708025"/>
          </a:xfrm>
          <a:prstGeom prst="rect">
            <a:avLst/>
          </a:prstGeom>
          <a:noFill/>
          <a:ln w="44450">
            <a:noFill/>
            <a:prstDash val="sysDot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000" dirty="0">
                <a:latin typeface="+mj-lt"/>
              </a:rPr>
              <a:t>(usually)</a:t>
            </a:r>
          </a:p>
        </p:txBody>
      </p:sp>
      <p:sp>
        <p:nvSpPr>
          <p:cNvPr id="28683" name="Freeform 12"/>
          <p:cNvSpPr>
            <a:spLocks/>
          </p:cNvSpPr>
          <p:nvPr/>
        </p:nvSpPr>
        <p:spPr bwMode="auto">
          <a:xfrm>
            <a:off x="6500813" y="3535363"/>
            <a:ext cx="762000" cy="1600200"/>
          </a:xfrm>
          <a:custGeom>
            <a:avLst/>
            <a:gdLst>
              <a:gd name="T0" fmla="*/ 0 w 768"/>
              <a:gd name="T1" fmla="*/ 0 h 672"/>
              <a:gd name="T2" fmla="*/ 26 w 768"/>
              <a:gd name="T3" fmla="*/ 2187 h 672"/>
              <a:gd name="T4" fmla="*/ 29 w 768"/>
              <a:gd name="T5" fmla="*/ 3827 h 672"/>
              <a:gd name="T6" fmla="*/ 40 w 768"/>
              <a:gd name="T7" fmla="*/ 4921 h 672"/>
              <a:gd name="T8" fmla="*/ 46 w 768"/>
              <a:gd name="T9" fmla="*/ 7655 h 67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68"/>
              <a:gd name="T16" fmla="*/ 0 h 672"/>
              <a:gd name="T17" fmla="*/ 768 w 768"/>
              <a:gd name="T18" fmla="*/ 672 h 67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68" h="672">
                <a:moveTo>
                  <a:pt x="0" y="0"/>
                </a:moveTo>
                <a:cubicBezTo>
                  <a:pt x="176" y="68"/>
                  <a:pt x="352" y="136"/>
                  <a:pt x="432" y="192"/>
                </a:cubicBezTo>
                <a:cubicBezTo>
                  <a:pt x="512" y="248"/>
                  <a:pt x="440" y="296"/>
                  <a:pt x="480" y="336"/>
                </a:cubicBezTo>
                <a:cubicBezTo>
                  <a:pt x="520" y="376"/>
                  <a:pt x="624" y="376"/>
                  <a:pt x="672" y="432"/>
                </a:cubicBezTo>
                <a:cubicBezTo>
                  <a:pt x="720" y="488"/>
                  <a:pt x="744" y="580"/>
                  <a:pt x="768" y="672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ysDot"/>
            <a:round/>
            <a:headEnd type="stealth" w="lg" len="lg"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54288" y="2417763"/>
            <a:ext cx="4176712" cy="15700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9600" dirty="0">
                <a:solidFill>
                  <a:srgbClr val="3333FF"/>
                </a:solidFill>
                <a:latin typeface="+mj-lt"/>
              </a:rPr>
              <a:t>R:</a:t>
            </a:r>
            <a:r>
              <a:rPr lang="en-US" sz="9600" dirty="0" smtClean="0">
                <a:solidFill>
                  <a:srgbClr val="3333FF"/>
                </a:solidFill>
                <a:latin typeface="Arial" charset="0"/>
                <a:sym typeface="Euclid Math One"/>
              </a:rPr>
              <a:t></a:t>
            </a:r>
            <a:r>
              <a:rPr lang="en-US" sz="9600" dirty="0" smtClean="0">
                <a:solidFill>
                  <a:srgbClr val="3333FF"/>
                </a:solidFill>
                <a:latin typeface="Euclid Symbol" charset="2"/>
                <a:cs typeface="Euclid Symbol" charset="2"/>
                <a:sym typeface="Symbol"/>
              </a:rPr>
              <a:t>→</a:t>
            </a:r>
            <a:r>
              <a:rPr lang="en-US" sz="9600" dirty="0" smtClean="0">
                <a:solidFill>
                  <a:srgbClr val="3333FF"/>
                </a:solidFill>
                <a:latin typeface="+mj-lt"/>
                <a:sym typeface="Euclid Extra"/>
              </a:rPr>
              <a:t></a:t>
            </a:r>
            <a:endParaRPr lang="en-US" sz="9600" dirty="0">
              <a:solidFill>
                <a:srgbClr val="3333FF"/>
              </a:solidFill>
              <a:latin typeface="+mj-lt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8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8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8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84" grpId="0"/>
      <p:bldP spid="28685" grpId="0" animBg="1"/>
      <p:bldP spid="28682" grpId="0"/>
      <p:bldP spid="2868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12W.</a:t>
            </a:r>
            <a:fld id="{5D7D57D3-C431-464B-8EDB-FA5824302EDB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43000" y="58738"/>
            <a:ext cx="75438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Independent Variables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060450" y="1035050"/>
            <a:ext cx="7035800" cy="4811713"/>
          </a:xfrm>
        </p:spPr>
        <p:txBody>
          <a:bodyPr/>
          <a:lstStyle/>
          <a:p>
            <a:pPr eaLnBrk="1" hangingPunct="1"/>
            <a:r>
              <a:rPr lang="en-US" sz="5400" dirty="0" smtClean="0"/>
              <a:t>random variables </a:t>
            </a:r>
            <a:r>
              <a:rPr lang="en-US" sz="5400" dirty="0" smtClean="0">
                <a:solidFill>
                  <a:srgbClr val="0000CC"/>
                </a:solidFill>
              </a:rPr>
              <a:t>R,S</a:t>
            </a:r>
          </a:p>
          <a:p>
            <a:pPr eaLnBrk="1" hangingPunct="1">
              <a:spcBef>
                <a:spcPct val="0"/>
              </a:spcBef>
            </a:pPr>
            <a:r>
              <a:rPr lang="en-US" sz="5400" dirty="0" smtClean="0"/>
              <a:t>are </a:t>
            </a:r>
            <a:r>
              <a:rPr lang="en-US" sz="5400" dirty="0" smtClean="0">
                <a:solidFill>
                  <a:srgbClr val="006600"/>
                </a:solidFill>
              </a:rPr>
              <a:t>independent</a:t>
            </a:r>
            <a:r>
              <a:rPr lang="en-US" sz="5400" dirty="0" smtClean="0"/>
              <a:t> </a:t>
            </a:r>
            <a:r>
              <a:rPr lang="en-US" sz="5400" dirty="0" err="1" smtClean="0"/>
              <a:t>iff</a:t>
            </a:r>
            <a:endParaRPr lang="en-US" sz="5400" dirty="0" smtClean="0"/>
          </a:p>
          <a:p>
            <a:pPr algn="ctr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sz="5400" dirty="0" smtClean="0"/>
              <a:t> [</a:t>
            </a:r>
            <a:r>
              <a:rPr lang="en-US" sz="5400" dirty="0" smtClean="0">
                <a:solidFill>
                  <a:srgbClr val="3333FF"/>
                </a:solidFill>
              </a:rPr>
              <a:t>R</a:t>
            </a:r>
            <a:r>
              <a:rPr lang="en-US" sz="5400" dirty="0" smtClean="0"/>
              <a:t> = </a:t>
            </a:r>
            <a:r>
              <a:rPr lang="en-US" sz="5400" dirty="0" smtClean="0">
                <a:solidFill>
                  <a:srgbClr val="3333FF"/>
                </a:solidFill>
              </a:rPr>
              <a:t>a</a:t>
            </a:r>
            <a:r>
              <a:rPr lang="en-US" sz="5400" dirty="0" smtClean="0"/>
              <a:t>], [</a:t>
            </a:r>
            <a:r>
              <a:rPr lang="en-US" sz="5400" dirty="0" smtClean="0">
                <a:solidFill>
                  <a:srgbClr val="3333FF"/>
                </a:solidFill>
              </a:rPr>
              <a:t>S</a:t>
            </a:r>
            <a:r>
              <a:rPr lang="en-US" sz="5400" dirty="0" smtClean="0"/>
              <a:t> = </a:t>
            </a:r>
            <a:r>
              <a:rPr lang="en-US" sz="5400" dirty="0" smtClean="0">
                <a:solidFill>
                  <a:srgbClr val="3333FF"/>
                </a:solidFill>
              </a:rPr>
              <a:t>b</a:t>
            </a:r>
            <a:r>
              <a:rPr lang="en-US" sz="5400" dirty="0" smtClean="0"/>
              <a:t>]</a:t>
            </a:r>
          </a:p>
          <a:p>
            <a:pPr eaLnBrk="1" hangingPunct="1">
              <a:spcBef>
                <a:spcPts val="1200"/>
              </a:spcBef>
            </a:pPr>
            <a:r>
              <a:rPr lang="en-US" sz="5400" dirty="0" smtClean="0"/>
              <a:t>are independent</a:t>
            </a:r>
          </a:p>
          <a:p>
            <a:pPr eaLnBrk="1" hangingPunct="1">
              <a:spcBef>
                <a:spcPct val="0"/>
              </a:spcBef>
            </a:pPr>
            <a:r>
              <a:rPr lang="en-US" sz="5400" dirty="0" smtClean="0">
                <a:solidFill>
                  <a:srgbClr val="7030A0"/>
                </a:solidFill>
              </a:rPr>
              <a:t>events</a:t>
            </a:r>
            <a:r>
              <a:rPr lang="en-US" sz="5400" i="1" dirty="0" smtClean="0"/>
              <a:t>  </a:t>
            </a:r>
            <a:r>
              <a:rPr lang="en-US" sz="5400" dirty="0" smtClean="0"/>
              <a:t>for all</a:t>
            </a:r>
            <a:r>
              <a:rPr lang="en-US" sz="5400" dirty="0" smtClean="0">
                <a:sym typeface="Symbol" pitchFamily="18" charset="2"/>
              </a:rPr>
              <a:t> </a:t>
            </a:r>
            <a:r>
              <a:rPr lang="en-US" sz="5400" dirty="0" smtClean="0">
                <a:solidFill>
                  <a:srgbClr val="3333FF"/>
                </a:solidFill>
                <a:sym typeface="Symbol" pitchFamily="18" charset="2"/>
              </a:rPr>
              <a:t>a</a:t>
            </a:r>
            <a:r>
              <a:rPr lang="en-US" sz="5400" dirty="0" smtClean="0">
                <a:sym typeface="Symbol" pitchFamily="18" charset="2"/>
              </a:rPr>
              <a:t>, </a:t>
            </a:r>
            <a:r>
              <a:rPr lang="en-US" sz="5400" dirty="0" smtClean="0">
                <a:solidFill>
                  <a:srgbClr val="3333FF"/>
                </a:solidFill>
                <a:sym typeface="Symbol" pitchFamily="18" charset="2"/>
              </a:rPr>
              <a:t>b</a:t>
            </a:r>
            <a:endParaRPr lang="en-US" sz="5400" i="1" dirty="0" smtClean="0">
              <a:sym typeface="Symbol" pitchFamily="18" charset="2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12W.</a:t>
            </a:r>
            <a:fld id="{4BEEAA87-0C16-438F-8FC8-D5EDAE475F35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14643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576383" y="1767846"/>
            <a:ext cx="8001000" cy="3321904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6000" dirty="0" smtClean="0">
                <a:sym typeface="Symbol" pitchFamily="18" charset="2"/>
              </a:rPr>
              <a:t>alternate version: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6000" dirty="0" err="1" smtClean="0"/>
              <a:t>Pr{</a:t>
            </a:r>
            <a:r>
              <a:rPr lang="en-US" sz="6000" dirty="0" err="1" smtClean="0">
                <a:solidFill>
                  <a:srgbClr val="3333FF"/>
                </a:solidFill>
              </a:rPr>
              <a:t>R</a:t>
            </a:r>
            <a:r>
              <a:rPr lang="en-US" sz="6000" dirty="0" smtClean="0">
                <a:solidFill>
                  <a:srgbClr val="008000"/>
                </a:solidFill>
              </a:rPr>
              <a:t> </a:t>
            </a:r>
            <a:r>
              <a:rPr lang="en-US" sz="6000" dirty="0" smtClean="0">
                <a:solidFill>
                  <a:srgbClr val="0000FF"/>
                </a:solidFill>
              </a:rPr>
              <a:t>=</a:t>
            </a:r>
            <a:r>
              <a:rPr lang="en-US" sz="6000" dirty="0" smtClean="0">
                <a:solidFill>
                  <a:srgbClr val="008000"/>
                </a:solidFill>
              </a:rPr>
              <a:t> </a:t>
            </a:r>
            <a:r>
              <a:rPr lang="en-US" sz="6000" dirty="0" smtClean="0">
                <a:solidFill>
                  <a:srgbClr val="3333FF"/>
                </a:solidFill>
              </a:rPr>
              <a:t>a</a:t>
            </a:r>
            <a:r>
              <a:rPr lang="en-US" sz="6000" dirty="0" smtClean="0">
                <a:solidFill>
                  <a:srgbClr val="008000"/>
                </a:solidFill>
              </a:rPr>
              <a:t> </a:t>
            </a:r>
            <a:r>
              <a:rPr lang="en-US" dirty="0" smtClean="0">
                <a:solidFill>
                  <a:srgbClr val="006600"/>
                </a:solidFill>
                <a:sym typeface="Symbol" pitchFamily="18" charset="2"/>
              </a:rPr>
              <a:t>AND</a:t>
            </a:r>
            <a:r>
              <a:rPr lang="en-US" sz="6000" dirty="0" smtClean="0">
                <a:solidFill>
                  <a:srgbClr val="008000"/>
                </a:solidFill>
              </a:rPr>
              <a:t> </a:t>
            </a:r>
            <a:r>
              <a:rPr lang="en-US" sz="6000" dirty="0" smtClean="0">
                <a:solidFill>
                  <a:srgbClr val="3333FF"/>
                </a:solidFill>
              </a:rPr>
              <a:t>S</a:t>
            </a:r>
            <a:r>
              <a:rPr lang="en-US" sz="6000" dirty="0" smtClean="0">
                <a:solidFill>
                  <a:srgbClr val="008000"/>
                </a:solidFill>
              </a:rPr>
              <a:t> </a:t>
            </a:r>
            <a:r>
              <a:rPr lang="en-US" sz="6000" dirty="0" smtClean="0">
                <a:solidFill>
                  <a:srgbClr val="0000FF"/>
                </a:solidFill>
              </a:rPr>
              <a:t>=</a:t>
            </a:r>
            <a:r>
              <a:rPr lang="en-US" sz="6000" dirty="0" smtClean="0">
                <a:solidFill>
                  <a:srgbClr val="008000"/>
                </a:solidFill>
              </a:rPr>
              <a:t> </a:t>
            </a:r>
            <a:r>
              <a:rPr lang="en-US" sz="6000" dirty="0" smtClean="0">
                <a:solidFill>
                  <a:srgbClr val="3333FF"/>
                </a:solidFill>
              </a:rPr>
              <a:t>b</a:t>
            </a:r>
            <a:r>
              <a:rPr lang="en-US" sz="6000" dirty="0" smtClean="0"/>
              <a:t>} =</a:t>
            </a:r>
            <a:endParaRPr lang="en-US" sz="6000" dirty="0" smtClean="0">
              <a:solidFill>
                <a:srgbClr val="008000"/>
              </a:solidFill>
            </a:endParaRPr>
          </a:p>
          <a:p>
            <a:pPr algn="ctr"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sz="6000" dirty="0" smtClean="0"/>
              <a:t>Pr{</a:t>
            </a:r>
            <a:r>
              <a:rPr lang="en-US" sz="6000" dirty="0" smtClean="0">
                <a:solidFill>
                  <a:srgbClr val="3333FF"/>
                </a:solidFill>
              </a:rPr>
              <a:t>R</a:t>
            </a:r>
            <a:r>
              <a:rPr lang="en-US" sz="6000" dirty="0" smtClean="0">
                <a:solidFill>
                  <a:srgbClr val="008000"/>
                </a:solidFill>
              </a:rPr>
              <a:t> </a:t>
            </a:r>
            <a:r>
              <a:rPr lang="en-US" sz="6000" dirty="0" smtClean="0">
                <a:solidFill>
                  <a:srgbClr val="0000FF"/>
                </a:solidFill>
              </a:rPr>
              <a:t>=</a:t>
            </a:r>
            <a:r>
              <a:rPr lang="en-US" sz="6000" dirty="0" smtClean="0">
                <a:solidFill>
                  <a:srgbClr val="008000"/>
                </a:solidFill>
              </a:rPr>
              <a:t> </a:t>
            </a:r>
            <a:r>
              <a:rPr lang="en-US" sz="6000" dirty="0" smtClean="0">
                <a:solidFill>
                  <a:srgbClr val="3333FF"/>
                </a:solidFill>
              </a:rPr>
              <a:t>a</a:t>
            </a:r>
            <a:r>
              <a:rPr lang="en-US" sz="6000" dirty="0" smtClean="0"/>
              <a:t>}</a:t>
            </a:r>
            <a:r>
              <a:rPr lang="en-US" sz="6000" dirty="0" smtClean="0">
                <a:solidFill>
                  <a:srgbClr val="008000"/>
                </a:solidFill>
              </a:rPr>
              <a:t> </a:t>
            </a:r>
            <a:r>
              <a:rPr lang="en-US" sz="6000" dirty="0" smtClean="0">
                <a:solidFill>
                  <a:srgbClr val="006600"/>
                </a:solidFill>
                <a:cs typeface="Times New Roman" pitchFamily="18" charset="0"/>
              </a:rPr>
              <a:t>·</a:t>
            </a:r>
            <a:r>
              <a:rPr lang="en-US" sz="6000" dirty="0" smtClean="0">
                <a:solidFill>
                  <a:srgbClr val="008000"/>
                </a:solidFill>
                <a:cs typeface="Times New Roman" pitchFamily="18" charset="0"/>
              </a:rPr>
              <a:t> </a:t>
            </a:r>
            <a:r>
              <a:rPr lang="en-US" sz="6000" dirty="0" smtClean="0"/>
              <a:t>Pr{</a:t>
            </a:r>
            <a:r>
              <a:rPr lang="en-US" sz="6000" dirty="0" smtClean="0">
                <a:solidFill>
                  <a:srgbClr val="3333FF"/>
                </a:solidFill>
              </a:rPr>
              <a:t>S</a:t>
            </a:r>
            <a:r>
              <a:rPr lang="en-US" sz="6000" dirty="0" smtClean="0">
                <a:solidFill>
                  <a:srgbClr val="008000"/>
                </a:solidFill>
              </a:rPr>
              <a:t> </a:t>
            </a:r>
            <a:r>
              <a:rPr lang="en-US" sz="6000" dirty="0" smtClean="0">
                <a:solidFill>
                  <a:srgbClr val="0000FF"/>
                </a:solidFill>
              </a:rPr>
              <a:t>=</a:t>
            </a:r>
            <a:r>
              <a:rPr lang="en-US" sz="6000" dirty="0" smtClean="0">
                <a:solidFill>
                  <a:srgbClr val="008000"/>
                </a:solidFill>
              </a:rPr>
              <a:t> </a:t>
            </a:r>
            <a:r>
              <a:rPr lang="en-US" sz="6000" dirty="0" smtClean="0">
                <a:solidFill>
                  <a:srgbClr val="3333FF"/>
                </a:solidFill>
              </a:rPr>
              <a:t>b</a:t>
            </a:r>
            <a:r>
              <a:rPr lang="en-US" sz="6000" dirty="0" smtClean="0"/>
              <a:t>}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143000" y="58738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Independent Variables</a:t>
            </a:r>
            <a:endParaRPr kumimoji="0" lang="en-US" sz="40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12W.</a:t>
            </a:r>
            <a:fld id="{95F672D9-7FDA-4DF5-84B2-B60196FF4FEA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32772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49290" y="1143761"/>
            <a:ext cx="8870719" cy="4585523"/>
          </a:xfrm>
        </p:spPr>
        <p:txBody>
          <a:bodyPr/>
          <a:lstStyle/>
          <a:p>
            <a:pPr eaLnBrk="1" hangingPunct="1"/>
            <a:r>
              <a:rPr lang="en-US" sz="6000" dirty="0" smtClean="0"/>
              <a:t>    Are </a:t>
            </a:r>
            <a:r>
              <a:rPr lang="en-US" sz="6000" dirty="0" smtClean="0">
                <a:solidFill>
                  <a:srgbClr val="3333FF"/>
                </a:solidFill>
              </a:rPr>
              <a:t>C</a:t>
            </a:r>
            <a:r>
              <a:rPr lang="en-US" sz="6000" dirty="0" smtClean="0"/>
              <a:t> and </a:t>
            </a:r>
            <a:r>
              <a:rPr lang="en-US" sz="6000" dirty="0" smtClean="0">
                <a:solidFill>
                  <a:srgbClr val="3333FF"/>
                </a:solidFill>
              </a:rPr>
              <a:t>M</a:t>
            </a:r>
            <a:r>
              <a:rPr lang="en-US" sz="6000" dirty="0" smtClean="0"/>
              <a:t> </a:t>
            </a:r>
          </a:p>
          <a:p>
            <a:pPr eaLnBrk="1" hangingPunct="1"/>
            <a:r>
              <a:rPr lang="en-US" sz="6000" dirty="0" smtClean="0"/>
              <a:t>    independent?</a:t>
            </a:r>
          </a:p>
          <a:p>
            <a:pPr algn="ctr" eaLnBrk="1" hangingPunct="1"/>
            <a:r>
              <a:rPr lang="en-US" sz="6000" dirty="0" err="1" smtClean="0"/>
              <a:t>Pr{</a:t>
            </a:r>
            <a:r>
              <a:rPr lang="en-US" sz="6000" dirty="0" err="1" smtClean="0">
                <a:solidFill>
                  <a:srgbClr val="0000FF"/>
                </a:solidFill>
              </a:rPr>
              <a:t>M</a:t>
            </a:r>
            <a:r>
              <a:rPr lang="en-US" sz="6000" dirty="0" smtClean="0"/>
              <a:t>=1}⋅Pr{</a:t>
            </a:r>
            <a:r>
              <a:rPr lang="en-US" sz="6000" dirty="0" smtClean="0">
                <a:solidFill>
                  <a:srgbClr val="0000FF"/>
                </a:solidFill>
              </a:rPr>
              <a:t>C</a:t>
            </a:r>
            <a:r>
              <a:rPr lang="en-US" sz="6000" dirty="0" smtClean="0"/>
              <a:t>=1} </a:t>
            </a:r>
            <a:r>
              <a:rPr lang="en-US" sz="6000" b="1" dirty="0" smtClean="0">
                <a:solidFill>
                  <a:srgbClr val="FF00FF"/>
                </a:solidFill>
                <a:latin typeface="Euclid Symbol" charset="2"/>
                <a:cs typeface="Euclid Symbol" charset="2"/>
              </a:rPr>
              <a:t>&gt;</a:t>
            </a:r>
            <a:r>
              <a:rPr lang="en-US" sz="6000" dirty="0" smtClean="0"/>
              <a:t> </a:t>
            </a:r>
            <a:r>
              <a:rPr lang="en-US" sz="6000" dirty="0" smtClean="0">
                <a:solidFill>
                  <a:schemeClr val="tx2"/>
                </a:solidFill>
              </a:rPr>
              <a:t>0</a:t>
            </a:r>
          </a:p>
          <a:p>
            <a:pPr algn="ctr" eaLnBrk="1" hangingPunct="1"/>
            <a:r>
              <a:rPr lang="en-US" sz="6000" dirty="0" smtClean="0"/>
              <a:t>Pr{</a:t>
            </a:r>
            <a:r>
              <a:rPr lang="en-US" sz="6000" dirty="0" smtClean="0">
                <a:solidFill>
                  <a:srgbClr val="0000FF"/>
                </a:solidFill>
              </a:rPr>
              <a:t>M</a:t>
            </a:r>
            <a:r>
              <a:rPr lang="en-US" sz="6000" dirty="0" smtClean="0"/>
              <a:t>=1 and </a:t>
            </a:r>
            <a:r>
              <a:rPr lang="en-US" sz="6000" dirty="0" smtClean="0">
                <a:solidFill>
                  <a:srgbClr val="0000FF"/>
                </a:solidFill>
              </a:rPr>
              <a:t>C</a:t>
            </a:r>
            <a:r>
              <a:rPr lang="en-US" sz="6000" dirty="0" smtClean="0"/>
              <a:t>=1} </a:t>
            </a:r>
            <a:r>
              <a:rPr lang="en-US" sz="6000" b="1" dirty="0" smtClean="0">
                <a:solidFill>
                  <a:srgbClr val="FF00FF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6000" dirty="0" smtClean="0"/>
              <a:t> 0</a:t>
            </a:r>
          </a:p>
          <a:p>
            <a:pPr eaLnBrk="1" hangingPunct="1"/>
            <a:endParaRPr lang="en-US" sz="6000" dirty="0" smtClean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1143000" y="58738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Independent Variables</a:t>
            </a:r>
            <a:endParaRPr kumimoji="0" lang="en-US" sz="40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78151" y="2134416"/>
            <a:ext cx="178927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solidFill>
                  <a:srgbClr val="C00000"/>
                </a:solidFill>
                <a:latin typeface="+mj-lt"/>
              </a:rPr>
              <a:t>NO</a:t>
            </a:r>
            <a:r>
              <a:rPr lang="en-US" sz="6600" dirty="0" smtClean="0">
                <a:latin typeface="+mj-lt"/>
              </a:rPr>
              <a:t>:</a:t>
            </a:r>
            <a:endParaRPr lang="en-US" sz="6600" dirty="0">
              <a:latin typeface="+mj-lt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27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27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8100">
          <a:solidFill>
            <a:srgbClr val="FF00FF"/>
          </a:solidFill>
          <a:prstDash val="sysDash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1464</TotalTime>
  <Words>1484</Words>
  <Application>Microsoft Macintosh PowerPoint</Application>
  <PresentationFormat>On-screen Show (4:3)</PresentationFormat>
  <Paragraphs>232</Paragraphs>
  <Slides>30</Slides>
  <Notes>30</Notes>
  <HiddenSlides>2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2" baseType="lpstr">
      <vt:lpstr>Default Design</vt:lpstr>
      <vt:lpstr>Equation</vt:lpstr>
      <vt:lpstr>PowerPoint Presentation</vt:lpstr>
      <vt:lpstr>Random Variables</vt:lpstr>
      <vt:lpstr>Random Variables</vt:lpstr>
      <vt:lpstr>Intro to Random Variables</vt:lpstr>
      <vt:lpstr>Intro to Random Variables</vt:lpstr>
      <vt:lpstr>What is a Random Variable?</vt:lpstr>
      <vt:lpstr>Independent Variables</vt:lpstr>
      <vt:lpstr>PowerPoint Presentation</vt:lpstr>
      <vt:lpstr>PowerPoint Presentation</vt:lpstr>
      <vt:lpstr>Indicator Variables</vt:lpstr>
      <vt:lpstr>Independent Variables</vt:lpstr>
      <vt:lpstr>Mutally Independent Variables</vt:lpstr>
      <vt:lpstr>Mutally Independent Variables</vt:lpstr>
      <vt:lpstr>Independent Variables</vt:lpstr>
      <vt:lpstr>Independent Variables</vt:lpstr>
      <vt:lpstr>Binomial Random Variable</vt:lpstr>
      <vt:lpstr>Binomial Random Variable</vt:lpstr>
      <vt:lpstr>Binomial Random Variable</vt:lpstr>
      <vt:lpstr>Binomial Random Variable</vt:lpstr>
      <vt:lpstr>Binomial Random Variable</vt:lpstr>
      <vt:lpstr>Binomial Random Variable</vt:lpstr>
      <vt:lpstr>Binomial Random Variable</vt:lpstr>
      <vt:lpstr>Density &amp; Distribution</vt:lpstr>
      <vt:lpstr>Density &amp; Distribution</vt:lpstr>
      <vt:lpstr>Uniform Distribution</vt:lpstr>
      <vt:lpstr>Uniform Distribution</vt:lpstr>
      <vt:lpstr>Mutual Independence</vt:lpstr>
      <vt:lpstr>Mutual Independence</vt:lpstr>
      <vt:lpstr>Mutual Independence</vt:lpstr>
      <vt:lpstr>Mutual Independence</vt:lpstr>
    </vt:vector>
  </TitlesOfParts>
  <Company>MIT/CSAIL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Albert R. Meyer</dc:creator>
  <cp:lastModifiedBy>Albert R Meyer</cp:lastModifiedBy>
  <cp:revision>86</cp:revision>
  <cp:lastPrinted>2011-12-01T02:33:02Z</cp:lastPrinted>
  <dcterms:created xsi:type="dcterms:W3CDTF">2011-04-28T01:16:18Z</dcterms:created>
  <dcterms:modified xsi:type="dcterms:W3CDTF">2012-04-28T03:10:49Z</dcterms:modified>
</cp:coreProperties>
</file>