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728" r:id="rId2"/>
    <p:sldId id="846" r:id="rId3"/>
    <p:sldId id="852" r:id="rId4"/>
    <p:sldId id="898" r:id="rId5"/>
    <p:sldId id="847" r:id="rId6"/>
    <p:sldId id="897" r:id="rId7"/>
    <p:sldId id="848" r:id="rId8"/>
    <p:sldId id="849" r:id="rId9"/>
    <p:sldId id="835" r:id="rId10"/>
    <p:sldId id="828" r:id="rId11"/>
    <p:sldId id="896" r:id="rId12"/>
    <p:sldId id="882" r:id="rId13"/>
    <p:sldId id="829" r:id="rId14"/>
    <p:sldId id="866" r:id="rId15"/>
    <p:sldId id="861" r:id="rId16"/>
    <p:sldId id="868" r:id="rId17"/>
    <p:sldId id="862" r:id="rId18"/>
    <p:sldId id="899" r:id="rId19"/>
    <p:sldId id="863" r:id="rId20"/>
    <p:sldId id="865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63" d="100"/>
          <a:sy n="163" d="100"/>
        </p:scale>
        <p:origin x="-13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68BF8-C93A-41A1-BF8E-DF03B3588B40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0EC5B-AB36-4405-8AF7-B23D065DB48B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EBE29-0F4B-49ED-85FC-B127C93EB9C8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B55ED-9ED0-4C64-9D5D-28DC4AA79C35}" type="slidenum">
              <a:rPr lang="en-US"/>
              <a:pPr/>
              <a:t>16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18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/>
            <a:fld id="{AD18C0C4-7447-40FE-B826-3D54933616AD}" type="slidenum">
              <a:rPr lang="en-US" sz="1300">
                <a:latin typeface="Times New Roman" pitchFamily="8" charset="0"/>
              </a:rPr>
              <a:pPr algn="r" defTabSz="966788"/>
              <a:t>19</a:t>
            </a:fld>
            <a:endParaRPr lang="en-US" sz="1300">
              <a:latin typeface="Times New Roman" pitchFamily="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3" tIns="48326" rIns="96653" bIns="48326"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18490-2E38-406B-B406-B0AEE7828AB3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1FCDE-70E9-4F74-AB1E-02AC1D13FDB0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75C75-F24E-432E-8F73-8959217AB0C5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CAEDA-6092-4BBC-95C4-C1A327277B30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C570A-E1BC-4CB4-B4D2-AB1F3D2A8546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5M.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March 5,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676400"/>
            <a:ext cx="8915400" cy="34290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Theory:</a:t>
            </a:r>
          </a:p>
          <a:p>
            <a:pPr eaLnBrk="1" hangingPunct="1"/>
            <a:r>
              <a:rPr lang="en-US" sz="6000" b="1" dirty="0"/>
              <a:t>Die </a:t>
            </a:r>
            <a:r>
              <a:rPr lang="en-US" sz="6000" b="1" dirty="0" smtClean="0"/>
              <a:t>Hard</a:t>
            </a:r>
          </a:p>
          <a:p>
            <a:pPr eaLnBrk="1" hangingPunct="1"/>
            <a:r>
              <a:rPr lang="en-US" sz="6000" b="1" dirty="0" smtClean="0"/>
              <a:t>Unique factorization</a:t>
            </a:r>
          </a:p>
          <a:p>
            <a:pPr eaLnBrk="1" hangingPunct="1"/>
            <a:r>
              <a:rPr lang="en-US" sz="6000" b="1" dirty="0" smtClean="0"/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055813" y="411163"/>
            <a:ext cx="5370512" cy="10683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Times New Roman" pitchFamily="8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</a:b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990600"/>
            <a:ext cx="8458200" cy="54054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</a:t>
            </a:r>
            <a:r>
              <a:rPr lang="en-US" sz="4000" dirty="0" smtClean="0"/>
              <a:t>: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p</a:t>
            </a:r>
            <a:r>
              <a:rPr lang="en-US" sz="4400" dirty="0" smtClean="0"/>
              <a:t> prime and </a:t>
            </a:r>
            <a:r>
              <a:rPr lang="en-US" sz="4400" dirty="0" smtClean="0">
                <a:solidFill>
                  <a:srgbClr val="0000CC"/>
                </a:solidFill>
              </a:rPr>
              <a:t>p</a:t>
            </a:r>
            <a:r>
              <a:rPr lang="en-US" sz="4400" baseline="-250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|</a:t>
            </a:r>
            <a:r>
              <a:rPr lang="en-US" sz="4400" baseline="-250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ab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implies 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  </a:t>
            </a:r>
            <a:r>
              <a:rPr lang="en-US" sz="4400" dirty="0" smtClean="0"/>
              <a:t>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p|b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i="1" dirty="0" err="1" smtClean="0"/>
              <a:t>pf</a:t>
            </a:r>
            <a:r>
              <a:rPr lang="en-US" sz="4400" dirty="0" smtClean="0"/>
              <a:t>: say </a:t>
            </a:r>
            <a:r>
              <a:rPr lang="en-US" sz="4400" dirty="0" smtClean="0">
                <a:solidFill>
                  <a:schemeClr val="accent2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),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CC"/>
                </a:solidFill>
              </a:rPr>
              <a:t>gcd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p,a</a:t>
            </a:r>
            <a:r>
              <a:rPr lang="en-US" sz="4400" dirty="0" smtClean="0">
                <a:solidFill>
                  <a:srgbClr val="0000CC"/>
                </a:solidFill>
              </a:rPr>
              <a:t>) = 1.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so,       </a:t>
            </a:r>
            <a:r>
              <a:rPr lang="en-US" sz="4400" dirty="0" err="1" smtClean="0">
                <a:solidFill>
                  <a:srgbClr val="0000CC"/>
                </a:solidFill>
              </a:rPr>
              <a:t>sa</a:t>
            </a:r>
            <a:r>
              <a:rPr lang="en-US" sz="4400" dirty="0" smtClean="0">
                <a:solidFill>
                  <a:srgbClr val="0000CC"/>
                </a:solidFill>
              </a:rPr>
              <a:t>    +  </a:t>
            </a:r>
            <a:r>
              <a:rPr lang="en-US" sz="4400" dirty="0" err="1" smtClean="0">
                <a:solidFill>
                  <a:srgbClr val="0000CC"/>
                </a:solidFill>
              </a:rPr>
              <a:t>tp</a:t>
            </a:r>
            <a:r>
              <a:rPr lang="en-US" sz="4400" dirty="0" smtClean="0">
                <a:solidFill>
                  <a:srgbClr val="0000CC"/>
                </a:solidFill>
              </a:rPr>
              <a:t>     = 1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00CC"/>
                </a:solidFill>
              </a:rPr>
              <a:t>          (</a:t>
            </a:r>
            <a:r>
              <a:rPr lang="en-US" sz="4400" dirty="0" err="1" smtClean="0">
                <a:solidFill>
                  <a:srgbClr val="0000CC"/>
                </a:solidFill>
              </a:rPr>
              <a:t>sa)b</a:t>
            </a:r>
            <a:r>
              <a:rPr lang="en-US" sz="4400" dirty="0" smtClean="0">
                <a:solidFill>
                  <a:srgbClr val="0000CC"/>
                </a:solidFill>
              </a:rPr>
              <a:t> + (</a:t>
            </a:r>
            <a:r>
              <a:rPr lang="en-US" sz="4400" dirty="0" err="1" smtClean="0">
                <a:solidFill>
                  <a:srgbClr val="0000CC"/>
                </a:solidFill>
              </a:rPr>
              <a:t>tp)b</a:t>
            </a:r>
            <a:r>
              <a:rPr lang="en-US" sz="4400" dirty="0" smtClean="0">
                <a:solidFill>
                  <a:srgbClr val="0000CC"/>
                </a:solidFill>
              </a:rPr>
              <a:t> = 1</a:t>
            </a:r>
            <a:r>
              <a:rPr lang="en-US" sz="4400" dirty="0" smtClean="0"/>
              <a:t>∙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622888"/>
              </p:ext>
            </p:extLst>
          </p:nvPr>
        </p:nvGraphicFramePr>
        <p:xfrm>
          <a:off x="2406650" y="3468688"/>
          <a:ext cx="120015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4" imgW="152400" imgH="457200" progId="Equation.DSMT4">
                  <p:embed/>
                </p:oleObj>
              </mc:Choice>
              <mc:Fallback>
                <p:oleObj name="Equation" r:id="rId4" imgW="152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3468688"/>
                        <a:ext cx="1200150" cy="270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397500" y="3400425"/>
            <a:ext cx="1612900" cy="2767013"/>
            <a:chOff x="4940300" y="3400425"/>
            <a:chExt cx="1612900" cy="2767013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4940300" y="5181600"/>
              <a:ext cx="698500" cy="7016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graphicFrame>
          <p:nvGraphicFramePr>
            <p:cNvPr id="307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523927"/>
                </p:ext>
              </p:extLst>
            </p:nvPr>
          </p:nvGraphicFramePr>
          <p:xfrm>
            <a:off x="5487988" y="3400425"/>
            <a:ext cx="1065212" cy="276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Equation" r:id="rId6" imgW="139700" imgH="482600" progId="Equation.3">
                    <p:embed/>
                  </p:oleObj>
                </mc:Choice>
                <mc:Fallback>
                  <p:oleObj name="Equation" r:id="rId6" imgW="139700" imgH="482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7988" y="3400425"/>
                          <a:ext cx="1065212" cy="2767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842125" y="5775325"/>
            <a:ext cx="131286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QED</a:t>
            </a: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575149"/>
              </p:ext>
            </p:extLst>
          </p:nvPr>
        </p:nvGraphicFramePr>
        <p:xfrm>
          <a:off x="3930650" y="3394075"/>
          <a:ext cx="1200150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8" imgW="152400" imgH="482600" progId="Equation.3">
                  <p:embed/>
                </p:oleObj>
              </mc:Choice>
              <mc:Fallback>
                <p:oleObj name="Equation" r:id="rId8" imgW="152400" imgH="482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3394075"/>
                        <a:ext cx="1200150" cy="285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CB10A8"/>
                </a:solidFill>
              </a:rPr>
              <a:t>Lemma: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dirty="0" smtClean="0"/>
              <a:t> prime and 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|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ab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implies </a:t>
            </a:r>
            <a:r>
              <a:rPr lang="en-US" sz="4800" dirty="0" err="1" smtClean="0">
                <a:solidFill>
                  <a:srgbClr val="0000CC"/>
                </a:solidFill>
              </a:rPr>
              <a:t>p|a</a:t>
            </a:r>
            <a:r>
              <a:rPr lang="en-US" sz="4800" dirty="0" smtClean="0">
                <a:solidFill>
                  <a:srgbClr val="0000CC"/>
                </a:solidFill>
              </a:rPr>
              <a:t>  </a:t>
            </a:r>
            <a:r>
              <a:rPr lang="en-US" sz="4800" dirty="0" smtClean="0"/>
              <a:t>or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p|b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CB10A8"/>
                </a:solidFill>
              </a:rPr>
              <a:t>pf</a:t>
            </a:r>
            <a:r>
              <a:rPr lang="en-US" sz="4400" dirty="0" smtClean="0">
                <a:solidFill>
                  <a:srgbClr val="CB10A8"/>
                </a:solidFill>
              </a:rPr>
              <a:t>:</a:t>
            </a:r>
            <a:r>
              <a:rPr lang="en-US" sz="4800" dirty="0" smtClean="0"/>
              <a:t> say </a:t>
            </a:r>
            <a:r>
              <a:rPr lang="en-US" sz="4800" dirty="0" smtClean="0">
                <a:solidFill>
                  <a:schemeClr val="accent2"/>
                </a:solidFill>
                <a:sym typeface="Euclid Symbol" pitchFamily="18" charset="2"/>
              </a:rPr>
              <a:t>not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p|a</a:t>
            </a:r>
            <a:r>
              <a:rPr lang="en-US" sz="4800" dirty="0" smtClean="0">
                <a:solidFill>
                  <a:srgbClr val="0000CC"/>
                </a:solidFill>
              </a:rPr>
              <a:t>), </a:t>
            </a:r>
            <a:r>
              <a:rPr lang="en-US" sz="4800" dirty="0" smtClean="0"/>
              <a:t>so </a:t>
            </a:r>
            <a:r>
              <a:rPr lang="en-US" sz="4800" dirty="0" err="1" smtClean="0">
                <a:solidFill>
                  <a:srgbClr val="0000CC"/>
                </a:solidFill>
              </a:rPr>
              <a:t>gcd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p,a</a:t>
            </a:r>
            <a:r>
              <a:rPr lang="en-US" sz="4800" dirty="0" smtClean="0">
                <a:solidFill>
                  <a:srgbClr val="0000CC"/>
                </a:solidFill>
              </a:rPr>
              <a:t>) = 1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so,      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sa</a:t>
            </a:r>
            <a:r>
              <a:rPr lang="en-US" sz="6000" dirty="0" smtClean="0">
                <a:solidFill>
                  <a:srgbClr val="0000CC"/>
                </a:solidFill>
              </a:rPr>
              <a:t>    +  </a:t>
            </a:r>
            <a:r>
              <a:rPr lang="en-US" sz="6000" dirty="0" err="1" smtClean="0">
                <a:solidFill>
                  <a:srgbClr val="0000CC"/>
                </a:solidFill>
              </a:rPr>
              <a:t>tp</a:t>
            </a:r>
            <a:r>
              <a:rPr lang="en-US" sz="6000" dirty="0" smtClean="0">
                <a:solidFill>
                  <a:srgbClr val="0000CC"/>
                </a:solidFill>
              </a:rPr>
              <a:t>     = 1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202367"/>
              </p:ext>
            </p:extLst>
          </p:nvPr>
        </p:nvGraphicFramePr>
        <p:xfrm>
          <a:off x="2286000" y="2743200"/>
          <a:ext cx="1447800" cy="326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152400" imgH="457200" progId="Equation.DSMT4">
                  <p:embed/>
                </p:oleObj>
              </mc:Choice>
              <mc:Fallback>
                <p:oleObj name="Equation" r:id="rId4" imgW="152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0"/>
                        <a:ext cx="1447800" cy="32632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400800" y="2819400"/>
            <a:ext cx="2209800" cy="3200400"/>
            <a:chOff x="6400800" y="2819400"/>
            <a:chExt cx="2209800" cy="3200400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6400800" y="5036403"/>
              <a:ext cx="808034" cy="83099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rgbClr val="CB10A8"/>
                  </a:solidFill>
                </a:rPr>
                <a:t>so</a:t>
              </a:r>
            </a:p>
          </p:txBody>
        </p:sp>
        <p:graphicFrame>
          <p:nvGraphicFramePr>
            <p:cNvPr id="307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5770005"/>
                </p:ext>
              </p:extLst>
            </p:nvPr>
          </p:nvGraphicFramePr>
          <p:xfrm>
            <a:off x="7302151" y="2819400"/>
            <a:ext cx="1308449" cy="320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Equation" r:id="rId6" imgW="139700" imgH="482600" progId="Equation.3">
                    <p:embed/>
                  </p:oleObj>
                </mc:Choice>
                <mc:Fallback>
                  <p:oleObj name="Equation" r:id="rId6" imgW="1397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2151" y="2819400"/>
                          <a:ext cx="1308449" cy="320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842125" y="5775325"/>
            <a:ext cx="131286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QED</a:t>
            </a: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92147"/>
              </p:ext>
            </p:extLst>
          </p:nvPr>
        </p:nvGraphicFramePr>
        <p:xfrm>
          <a:off x="4495801" y="2743200"/>
          <a:ext cx="136297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8" imgW="139700" imgH="457200" progId="Equation.DSMT4">
                  <p:embed/>
                </p:oleObj>
              </mc:Choice>
              <mc:Fallback>
                <p:oleObj name="Equation" r:id="rId8" imgW="139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2743200"/>
                        <a:ext cx="1362976" cy="3352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95600" y="3632537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FF"/>
                </a:solidFill>
              </a:rPr>
              <a:t>b         b       </a:t>
            </a:r>
            <a:r>
              <a:rPr lang="en-US" sz="6000" baseline="-25000" dirty="0" smtClean="0">
                <a:solidFill>
                  <a:srgbClr val="FF00FF"/>
                </a:solidFill>
              </a:rPr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b      </a:t>
            </a:r>
          </a:p>
        </p:txBody>
      </p:sp>
    </p:spTree>
    <p:extLst>
      <p:ext uri="{BB962C8B-B14F-4D97-AF65-F5344CB8AC3E}">
        <p14:creationId xmlns:p14="http://schemas.microsoft.com/office/powerpoint/2010/main" val="223905735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3429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Lemma</a:t>
            </a:r>
            <a:r>
              <a:rPr lang="en-US" sz="4400" dirty="0" smtClean="0"/>
              <a:t>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and </a:t>
            </a:r>
            <a:r>
              <a:rPr lang="en-US" sz="5400" dirty="0" err="1" smtClean="0">
                <a:solidFill>
                  <a:srgbClr val="0000CC"/>
                </a:solidFill>
              </a:rPr>
              <a:t>p|(a·b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implies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 smtClean="0"/>
              <a:t>or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p|b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in Class Problem 3.</a:t>
            </a:r>
            <a:endParaRPr lang="en-US" sz="5400" dirty="0" smtClean="0">
              <a:solidFill>
                <a:srgbClr val="0000CC"/>
              </a:solidFill>
            </a:endParaRP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12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4875" y="1376363"/>
            <a:ext cx="7477125" cy="41862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err="1" smtClean="0">
                <a:solidFill>
                  <a:srgbClr val="CB10A8"/>
                </a:solidFill>
              </a:rPr>
              <a:t>Cor</a:t>
            </a:r>
            <a:r>
              <a:rPr lang="en-US" sz="5400" i="1" dirty="0" smtClean="0"/>
              <a:t> </a:t>
            </a:r>
            <a:r>
              <a:rPr lang="en-US" sz="5400" dirty="0" smtClean="0"/>
              <a:t>:If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is prime, and</a:t>
            </a:r>
          </a:p>
          <a:p>
            <a:pPr marL="0" indent="0" algn="ctr" eaLnBrk="1" hangingPunct="1"/>
            <a:r>
              <a:rPr lang="en-US" sz="5400" dirty="0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 ··· 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m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olidFill>
                  <a:srgbClr val="CB10A8"/>
                </a:solidFill>
              </a:rPr>
              <a:t>pf</a:t>
            </a:r>
            <a:r>
              <a:rPr lang="en-US" sz="5400" dirty="0" smtClean="0"/>
              <a:t>: by induction on </a:t>
            </a:r>
            <a:r>
              <a:rPr lang="en-US" sz="5400" dirty="0" smtClean="0">
                <a:solidFill>
                  <a:srgbClr val="0000CC"/>
                </a:solidFill>
              </a:rPr>
              <a:t>m</a:t>
            </a:r>
            <a:r>
              <a:rPr lang="en-US" sz="5400" dirty="0" smtClean="0"/>
              <a:t>.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E79D9AAE-A808-4685-9C0F-E5A5F353A41A}" type="slidenum">
              <a:rPr lang="en-US" sz="1200" smtClean="0">
                <a:latin typeface="Comic Sans MS" pitchFamily="8" charset="0"/>
              </a:rPr>
              <a:pPr/>
              <a:t>13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  <a:ln w="38100">
            <a:solidFill>
              <a:srgbClr val="FF00FF"/>
            </a:solidFill>
            <a:prstDash val="dash"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Every integer </a:t>
            </a:r>
            <a:r>
              <a:rPr lang="en-US" sz="6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solidFill>
                  <a:srgbClr val="000000"/>
                </a:solidFill>
              </a:rPr>
              <a:t> 1 factors </a:t>
            </a:r>
            <a:r>
              <a:rPr lang="en-US" sz="6000" dirty="0" smtClean="0">
                <a:solidFill>
                  <a:srgbClr val="008000"/>
                </a:solidFill>
              </a:rPr>
              <a:t>uniquely</a:t>
            </a:r>
            <a:r>
              <a:rPr lang="en-US" sz="6000" dirty="0" smtClean="0">
                <a:solidFill>
                  <a:srgbClr val="000000"/>
                </a:solidFill>
              </a:rPr>
              <a:t> into a weakly decreasing sequence of primes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Fundamental </a:t>
            </a:r>
            <a:r>
              <a:rPr lang="en-US" sz="3600" dirty="0" err="1" smtClean="0">
                <a:solidFill>
                  <a:schemeClr val="tx1"/>
                </a:solidFill>
              </a:rPr>
              <a:t>Thm</a:t>
            </a:r>
            <a:r>
              <a:rPr lang="en-US" sz="3600" dirty="0" smtClean="0">
                <a:solidFill>
                  <a:schemeClr val="tx1"/>
                </a:solidFill>
              </a:rPr>
              <a:t>. of Arithmetic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ED062411-6F17-41FB-A2D2-BA09849AA3A4}" type="slidenum">
              <a:rPr lang="en-US" sz="1200" smtClean="0">
                <a:latin typeface="Comic Sans MS" pitchFamily="8" charset="0"/>
              </a:rPr>
              <a:pPr/>
              <a:t>14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886200"/>
          </a:xfrm>
        </p:spPr>
        <p:txBody>
          <a:bodyPr/>
          <a:lstStyle/>
          <a:p>
            <a:pPr marL="0" indent="0" eaLnBrk="1" hangingPunct="1"/>
            <a:r>
              <a:rPr lang="en-US" sz="5400" dirty="0" smtClean="0"/>
              <a:t>Every integer </a:t>
            </a:r>
            <a:r>
              <a:rPr lang="en-US" sz="5400" dirty="0" smtClean="0">
                <a:solidFill>
                  <a:srgbClr val="0000CC"/>
                </a:solidFill>
              </a:rPr>
              <a:t>n </a:t>
            </a:r>
            <a:r>
              <a:rPr lang="en-US" sz="5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has a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i="1" dirty="0" smtClean="0"/>
              <a:t> </a:t>
            </a:r>
            <a:r>
              <a:rPr lang="en-US" sz="5400" dirty="0" smtClean="0"/>
              <a:t>factorization into primes:  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 ··· ·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n</a:t>
            </a:r>
          </a:p>
          <a:p>
            <a:pPr marL="0" indent="0" eaLnBrk="1" hangingPunct="1"/>
            <a:r>
              <a:rPr lang="en-US" sz="5400" dirty="0" smtClean="0"/>
              <a:t> with  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··· </a:t>
            </a:r>
            <a:r>
              <a:rPr lang="en-US" sz="5400" b="1" dirty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endParaRPr lang="en-US" sz="5400" dirty="0" smtClean="0">
              <a:solidFill>
                <a:srgbClr val="0000CC"/>
              </a:solidFill>
              <a:cs typeface="Times New Roman" pitchFamily="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9049879D-65FD-478A-BB9D-5DDF81B450BA}" type="slidenum">
              <a:rPr lang="en-US" sz="1200" smtClean="0">
                <a:latin typeface="Comic Sans MS" pitchFamily="8" charset="0"/>
              </a:rPr>
              <a:pPr/>
              <a:t>15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3851385-812A-493F-95C9-342353735912}" type="slidenum">
              <a:rPr lang="en-US" sz="1200" smtClean="0"/>
              <a:pPr/>
              <a:t>16</a:t>
            </a:fld>
            <a:endParaRPr lang="en-US" sz="1200" dirty="0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Prime Factorization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96240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8000"/>
                </a:solidFill>
              </a:rPr>
              <a:t>Fundamental Theorem of Arithmetic</a:t>
            </a:r>
          </a:p>
          <a:p>
            <a:r>
              <a:rPr lang="en-US" sz="4400" i="1" dirty="0"/>
              <a:t>Example:</a:t>
            </a:r>
          </a:p>
          <a:p>
            <a:r>
              <a:rPr lang="en-US" sz="5400" dirty="0"/>
              <a:t>61394323221 </a:t>
            </a:r>
            <a:r>
              <a:rPr lang="en-US" sz="54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endParaRPr lang="en-US" sz="5400" dirty="0">
              <a:solidFill>
                <a:srgbClr val="000000"/>
              </a:solidFill>
            </a:endParaRPr>
          </a:p>
          <a:p>
            <a:pPr algn="ctr"/>
            <a:r>
              <a:rPr lang="en-US" sz="5400" dirty="0" smtClean="0"/>
              <a:t>53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 smtClean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 smtClean="0"/>
              <a:t>7</a:t>
            </a:r>
            <a:r>
              <a:rPr lang="en-US" sz="5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 smtClean="0"/>
              <a:t>3</a:t>
            </a:r>
            <a:endParaRPr lang="en-US" sz="5400" dirty="0"/>
          </a:p>
          <a:p>
            <a:pPr algn="ctr"/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</a:t>
            </a:r>
            <a:r>
              <a:rPr lang="en-US" sz="4000" dirty="0" smtClean="0"/>
              <a:t>suppose not. choose smallest </a:t>
            </a:r>
            <a:r>
              <a:rPr lang="en-US" sz="4000" dirty="0" smtClean="0">
                <a:solidFill>
                  <a:srgbClr val="0000CC"/>
                </a:solidFill>
              </a:rPr>
              <a:t>n</a:t>
            </a:r>
            <a:r>
              <a:rPr lang="en-US" sz="4000" i="1" dirty="0" smtClean="0">
                <a:solidFill>
                  <a:srgbClr val="0000CC"/>
                </a:solidFill>
              </a:rPr>
              <a:t> </a:t>
            </a:r>
            <a:r>
              <a:rPr lang="en-US" sz="4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solidFill>
                  <a:srgbClr val="0000CC"/>
                </a:solidFill>
              </a:rPr>
              <a:t>1</a:t>
            </a:r>
            <a:r>
              <a:rPr lang="en-US" sz="4000" dirty="0" smtClean="0"/>
              <a:t>:</a:t>
            </a:r>
            <a:endParaRPr lang="en-US" sz="3600" dirty="0" smtClean="0"/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n </a:t>
            </a:r>
            <a:r>
              <a:rPr lang="en-US" sz="4800" b="1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4800" baseline="-25000" dirty="0" smtClean="0">
                <a:solidFill>
                  <a:srgbClr val="0000CC"/>
                </a:solidFill>
              </a:rPr>
              <a:t>  </a:t>
            </a:r>
            <a:r>
              <a:rPr lang="en-US" sz="4800" b="1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endParaRPr lang="en-US" sz="4800" baseline="-25000" dirty="0" smtClean="0">
              <a:solidFill>
                <a:srgbClr val="0000CC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err="1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k</a:t>
            </a:r>
            <a:endParaRPr lang="en-US" sz="4800" baseline="-25000" dirty="0" smtClean="0">
              <a:solidFill>
                <a:srgbClr val="0000CC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err="1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endParaRPr lang="en-US" sz="4800" baseline="-250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800" dirty="0" smtClean="0"/>
              <a:t>If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/>
              <a:t>, then 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>
                <a:solidFill>
                  <a:srgbClr val="0000CC"/>
                </a:solidFill>
              </a:rPr>
              <a:t>···</a:t>
            </a:r>
            <a:r>
              <a:rPr lang="en-US" sz="4800" dirty="0" err="1">
                <a:solidFill>
                  <a:srgbClr val="0000CC"/>
                </a:solidFill>
              </a:rPr>
              <a:t>p</a:t>
            </a:r>
            <a:r>
              <a:rPr lang="en-US" sz="4800" baseline="-25000" dirty="0" err="1">
                <a:solidFill>
                  <a:srgbClr val="0000CC"/>
                </a:solidFill>
              </a:rPr>
              <a:t>k</a:t>
            </a:r>
            <a:r>
              <a:rPr lang="en-US" sz="4800" baseline="-25000" dirty="0">
                <a:solidFill>
                  <a:srgbClr val="0000CC"/>
                </a:solidFill>
              </a:rPr>
              <a:t>  </a:t>
            </a:r>
            <a:r>
              <a:rPr lang="en-US" sz="48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is smaller </a:t>
            </a:r>
            <a:r>
              <a:rPr lang="en-US" sz="4800" dirty="0" err="1" smtClean="0"/>
              <a:t>nonunique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17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suppose not.  choose smallest </a:t>
            </a:r>
            <a:r>
              <a:rPr lang="en-US" sz="3600" dirty="0" smtClean="0">
                <a:solidFill>
                  <a:srgbClr val="0000CC"/>
                </a:solidFill>
              </a:rPr>
              <a:t>n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600" dirty="0" smtClean="0">
                <a:solidFill>
                  <a:srgbClr val="0000CC"/>
                </a:solidFill>
              </a:rPr>
              <a:t>1</a:t>
            </a:r>
            <a:r>
              <a:rPr lang="en-US" sz="3600" dirty="0" smtClean="0"/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n =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4800" baseline="-25000" dirty="0" smtClean="0">
                <a:solidFill>
                  <a:srgbClr val="0000CC"/>
                </a:solidFill>
              </a:rPr>
              <a:t>  </a:t>
            </a:r>
            <a:r>
              <a:rPr lang="en-US" sz="4800" dirty="0" smtClean="0">
                <a:solidFill>
                  <a:srgbClr val="0000CC"/>
                </a:solidFill>
              </a:rPr>
              <a:t>=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endParaRPr lang="en-US" sz="4800" baseline="-25000" dirty="0" smtClean="0">
              <a:solidFill>
                <a:srgbClr val="0000CC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err="1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k</a:t>
            </a:r>
            <a:endParaRPr lang="en-US" sz="4800" baseline="-25000" dirty="0" smtClean="0">
              <a:solidFill>
                <a:srgbClr val="0000CC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err="1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endParaRPr lang="en-US" sz="4800" baseline="-250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800" dirty="0" smtClean="0"/>
              <a:t>So can assume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800" dirty="0" smtClean="0">
                <a:solidFill>
                  <a:srgbClr val="0000CC"/>
                </a:solidFill>
              </a:rPr>
              <a:t>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baseline="-25000" dirty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i</a:t>
            </a:r>
            <a:endParaRPr lang="en-US" sz="4800" baseline="-25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18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320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86800" cy="3810000"/>
          </a:xfrm>
        </p:spPr>
        <p:txBody>
          <a:bodyPr/>
          <a:lstStyle/>
          <a:p>
            <a:pPr marL="0" indent="0" eaLnBrk="1" hangingPunct="1"/>
            <a:r>
              <a:rPr lang="en-US" sz="4800" dirty="0" err="1">
                <a:solidFill>
                  <a:srgbClr val="CB10A8"/>
                </a:solidFill>
              </a:rPr>
              <a:t>p</a:t>
            </a:r>
            <a:r>
              <a:rPr lang="en-US" sz="4800" dirty="0" err="1" smtClean="0">
                <a:solidFill>
                  <a:srgbClr val="CB10A8"/>
                </a:solidFill>
              </a:rPr>
              <a:t>f</a:t>
            </a:r>
            <a:r>
              <a:rPr lang="en-US" sz="4800" dirty="0" smtClean="0">
                <a:solidFill>
                  <a:srgbClr val="CB10A8"/>
                </a:solidFill>
              </a:rPr>
              <a:t>:</a:t>
            </a:r>
            <a:r>
              <a:rPr lang="en-US" sz="5400" dirty="0" smtClean="0"/>
              <a:t>  but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|n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·p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···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/>
              <a:t> </a:t>
            </a:r>
          </a:p>
          <a:p>
            <a:pPr marL="0" indent="0" eaLnBrk="1" hangingPunct="1"/>
            <a:r>
              <a:rPr lang="en-US" sz="5400" dirty="0" smtClean="0"/>
              <a:t>so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i="1" baseline="-250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by </a:t>
            </a:r>
            <a:r>
              <a:rPr lang="en-US" sz="5400" dirty="0" err="1" smtClean="0"/>
              <a:t>Cor</a:t>
            </a:r>
            <a:r>
              <a:rPr lang="en-US" sz="5400" dirty="0" smtClean="0"/>
              <a:t>,</a:t>
            </a:r>
          </a:p>
          <a:p>
            <a:pPr marL="0" indent="0" eaLnBrk="1" hangingPunct="1"/>
            <a:r>
              <a:rPr lang="en-US" sz="5400" dirty="0" smtClean="0"/>
              <a:t>contradicting that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 is prime</a:t>
            </a:r>
          </a:p>
        </p:txBody>
      </p:sp>
      <p:sp>
        <p:nvSpPr>
          <p:cNvPr id="102406" name="Slide Number Placeholder 3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 dirty="0" err="1" smtClean="0"/>
              <a:t>lec</a:t>
            </a:r>
            <a:r>
              <a:rPr lang="en-US" sz="1400" dirty="0" smtClean="0"/>
              <a:t> 5M.</a:t>
            </a:r>
            <a:fld id="{1E83CE83-D8E2-4A50-959E-C2B83E2300DA}" type="slidenum">
              <a:rPr lang="en-US" sz="1200" smtClean="0"/>
              <a:pPr algn="r"/>
              <a:t>19</a:t>
            </a:fld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172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Generalized Die Hard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/>
              <a:t>Did it with buckets: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/>
              <a:t>3 gal. &amp; 5 gal.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/>
              <a:t>3 gal. &amp; 9 gal.</a:t>
            </a:r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Now </a:t>
            </a:r>
            <a:r>
              <a:rPr lang="en-US" sz="6000" dirty="0" smtClean="0">
                <a:solidFill>
                  <a:srgbClr val="0000CC"/>
                </a:solidFill>
              </a:rPr>
              <a:t>a</a:t>
            </a:r>
            <a:r>
              <a:rPr lang="en-US" sz="6000" dirty="0" smtClean="0"/>
              <a:t> gal. and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dirty="0" smtClean="0"/>
              <a:t> gal.?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E9385E58-0B25-477C-A4F8-9A84A8BDD8DA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i="1" dirty="0" err="1" smtClean="0"/>
              <a:t>Cor</a:t>
            </a:r>
            <a:r>
              <a:rPr lang="en-US" sz="6000" i="1" dirty="0" smtClean="0"/>
              <a:t> </a:t>
            </a:r>
            <a:r>
              <a:rPr lang="en-US" sz="6000" dirty="0" smtClean="0"/>
              <a:t>: if </a:t>
            </a:r>
            <a:r>
              <a:rPr lang="en-US" sz="6000" dirty="0" smtClean="0">
                <a:solidFill>
                  <a:srgbClr val="0000CC"/>
                </a:solidFill>
              </a:rPr>
              <a:t>n = p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·p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···</a:t>
            </a:r>
            <a:r>
              <a:rPr lang="en-US" sz="6000" dirty="0" err="1" smtClean="0">
                <a:solidFill>
                  <a:srgbClr val="0000CC"/>
                </a:solidFill>
              </a:rPr>
              <a:t>p</a:t>
            </a:r>
            <a:r>
              <a:rPr lang="en-US" sz="6000" baseline="-25000" dirty="0" err="1" smtClean="0">
                <a:solidFill>
                  <a:srgbClr val="0000CC"/>
                </a:solidFill>
              </a:rPr>
              <a:t>k</a:t>
            </a:r>
            <a:endParaRPr lang="en-US" sz="6000" dirty="0" smtClean="0"/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and </a:t>
            </a:r>
            <a:r>
              <a:rPr lang="en-US" sz="6000" dirty="0" err="1" smtClean="0">
                <a:solidFill>
                  <a:srgbClr val="0000CC"/>
                </a:solidFill>
              </a:rPr>
              <a:t>m</a:t>
            </a:r>
            <a:r>
              <a:rPr lang="en-US" sz="6000" dirty="0" err="1" smtClean="0"/>
              <a:t>|</a:t>
            </a:r>
            <a:r>
              <a:rPr lang="en-US" sz="6000" dirty="0" err="1" smtClean="0">
                <a:solidFill>
                  <a:srgbClr val="0000CC"/>
                </a:solidFill>
              </a:rPr>
              <a:t>n</a:t>
            </a:r>
            <a:r>
              <a:rPr lang="en-US" sz="6000" dirty="0" smtClean="0"/>
              <a:t>,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54238" y="3101975"/>
          <a:ext cx="47593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9" name="Equation" r:id="rId4" imgW="927000" imgH="291960" progId="Equation.DSMT4">
                  <p:embed/>
                </p:oleObj>
              </mc:Choice>
              <mc:Fallback>
                <p:oleObj name="Equation" r:id="rId4" imgW="927000" imgH="291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3101975"/>
                        <a:ext cx="4759325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95057273-9505-4353-AC2A-8AAF7E48A8DB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7875" y="1598226"/>
            <a:ext cx="304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EuclidSymbol"/>
              </a:rPr>
              <a:t>≠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smtClean="0"/>
              <a:t>Under Die Hard rules, gal.’s in each bucket is a</a:t>
            </a:r>
            <a:endParaRPr lang="en-US" sz="5400" i="1" dirty="0" smtClean="0"/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CB10A8"/>
                </a:solidFill>
              </a:rPr>
              <a:t>linear combination</a:t>
            </a:r>
            <a:endParaRPr lang="en-US" sz="5400" dirty="0"/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smtClean="0"/>
              <a:t>Under Die Hard rules, gal.’s in each bucket is a</a:t>
            </a:r>
            <a:endParaRPr lang="en-US" sz="5400" i="1" dirty="0" smtClean="0"/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CB10A8"/>
                </a:solidFill>
              </a:rPr>
              <a:t>multiple </a:t>
            </a:r>
            <a:r>
              <a:rPr lang="en-US" sz="5400" dirty="0" smtClean="0">
                <a:solidFill>
                  <a:srgbClr val="000000"/>
                </a:solidFill>
              </a:rPr>
              <a:t>of</a:t>
            </a:r>
            <a:r>
              <a:rPr lang="en-US" sz="5400" dirty="0" smtClean="0">
                <a:solidFill>
                  <a:srgbClr val="CB10A8"/>
                </a:solidFill>
              </a:rPr>
              <a:t> </a:t>
            </a:r>
            <a:r>
              <a:rPr lang="en-US" sz="5400" dirty="0" err="1" smtClean="0">
                <a:solidFill>
                  <a:srgbClr val="CB10A8"/>
                </a:solidFill>
              </a:rPr>
              <a:t>gcd</a:t>
            </a:r>
            <a:r>
              <a:rPr lang="en-US" sz="5400" dirty="0" smtClean="0">
                <a:solidFill>
                  <a:srgbClr val="CB10A8"/>
                </a:solidFill>
              </a:rPr>
              <a:t>(</a:t>
            </a:r>
            <a:r>
              <a:rPr lang="en-US" sz="5400" dirty="0" err="1" smtClean="0">
                <a:solidFill>
                  <a:srgbClr val="CB10A8"/>
                </a:solidFill>
              </a:rPr>
              <a:t>a,b</a:t>
            </a:r>
            <a:r>
              <a:rPr lang="en-US" sz="5400" dirty="0" smtClean="0">
                <a:solidFill>
                  <a:srgbClr val="CB10A8"/>
                </a:solidFill>
              </a:rPr>
              <a:t>)</a:t>
            </a:r>
            <a:endParaRPr lang="en-US" sz="5400" dirty="0"/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5725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Claim:</a:t>
            </a:r>
            <a:r>
              <a:rPr lang="en-US" sz="4800" dirty="0" smtClean="0"/>
              <a:t> Can get </a:t>
            </a:r>
            <a:r>
              <a:rPr lang="en-US" sz="4800" dirty="0" smtClean="0">
                <a:solidFill>
                  <a:srgbClr val="008000"/>
                </a:solidFill>
              </a:rPr>
              <a:t>any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rgbClr val="CB10A8"/>
                </a:solidFill>
              </a:rPr>
              <a:t>multiple</a:t>
            </a:r>
            <a:r>
              <a:rPr lang="en-US" sz="4800" dirty="0" smtClean="0"/>
              <a:t> of </a:t>
            </a:r>
            <a:r>
              <a:rPr lang="en-US" sz="4800" dirty="0" err="1" smtClean="0">
                <a:solidFill>
                  <a:srgbClr val="CB10A8"/>
                </a:solidFill>
              </a:rPr>
              <a:t>gcd</a:t>
            </a:r>
            <a:r>
              <a:rPr lang="en-US" sz="4800" dirty="0" smtClean="0">
                <a:solidFill>
                  <a:srgbClr val="CB10A8"/>
                </a:solidFill>
              </a:rPr>
              <a:t>(a, b)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a bucket</a:t>
            </a:r>
          </a:p>
          <a:p>
            <a:pPr marL="0" indent="0" eaLnBrk="1" hangingPunct="1">
              <a:buFontTx/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      </a:t>
            </a:r>
            <a:r>
              <a:rPr lang="en-US" sz="4400" dirty="0" smtClean="0"/>
              <a:t>(if there’s room for it).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5725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Claim:</a:t>
            </a:r>
            <a:r>
              <a:rPr lang="en-US" sz="4800" dirty="0" smtClean="0"/>
              <a:t> Can get </a:t>
            </a:r>
            <a:r>
              <a:rPr lang="en-US" sz="4800" dirty="0" smtClean="0">
                <a:solidFill>
                  <a:srgbClr val="008000"/>
                </a:solidFill>
              </a:rPr>
              <a:t>any</a:t>
            </a:r>
            <a:r>
              <a:rPr lang="en-US" sz="4800" dirty="0" smtClean="0">
                <a:solidFill>
                  <a:srgbClr val="CB10A8"/>
                </a:solidFill>
              </a:rPr>
              <a:t> linear combination</a:t>
            </a:r>
            <a:r>
              <a:rPr lang="en-US" sz="4800" dirty="0" smtClean="0"/>
              <a:t> of </a:t>
            </a:r>
            <a:r>
              <a:rPr lang="en-US" sz="4800" dirty="0" smtClean="0">
                <a:solidFill>
                  <a:srgbClr val="0000CC"/>
                </a:solidFill>
              </a:rPr>
              <a:t>a, b </a:t>
            </a:r>
            <a:r>
              <a:rPr lang="en-US" sz="4800" dirty="0" smtClean="0"/>
              <a:t>into a bucket </a:t>
            </a:r>
            <a:r>
              <a:rPr lang="en-US" sz="4400" dirty="0" smtClean="0"/>
              <a:t>(if there’s room for it).</a:t>
            </a:r>
          </a:p>
          <a:p>
            <a:pPr marL="0" indent="0" eaLnBrk="1" hangingPunct="1"/>
            <a:r>
              <a:rPr lang="en-US" sz="4800" dirty="0" smtClean="0"/>
              <a:t>Namely, say </a:t>
            </a:r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Get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the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gal.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bucket as follows: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2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 assume</a:t>
            </a:r>
            <a:r>
              <a:rPr lang="en-US" sz="4800" dirty="0" smtClean="0">
                <a:solidFill>
                  <a:srgbClr val="0000CC"/>
                </a:solidFill>
              </a:rPr>
              <a:t> s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rgbClr val="0000CC"/>
                </a:solidFill>
              </a:rPr>
              <a:t> 0</a:t>
            </a:r>
            <a:r>
              <a:rPr lang="en-US" sz="4800" dirty="0" smtClean="0"/>
              <a:t>. 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do</a:t>
            </a:r>
            <a:r>
              <a:rPr lang="en-US" sz="4800" dirty="0" smtClean="0">
                <a:solidFill>
                  <a:srgbClr val="0000CC"/>
                </a:solidFill>
              </a:rPr>
              <a:t> s  </a:t>
            </a:r>
            <a:r>
              <a:rPr lang="en-US" sz="4800" dirty="0" smtClean="0"/>
              <a:t>times:</a:t>
            </a:r>
          </a:p>
          <a:p>
            <a:pPr marL="0" indent="0" eaLnBrk="1" hangingPunct="1"/>
            <a:r>
              <a:rPr lang="en-US" sz="4800" dirty="0" smtClean="0"/>
              <a:t> fill bucket</a:t>
            </a:r>
            <a:r>
              <a:rPr lang="en-US" sz="4800" dirty="0" smtClean="0">
                <a:solidFill>
                  <a:srgbClr val="0000CC"/>
                </a:solidFill>
              </a:rPr>
              <a:t> a,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pour into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/>
            <a:r>
              <a:rPr lang="en-US" sz="4800" dirty="0" smtClean="0"/>
              <a:t>     — if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total fills =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/>
              <a:t>amount left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&lt;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#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/>
              <a:t>emptyings</a:t>
            </a:r>
            <a:r>
              <a:rPr lang="en-US" sz="4800" dirty="0" smtClean="0"/>
              <a:t> must be </a:t>
            </a:r>
            <a:r>
              <a:rPr lang="en-US" sz="4800" i="1" dirty="0" smtClean="0">
                <a:solidFill>
                  <a:srgbClr val="0000CC"/>
                </a:solidFill>
              </a:rPr>
              <a:t>-</a:t>
            </a:r>
            <a:r>
              <a:rPr lang="en-US" sz="4800" dirty="0" smtClean="0">
                <a:solidFill>
                  <a:srgbClr val="0000CC"/>
                </a:solidFill>
              </a:rPr>
              <a:t>t</a:t>
            </a:r>
            <a:r>
              <a:rPr lang="en-US" sz="4800" dirty="0" smtClean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Generalized Die Hard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3C15F690-8892-4DD3-8BA4-6A9D741BE269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8915400" cy="4114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smtClean="0"/>
              <a:t> In fact, no need to count:</a:t>
            </a:r>
          </a:p>
          <a:p>
            <a:pPr marL="0" indent="0" eaLnBrk="1" hangingPunct="1"/>
            <a:r>
              <a:rPr lang="en-US" sz="5400" dirty="0" smtClean="0"/>
              <a:t> fill bucket</a:t>
            </a:r>
            <a:r>
              <a:rPr lang="en-US" sz="5400" dirty="0" smtClean="0">
                <a:solidFill>
                  <a:srgbClr val="0000CC"/>
                </a:solidFill>
              </a:rPr>
              <a:t> a</a:t>
            </a:r>
            <a:r>
              <a:rPr lang="en-US" sz="5400" i="1" dirty="0" smtClean="0">
                <a:solidFill>
                  <a:srgbClr val="0000CC"/>
                </a:solidFill>
              </a:rPr>
              <a:t>, </a:t>
            </a:r>
            <a:r>
              <a:rPr lang="en-US" sz="5400" dirty="0" smtClean="0"/>
              <a:t>pour into</a:t>
            </a:r>
            <a:r>
              <a:rPr lang="en-US" sz="5400" i="1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/>
            <a:r>
              <a:rPr lang="en-US" sz="5400" dirty="0" smtClean="0"/>
              <a:t>      </a:t>
            </a:r>
            <a:r>
              <a:rPr lang="en-US" sz="5400" dirty="0"/>
              <a:t> </a:t>
            </a:r>
            <a:r>
              <a:rPr lang="en-US" sz="5400" dirty="0" smtClean="0"/>
              <a:t>— </a:t>
            </a:r>
            <a:r>
              <a:rPr lang="en-US" sz="5400" dirty="0"/>
              <a:t>if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fills, empty it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—</a:t>
            </a:r>
            <a:r>
              <a:rPr lang="en-US" sz="5400" dirty="0" smtClean="0">
                <a:solidFill>
                  <a:srgbClr val="000000"/>
                </a:solidFill>
              </a:rPr>
              <a:t> until </a:t>
            </a:r>
            <a:r>
              <a:rPr lang="en-US" sz="5400" dirty="0" smtClean="0">
                <a:solidFill>
                  <a:srgbClr val="008000"/>
                </a:solidFill>
              </a:rPr>
              <a:t>desired gal.’s</a:t>
            </a:r>
            <a:r>
              <a:rPr lang="en-US" sz="5400" dirty="0" smtClean="0"/>
              <a:t> in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9E680C0B-B278-462E-930F-2DEA2B77CE81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675" y="1528763"/>
            <a:ext cx="8315325" cy="3805237"/>
          </a:xfrm>
          <a:noFill/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9600" b="1" smtClean="0"/>
              <a:t>Prime</a:t>
            </a:r>
          </a:p>
          <a:p>
            <a:pPr marL="0" indent="0" algn="ctr" eaLnBrk="1" hangingPunct="1">
              <a:buFontTx/>
              <a:buNone/>
            </a:pPr>
            <a:r>
              <a:rPr lang="en-US" sz="9600" b="1" smtClean="0"/>
              <a:t>Factorization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168D7955-BF0F-4CD5-928E-4D4BF92A10C1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9317</TotalTime>
  <Words>802</Words>
  <Application>Microsoft Macintosh PowerPoint</Application>
  <PresentationFormat>On-screen Show (4:3)</PresentationFormat>
  <Paragraphs>136</Paragraphs>
  <Slides>20</Slides>
  <Notes>20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6.042 Lecture Template</vt:lpstr>
      <vt:lpstr>Equation</vt:lpstr>
      <vt:lpstr>PowerPoint Presentation</vt:lpstr>
      <vt:lpstr>Generalized Die Hard</vt:lpstr>
      <vt:lpstr>Generalized Die Hard</vt:lpstr>
      <vt:lpstr>Generalized Die Hard</vt:lpstr>
      <vt:lpstr>Generalized Die Hard</vt:lpstr>
      <vt:lpstr>Generalized Die Hard</vt:lpstr>
      <vt:lpstr>Generalized Die Hard</vt:lpstr>
      <vt:lpstr>Generalized Die Hard</vt:lpstr>
      <vt:lpstr>PowerPoint Presentation</vt:lpstr>
      <vt:lpstr>Prime Divisibility</vt:lpstr>
      <vt:lpstr>Prime Divisibility</vt:lpstr>
      <vt:lpstr>Prime Divisibility</vt:lpstr>
      <vt:lpstr>Prime Divisibility</vt:lpstr>
      <vt:lpstr>Fundamental Thm. of Arithmetic</vt:lpstr>
      <vt:lpstr>Unique Prime Factorization</vt:lpstr>
      <vt:lpstr>Unique Prime Factorization</vt:lpstr>
      <vt:lpstr>Unique Prime Factorization</vt:lpstr>
      <vt:lpstr>Unique Prime Factorization</vt:lpstr>
      <vt:lpstr>Unique Prime Factorization</vt:lpstr>
      <vt:lpstr>Unique Prime Factorization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1347</cp:revision>
  <cp:lastPrinted>2012-03-04T16:44:15Z</cp:lastPrinted>
  <dcterms:created xsi:type="dcterms:W3CDTF">2011-03-02T16:56:28Z</dcterms:created>
  <dcterms:modified xsi:type="dcterms:W3CDTF">2012-03-05T01:25:36Z</dcterms:modified>
</cp:coreProperties>
</file>