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notesSlides/notesSlide8.xml" ContentType="application/vnd.openxmlformats-officedocument.presentationml.notesSlide+xml"/>
  <Override PartName="/ppt/embeddings/oleObject5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75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6" r:id="rId21"/>
    <p:sldId id="272" r:id="rId22"/>
    <p:sldId id="278" r:id="rId23"/>
    <p:sldId id="279" r:id="rId24"/>
    <p:sldId id="280" r:id="rId25"/>
    <p:sldId id="323" r:id="rId26"/>
    <p:sldId id="324" r:id="rId27"/>
    <p:sldId id="325" r:id="rId28"/>
    <p:sldId id="326" r:id="rId29"/>
    <p:sldId id="327" r:id="rId30"/>
    <p:sldId id="321" r:id="rId31"/>
    <p:sldId id="286" r:id="rId32"/>
    <p:sldId id="287" r:id="rId33"/>
    <p:sldId id="298" r:id="rId34"/>
    <p:sldId id="299" r:id="rId35"/>
    <p:sldId id="300" r:id="rId36"/>
    <p:sldId id="301" r:id="rId37"/>
    <p:sldId id="294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0" r:id="rId50"/>
    <p:sldId id="341" r:id="rId51"/>
  </p:sldIdLst>
  <p:sldSz cx="9144000" cy="6858000" type="screen4x3"/>
  <p:notesSz cx="9144000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DA0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064" autoAdjust="0"/>
    <p:restoredTop sz="94660"/>
  </p:normalViewPr>
  <p:slideViewPr>
    <p:cSldViewPr showGuides="1">
      <p:cViewPr varScale="1">
        <p:scale>
          <a:sx n="152" d="100"/>
          <a:sy n="152" d="100"/>
        </p:scale>
        <p:origin x="-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0A3E5407-C198-F24A-AA2B-33032D12CD02}" type="datetimeFigureOut">
              <a:rPr lang="en-US"/>
              <a:pPr>
                <a:defRPr/>
              </a:pPr>
              <a:t>2/24/12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C07AD31A-413A-0B44-AE31-2CAB05324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6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F4EF2F40-279D-B440-9F57-BE86692FCEE6}" type="datetime1">
              <a:rPr lang="en-US"/>
              <a:pPr>
                <a:defRPr/>
              </a:pPr>
              <a:t>2/24/12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1FCFB861-87CC-D54D-8BEC-60CBD3326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7C2457-DEE7-7B42-8B28-D8A9AC5D49C0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38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22B955C-DC3C-F049-997A-C2E38AA12390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47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91A85C1-3099-E44A-A750-E125D11CBF6C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48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363C25-7279-4D47-A4A0-620E44FAD481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39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A02A46-F762-7249-8B33-B713CCA87CEF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40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D0E6537-BADD-AD44-BCF1-DAEFC9347F76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41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CE2A81-245C-BC4A-B594-75CDA3E5C755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42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E98465-CFD2-E242-8040-01FBD5470CEA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43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E30F77-F197-4E4E-BFD2-063E4EA6FD33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44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E69B64-F986-184C-9973-C2E8746596ED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45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D93ACF-8A61-E348-8EB8-F679B3A09D7E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46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1CB34E5C-2583-D940-BDA5-B14560D5F6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  <a:prstGeom prst="rect">
            <a:avLst/>
          </a:prstGeom>
        </p:spPr>
        <p:txBody>
          <a:bodyPr vert="horz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FE692664-FE70-5442-8E5B-915464ACAA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719741FC-A935-8A40-B896-C0FB0F48BA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E81F6104-1309-DC49-8811-A707890DF7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0D0C7DEE-7D4F-144F-86D1-D1EDC31D3B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Comic Sans M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3C521633-4FF6-CE43-A67F-E11AB1D276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2959100" y="6553200"/>
            <a:ext cx="32258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Albert R Meyer</a:t>
            </a:r>
            <a:r>
              <a:rPr lang="en-US" sz="1200" baseline="0" dirty="0" smtClean="0">
                <a:latin typeface="Comic Sans MS" pitchFamily="66" charset="0"/>
                <a:sym typeface="Gill Sans" pitchFamily="-112" charset="0"/>
              </a:rPr>
              <a:t>     </a:t>
            </a: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     </a:t>
            </a: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February 27, 2012</a:t>
            </a:r>
            <a:endParaRPr lang="en-US" sz="1200" dirty="0">
              <a:latin typeface="Comic Sans MS" pitchFamily="66" charset="0"/>
              <a:sym typeface="Gill Sans" pitchFamily="-112" charset="0"/>
            </a:endParaRPr>
          </a:p>
        </p:txBody>
      </p:sp>
      <p:pic>
        <p:nvPicPr>
          <p:cNvPr id="1027" name="Picture 3" descr="license.img"/>
          <p:cNvPicPr>
            <a:picLocks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4M.</a:t>
            </a:r>
            <a:fld id="{40C4958A-EB25-BC44-B808-D88D19988E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2" descr="board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omic Sans MS" pitchFamily="-107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9pPr>
    </p:titleStyle>
    <p:bodyStyle>
      <a:lvl1pPr marL="342900" indent="-342900" algn="l" rtl="0" eaLnBrk="0" fontAlgn="base" hangingPunct="0">
        <a:spcBef>
          <a:spcPts val="1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1pPr>
      <a:lvl2pPr marL="457200" algn="l" rtl="0" eaLnBrk="0" fontAlgn="base" hangingPunct="0">
        <a:spcBef>
          <a:spcPts val="9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2pPr>
      <a:lvl3pPr marL="914400" algn="l" rtl="0" eaLnBrk="0" fontAlgn="base" hangingPunct="0">
        <a:spcBef>
          <a:spcPts val="8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3pPr>
      <a:lvl4pPr marL="13716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4pPr>
      <a:lvl5pPr marL="18288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5pPr>
      <a:lvl6pPr marL="22860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6pPr>
      <a:lvl7pPr marL="27432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7pPr>
      <a:lvl8pPr marL="32004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8pPr>
      <a:lvl9pPr marL="36576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1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4"/>
          <p:cNvSpPr>
            <a:spLocks/>
          </p:cNvSpPr>
          <p:nvPr/>
        </p:nvSpPr>
        <p:spPr bwMode="auto">
          <a:xfrm>
            <a:off x="1352550" y="381000"/>
            <a:ext cx="644842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Mathematics for Computer Science</a:t>
            </a:r>
            <a:r>
              <a:rPr lang="en-US" sz="3600" b="1" dirty="0">
                <a:solidFill>
                  <a:schemeClr val="tx1"/>
                </a:solidFill>
                <a:latin typeface="Comic Sans MS" pitchFamily="-107" charset="0"/>
                <a:ea typeface="ヒラギノ明朝 ProN W6" pitchFamily="-107" charset="-128"/>
                <a:cs typeface="ヒラギノ明朝 ProN W6" pitchFamily="-107" charset="-128"/>
                <a:sym typeface="Comic Sans MS" pitchFamily="-107" charset="0"/>
              </a:rPr>
              <a:t/>
            </a:r>
            <a:br>
              <a:rPr lang="en-US" sz="3600" b="1" dirty="0">
                <a:solidFill>
                  <a:schemeClr val="tx1"/>
                </a:solidFill>
                <a:latin typeface="Comic Sans MS" pitchFamily="-107" charset="0"/>
                <a:ea typeface="ヒラギノ明朝 ProN W6" pitchFamily="-107" charset="-128"/>
                <a:cs typeface="ヒラギノ明朝 ProN W6" pitchFamily="-107" charset="-128"/>
                <a:sym typeface="Comic Sans MS" pitchFamily="-107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MIT</a:t>
            </a:r>
            <a:r>
              <a:rPr lang="en-US" sz="36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6.042J/18.062J</a:t>
            </a:r>
          </a:p>
        </p:txBody>
      </p:sp>
      <p:sp>
        <p:nvSpPr>
          <p:cNvPr id="13316" name="Rectangle 5"/>
          <p:cNvSpPr>
            <a:spLocks/>
          </p:cNvSpPr>
          <p:nvPr/>
        </p:nvSpPr>
        <p:spPr bwMode="auto">
          <a:xfrm>
            <a:off x="533400" y="1828800"/>
            <a:ext cx="8153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r>
              <a:rPr lang="en-US" sz="88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 Machines</a:t>
            </a:r>
          </a:p>
        </p:txBody>
      </p:sp>
      <p:sp>
        <p:nvSpPr>
          <p:cNvPr id="1331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0DC657CC-BEE2-AD4E-AA36-85810F69D06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778000" y="1028700"/>
            <a:ext cx="5588000" cy="9525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Die Hard Transitions:</a:t>
            </a:r>
          </a:p>
        </p:txBody>
      </p:sp>
      <p:pic>
        <p:nvPicPr>
          <p:cNvPr id="2253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6"/>
          <p:cNvSpPr>
            <a:spLocks/>
          </p:cNvSpPr>
          <p:nvPr/>
        </p:nvSpPr>
        <p:spPr bwMode="auto">
          <a:xfrm>
            <a:off x="387350" y="2133600"/>
            <a:ext cx="8604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1. Fill little jug: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3)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3</a:t>
            </a:r>
          </a:p>
        </p:txBody>
      </p:sp>
      <p:sp>
        <p:nvSpPr>
          <p:cNvPr id="56329" name="Rectangle 7"/>
          <p:cNvSpPr>
            <a:spLocks/>
          </p:cNvSpPr>
          <p:nvPr/>
        </p:nvSpPr>
        <p:spPr bwMode="auto">
          <a:xfrm>
            <a:off x="350838" y="2971800"/>
            <a:ext cx="8640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2. Fill big jug:   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(5,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5</a:t>
            </a:r>
          </a:p>
        </p:txBody>
      </p:sp>
      <p:sp>
        <p:nvSpPr>
          <p:cNvPr id="56330" name="Rectangle 8"/>
          <p:cNvSpPr>
            <a:spLocks/>
          </p:cNvSpPr>
          <p:nvPr/>
        </p:nvSpPr>
        <p:spPr bwMode="auto">
          <a:xfrm>
            <a:off x="368300" y="3886200"/>
            <a:ext cx="8623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3. Empty little jug: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0)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56331" name="Rectangle 9"/>
          <p:cNvSpPr>
            <a:spLocks/>
          </p:cNvSpPr>
          <p:nvPr/>
        </p:nvSpPr>
        <p:spPr bwMode="auto">
          <a:xfrm>
            <a:off x="331788" y="4735513"/>
            <a:ext cx="8659812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4. Empty big jug: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(0,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225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A470BC8-682C-2944-8921-B00D5AB08F1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10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  <p:bldP spid="56329" grpId="0"/>
      <p:bldP spid="56330" grpId="0"/>
      <p:bldP spid="563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47650" y="1063625"/>
            <a:ext cx="8896350" cy="49180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5. Pour big jug into little jug 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(i)</a:t>
            </a:r>
            <a:r>
              <a:rPr lang="en-US"/>
              <a:t> If </a:t>
            </a:r>
            <a:r>
              <a:rPr lang="en-US">
                <a:solidFill>
                  <a:srgbClr val="008000"/>
                </a:solidFill>
              </a:rPr>
              <a:t>no overflow</a:t>
            </a:r>
            <a:r>
              <a:rPr lang="en-US"/>
              <a:t>, then (b,l)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/>
              <a:t>(0,b+l)</a:t>
            </a:r>
          </a:p>
          <a:p>
            <a:pPr marL="304800" indent="-304800" eaLnBrk="1" hangingPunct="1">
              <a:lnSpc>
                <a:spcPct val="90000"/>
              </a:lnSpc>
              <a:spcBef>
                <a:spcPts val="900"/>
              </a:spcBef>
            </a:pPr>
            <a:endParaRPr lang="en-US" sz="3600">
              <a:solidFill>
                <a:srgbClr val="3333CC"/>
              </a:solidFill>
            </a:endParaRPr>
          </a:p>
          <a:p>
            <a:pPr marL="304800" indent="-3048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>
                <a:solidFill>
                  <a:srgbClr val="3333CC"/>
                </a:solidFill>
              </a:rPr>
              <a:t>(ii) </a:t>
            </a:r>
            <a:r>
              <a:rPr lang="en-US" sz="4400">
                <a:solidFill>
                  <a:srgbClr val="008000"/>
                </a:solidFill>
              </a:rPr>
              <a:t>otherwise </a:t>
            </a:r>
            <a:r>
              <a:rPr lang="en-US" sz="4400"/>
              <a:t>(b,l)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→</a:t>
            </a:r>
            <a:r>
              <a:rPr lang="en-US" sz="4400"/>
              <a:t>(b</a:t>
            </a:r>
            <a:r>
              <a:rPr lang="en-US" sz="440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/>
              <a:t>(3</a:t>
            </a:r>
            <a:r>
              <a:rPr lang="en-US" sz="440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/>
              <a:t>l),3)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6. Pour little jug into big jug. </a:t>
            </a:r>
            <a:r>
              <a:rPr lang="en-US"/>
              <a:t>		</a:t>
            </a:r>
            <a:r>
              <a:rPr lang="en-US">
                <a:solidFill>
                  <a:srgbClr val="008000"/>
                </a:solidFill>
              </a:rPr>
              <a:t>Likewise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76400" y="2236788"/>
            <a:ext cx="2701925" cy="992187"/>
            <a:chOff x="0" y="0"/>
            <a:chExt cx="1702" cy="624"/>
          </a:xfrm>
        </p:grpSpPr>
        <p:sp>
          <p:nvSpPr>
            <p:cNvPr id="23559" name="Rectangle 7"/>
            <p:cNvSpPr>
              <a:spLocks/>
            </p:cNvSpPr>
            <p:nvPr/>
          </p:nvSpPr>
          <p:spPr bwMode="auto">
            <a:xfrm>
              <a:off x="309" y="111"/>
              <a:ext cx="1093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b+l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≤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3</a:t>
              </a:r>
            </a:p>
          </p:txBody>
        </p: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 rot="-5400000">
              <a:off x="778" y="-778"/>
              <a:ext cx="146" cy="1702"/>
              <a:chOff x="0" y="0"/>
              <a:chExt cx="146" cy="1702"/>
            </a:xfrm>
          </p:grpSpPr>
          <p:sp>
            <p:nvSpPr>
              <p:cNvPr id="23561" name="AutoShape 9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  <a:close/>
                    <a:moveTo>
                      <a:pt x="21600" y="21600"/>
                    </a:moveTo>
                  </a:path>
                </a:pathLst>
              </a:custGeom>
              <a:noFill/>
              <a:ln w="41275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62" name="AutoShape 10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</a:path>
                </a:pathLst>
              </a:custGeom>
              <a:noFill/>
              <a:ln w="41275">
                <a:solidFill>
                  <a:srgbClr val="008000"/>
                </a:solidFill>
                <a:prstDash val="sysDot"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3558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12F2FAF7-8C68-9240-9358-B23F492CEC5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5"/>
          <p:cNvSpPr>
            <a:spLocks/>
          </p:cNvSpPr>
          <p:nvPr/>
        </p:nvSpPr>
        <p:spPr bwMode="auto">
          <a:xfrm>
            <a:off x="152400" y="1371600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Simon’s challenge: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defRPr/>
            </a:pP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Disarm the bomb by putting precisely </a:t>
            </a:r>
            <a:r>
              <a:rPr lang="en-US" sz="4800" dirty="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gallons of water on the scale, or it will </a:t>
            </a:r>
            <a:r>
              <a:rPr lang="en-US" sz="4800" dirty="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blow up</a:t>
            </a:r>
            <a:r>
              <a:rPr lang="en-US" sz="4800" dirty="0" smtClean="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endParaRPr lang="en-US" sz="60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  <a:p>
            <a:pPr>
              <a:defRPr/>
            </a:pPr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(You can figure out how)</a:t>
            </a:r>
            <a:endParaRPr lang="en-US" sz="4400" dirty="0">
              <a:solidFill>
                <a:schemeClr val="accent3">
                  <a:lumMod val="50000"/>
                </a:schemeClr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2458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B0786D0D-FC7F-C54C-BD71-9C866E2B460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228600"/>
            <a:ext cx="4953000" cy="838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Die Hard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Rectangle 4"/>
          <p:cNvSpPr>
            <a:spLocks/>
          </p:cNvSpPr>
          <p:nvPr/>
        </p:nvSpPr>
        <p:spPr bwMode="auto">
          <a:xfrm>
            <a:off x="546100" y="2811463"/>
            <a:ext cx="79502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7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Work it out now!</a:t>
            </a:r>
          </a:p>
        </p:txBody>
      </p:sp>
      <p:sp>
        <p:nvSpPr>
          <p:cNvPr id="2560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E809BA48-E08E-0D49-912B-56D2DECC513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228600"/>
            <a:ext cx="4953000" cy="838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Die Hard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662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5"/>
          <p:cNvSpPr>
            <a:spLocks/>
          </p:cNvSpPr>
          <p:nvPr/>
        </p:nvSpPr>
        <p:spPr bwMode="auto">
          <a:xfrm>
            <a:off x="990600" y="4916487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6629" name="Rectangle 6"/>
          <p:cNvSpPr>
            <a:spLocks/>
          </p:cNvSpPr>
          <p:nvPr/>
        </p:nvSpPr>
        <p:spPr bwMode="auto">
          <a:xfrm>
            <a:off x="5029200" y="4916487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4343" name="Rectangle 7"/>
          <p:cNvSpPr>
            <a:spLocks/>
          </p:cNvSpPr>
          <p:nvPr/>
        </p:nvSpPr>
        <p:spPr bwMode="auto">
          <a:xfrm>
            <a:off x="593725" y="1482725"/>
            <a:ext cx="6151563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Start with empty jugs: (0,0)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(5,0)</a:t>
            </a:r>
          </a:p>
        </p:txBody>
      </p:sp>
      <p:sp>
        <p:nvSpPr>
          <p:cNvPr id="14344" name="Rectangle 8"/>
          <p:cNvSpPr>
            <a:spLocks/>
          </p:cNvSpPr>
          <p:nvPr/>
        </p:nvSpPr>
        <p:spPr bwMode="auto">
          <a:xfrm>
            <a:off x="5562600" y="3163887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AutoShape 9"/>
          <p:cNvSpPr>
            <a:spLocks/>
          </p:cNvSpPr>
          <p:nvPr/>
        </p:nvSpPr>
        <p:spPr bwMode="auto">
          <a:xfrm>
            <a:off x="1665288" y="3621087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AutoShape 10"/>
          <p:cNvSpPr>
            <a:spLocks/>
          </p:cNvSpPr>
          <p:nvPr/>
        </p:nvSpPr>
        <p:spPr bwMode="auto">
          <a:xfrm>
            <a:off x="5551488" y="3087687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630487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728BB546-D6A9-3A40-968B-173C6651533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utoUpdateAnimBg="0"/>
      <p:bldP spid="143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765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7653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7654" name="Rectangle 7"/>
          <p:cNvSpPr>
            <a:spLocks/>
          </p:cNvSpPr>
          <p:nvPr/>
        </p:nvSpPr>
        <p:spPr bwMode="auto">
          <a:xfrm>
            <a:off x="593725" y="1579562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27655" name="Rectangle 8"/>
          <p:cNvSpPr>
            <a:spLocks/>
          </p:cNvSpPr>
          <p:nvPr/>
        </p:nvSpPr>
        <p:spPr bwMode="auto">
          <a:xfrm>
            <a:off x="5638800" y="1563687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(2,3)</a:t>
            </a:r>
          </a:p>
        </p:txBody>
      </p:sp>
      <p:sp>
        <p:nvSpPr>
          <p:cNvPr id="27656" name="AutoShape 9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Rectangle 10"/>
          <p:cNvSpPr>
            <a:spLocks/>
          </p:cNvSpPr>
          <p:nvPr/>
        </p:nvSpPr>
        <p:spPr bwMode="auto">
          <a:xfrm>
            <a:off x="1665288" y="3352800"/>
            <a:ext cx="914400" cy="9144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1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Rectangle 12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3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86E8A6E0-724E-3C4B-BB21-ECDC592D7D9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867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4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8678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8679" name="Rectangle 8"/>
          <p:cNvSpPr>
            <a:spLocks/>
          </p:cNvSpPr>
          <p:nvPr/>
        </p:nvSpPr>
        <p:spPr bwMode="auto">
          <a:xfrm>
            <a:off x="593725" y="1427163"/>
            <a:ext cx="4818063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Empty the little: (2,0)</a:t>
            </a:r>
          </a:p>
        </p:txBody>
      </p:sp>
      <p:sp>
        <p:nvSpPr>
          <p:cNvPr id="28680" name="AutoShape 9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1" name="AutoShape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0CD91840-4727-774D-AEC1-FD87F96787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969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9701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9702" name="Rectangle 7"/>
          <p:cNvSpPr>
            <a:spLocks/>
          </p:cNvSpPr>
          <p:nvPr/>
        </p:nvSpPr>
        <p:spPr bwMode="auto">
          <a:xfrm>
            <a:off x="593725" y="1503363"/>
            <a:ext cx="611663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 (0,2)</a:t>
            </a:r>
          </a:p>
        </p:txBody>
      </p:sp>
      <p:sp>
        <p:nvSpPr>
          <p:cNvPr id="29703" name="AutoShape 8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Rectangle 9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5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D98ED551-3C90-AF44-B4C2-5EBDFB09686B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072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4"/>
          <p:cNvSpPr>
            <a:spLocks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5" name="Rectangle 5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Rectangle 7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0727" name="Rectangle 8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0728" name="Rectangle 9"/>
          <p:cNvSpPr>
            <a:spLocks/>
          </p:cNvSpPr>
          <p:nvPr/>
        </p:nvSpPr>
        <p:spPr bwMode="auto">
          <a:xfrm>
            <a:off x="593725" y="1503363"/>
            <a:ext cx="45148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(5,2)</a:t>
            </a:r>
          </a:p>
        </p:txBody>
      </p:sp>
      <p:sp>
        <p:nvSpPr>
          <p:cNvPr id="3072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312988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73DE54B8-7B5D-1F4F-AB1C-DD0E6F351DA3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174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4"/>
          <p:cNvSpPr>
            <a:spLocks/>
          </p:cNvSpPr>
          <p:nvPr/>
        </p:nvSpPr>
        <p:spPr bwMode="auto">
          <a:xfrm>
            <a:off x="5562600" y="3124200"/>
            <a:ext cx="1219200" cy="1143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9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1750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1751" name="Rectangle 8"/>
          <p:cNvSpPr>
            <a:spLocks/>
          </p:cNvSpPr>
          <p:nvPr/>
        </p:nvSpPr>
        <p:spPr bwMode="auto">
          <a:xfrm>
            <a:off x="593725" y="1579562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31752" name="Rectangle 9"/>
          <p:cNvSpPr>
            <a:spLocks/>
          </p:cNvSpPr>
          <p:nvPr/>
        </p:nvSpPr>
        <p:spPr bwMode="auto">
          <a:xfrm>
            <a:off x="5561012" y="1563687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(4,3)</a:t>
            </a:r>
          </a:p>
        </p:txBody>
      </p:sp>
      <p:sp>
        <p:nvSpPr>
          <p:cNvPr id="19466" name="Rectangle 10"/>
          <p:cNvSpPr>
            <a:spLocks/>
          </p:cNvSpPr>
          <p:nvPr/>
        </p:nvSpPr>
        <p:spPr bwMode="auto">
          <a:xfrm>
            <a:off x="3390900" y="5029200"/>
            <a:ext cx="23622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540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Done!</a:t>
            </a:r>
          </a:p>
        </p:txBody>
      </p:sp>
      <p:sp>
        <p:nvSpPr>
          <p:cNvPr id="31754" name="AutoShape 11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755" name="Group 12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31758" name="Rectangle 13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9" name="AutoShape 14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756" name="AutoShape 15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34E4262F-9AEA-A641-920A-68428A60087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304800"/>
            <a:ext cx="5867400" cy="109696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>
                <a:solidFill>
                  <a:srgbClr val="3333CC"/>
                </a:solidFill>
              </a:rPr>
              <a:t>State machines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368300" y="1835150"/>
            <a:ext cx="8483600" cy="49339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6000"/>
              <a:t>step by step processes 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sz="6000"/>
              <a:t> (may step in response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sz="6000"/>
              <a:t>  to </a:t>
            </a:r>
            <a:r>
              <a:rPr lang="en-US" sz="6000">
                <a:solidFill>
                  <a:srgbClr val="008000"/>
                </a:solidFill>
              </a:rPr>
              <a:t>input</a:t>
            </a:r>
            <a:r>
              <a:rPr lang="en-US" sz="6000"/>
              <a:t> ―not today)</a:t>
            </a:r>
          </a:p>
        </p:txBody>
      </p:sp>
      <p:pic>
        <p:nvPicPr>
          <p:cNvPr id="1434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7984E1DE-A203-7346-97D7-F91FB88A4107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CC0000"/>
                </a:solidFill>
              </a:rPr>
              <a:t>once and for all</a:t>
            </a:r>
          </a:p>
        </p:txBody>
      </p:sp>
      <p:pic>
        <p:nvPicPr>
          <p:cNvPr id="3277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5"/>
          <p:cNvSpPr>
            <a:spLocks/>
          </p:cNvSpPr>
          <p:nvPr/>
        </p:nvSpPr>
        <p:spPr bwMode="auto">
          <a:xfrm>
            <a:off x="200025" y="1346200"/>
            <a:ext cx="85979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What if have a </a:t>
            </a:r>
            <a:r>
              <a:rPr lang="en-US" sz="4000" b="1" dirty="0">
                <a:solidFill>
                  <a:srgbClr val="C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4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 instead?</a:t>
            </a:r>
          </a:p>
        </p:txBody>
      </p:sp>
      <p:grpSp>
        <p:nvGrpSpPr>
          <p:cNvPr id="32773" name="Group 6"/>
          <p:cNvGrpSpPr>
            <a:grpSpLocks/>
          </p:cNvGrpSpPr>
          <p:nvPr/>
        </p:nvGrpSpPr>
        <p:grpSpPr bwMode="auto">
          <a:xfrm>
            <a:off x="760413" y="3022600"/>
            <a:ext cx="5091112" cy="2159000"/>
            <a:chOff x="0" y="0"/>
            <a:chExt cx="3206" cy="1360"/>
          </a:xfrm>
        </p:grpSpPr>
        <p:sp>
          <p:nvSpPr>
            <p:cNvPr id="32781" name="Rectangle 7"/>
            <p:cNvSpPr>
              <a:spLocks/>
            </p:cNvSpPr>
            <p:nvPr/>
          </p:nvSpPr>
          <p:spPr bwMode="auto">
            <a:xfrm>
              <a:off x="0" y="960"/>
              <a:ext cx="1518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3 Gallon Jug</a:t>
              </a:r>
            </a:p>
          </p:txBody>
        </p:sp>
        <p:sp>
          <p:nvSpPr>
            <p:cNvPr id="32782" name="Rectangle 8"/>
            <p:cNvSpPr>
              <a:spLocks/>
            </p:cNvSpPr>
            <p:nvPr/>
          </p:nvSpPr>
          <p:spPr bwMode="auto">
            <a:xfrm>
              <a:off x="1687" y="960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5 Gallon Jug</a:t>
              </a:r>
            </a:p>
          </p:txBody>
        </p:sp>
        <p:sp>
          <p:nvSpPr>
            <p:cNvPr id="32783" name="AutoShape 9"/>
            <p:cNvSpPr>
              <a:spLocks/>
            </p:cNvSpPr>
            <p:nvPr/>
          </p:nvSpPr>
          <p:spPr bwMode="auto">
            <a:xfrm>
              <a:off x="425" y="336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4" name="AutoShape 10"/>
            <p:cNvSpPr>
              <a:spLocks/>
            </p:cNvSpPr>
            <p:nvPr/>
          </p:nvSpPr>
          <p:spPr bwMode="auto">
            <a:xfrm>
              <a:off x="2017" y="0"/>
              <a:ext cx="768" cy="96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454400" y="2095500"/>
            <a:ext cx="5076825" cy="3187700"/>
            <a:chOff x="0" y="0"/>
            <a:chExt cx="3198" cy="2008"/>
          </a:xfrm>
        </p:grpSpPr>
        <p:sp>
          <p:nvSpPr>
            <p:cNvPr id="32777" name="Rectangle 12"/>
            <p:cNvSpPr>
              <a:spLocks/>
            </p:cNvSpPr>
            <p:nvPr/>
          </p:nvSpPr>
          <p:spPr bwMode="auto">
            <a:xfrm>
              <a:off x="1679" y="1608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C00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9</a:t>
              </a:r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Gallon Jug</a:t>
              </a:r>
            </a:p>
          </p:txBody>
        </p:sp>
        <p:sp>
          <p:nvSpPr>
            <p:cNvPr id="32778" name="Line 13"/>
            <p:cNvSpPr>
              <a:spLocks noChangeShapeType="1"/>
            </p:cNvSpPr>
            <p:nvPr/>
          </p:nvSpPr>
          <p:spPr bwMode="auto">
            <a:xfrm>
              <a:off x="0" y="48"/>
              <a:ext cx="1440" cy="187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9" name="Line 14"/>
            <p:cNvSpPr>
              <a:spLocks noChangeShapeType="1"/>
            </p:cNvSpPr>
            <p:nvPr/>
          </p:nvSpPr>
          <p:spPr bwMode="auto">
            <a:xfrm rot="10800000" flipH="1">
              <a:off x="73" y="0"/>
              <a:ext cx="1296" cy="192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0" name="AutoShape 15"/>
            <p:cNvSpPr>
              <a:spLocks/>
            </p:cNvSpPr>
            <p:nvPr/>
          </p:nvSpPr>
          <p:spPr bwMode="auto">
            <a:xfrm>
              <a:off x="1865" y="120"/>
              <a:ext cx="1056" cy="1392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592" name="Rectangle 16"/>
          <p:cNvSpPr>
            <a:spLocks/>
          </p:cNvSpPr>
          <p:nvPr/>
        </p:nvSpPr>
        <p:spPr bwMode="auto">
          <a:xfrm>
            <a:off x="238125" y="5235575"/>
            <a:ext cx="86741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Can you do it?  Can you prove it?</a:t>
            </a:r>
          </a:p>
        </p:txBody>
      </p:sp>
      <p:sp>
        <p:nvSpPr>
          <p:cNvPr id="3277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46AA3D9B-1C81-F04A-83EF-E67F992E5B8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20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DA00DA"/>
                </a:solidFill>
              </a:rPr>
              <a:t>Once &amp; For All</a:t>
            </a:r>
          </a:p>
        </p:txBody>
      </p:sp>
      <p:pic>
        <p:nvPicPr>
          <p:cNvPr id="3379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5"/>
          <p:cNvSpPr>
            <a:spLocks/>
          </p:cNvSpPr>
          <p:nvPr/>
        </p:nvSpPr>
        <p:spPr bwMode="auto">
          <a:xfrm>
            <a:off x="5257800" y="2244725"/>
            <a:ext cx="2579688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</a:t>
            </a:r>
          </a:p>
        </p:txBody>
      </p:sp>
      <p:sp>
        <p:nvSpPr>
          <p:cNvPr id="33797" name="Rectangle 6"/>
          <p:cNvSpPr>
            <a:spLocks/>
          </p:cNvSpPr>
          <p:nvPr/>
        </p:nvSpPr>
        <p:spPr bwMode="auto">
          <a:xfrm>
            <a:off x="5257800" y="5140325"/>
            <a:ext cx="266382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Gallon Jug</a:t>
            </a:r>
          </a:p>
        </p:txBody>
      </p:sp>
      <p:sp>
        <p:nvSpPr>
          <p:cNvPr id="33798" name="Rectangle 7"/>
          <p:cNvSpPr>
            <a:spLocks/>
          </p:cNvSpPr>
          <p:nvPr/>
        </p:nvSpPr>
        <p:spPr bwMode="auto">
          <a:xfrm>
            <a:off x="593725" y="1346200"/>
            <a:ext cx="1995488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Supplies:</a:t>
            </a:r>
          </a:p>
        </p:txBody>
      </p:sp>
      <p:sp>
        <p:nvSpPr>
          <p:cNvPr id="33799" name="Rectangle 8"/>
          <p:cNvSpPr>
            <a:spLocks/>
          </p:cNvSpPr>
          <p:nvPr/>
        </p:nvSpPr>
        <p:spPr bwMode="auto">
          <a:xfrm>
            <a:off x="2057400" y="5867400"/>
            <a:ext cx="13287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Water</a:t>
            </a:r>
          </a:p>
        </p:txBody>
      </p:sp>
      <p:pic>
        <p:nvPicPr>
          <p:cNvPr id="3380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8080EE2D-5328-DA4F-8D75-7A7879DDDFF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Preserved Invariants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2895600"/>
            <a:ext cx="8686800" cy="167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95300" indent="-4953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4400" dirty="0"/>
              <a:t>P(state) ::= “3 divides the number of gallons in each jug.”</a:t>
            </a:r>
          </a:p>
        </p:txBody>
      </p:sp>
      <p:pic>
        <p:nvPicPr>
          <p:cNvPr id="348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7"/>
          <p:cNvSpPr>
            <a:spLocks/>
          </p:cNvSpPr>
          <p:nvPr/>
        </p:nvSpPr>
        <p:spPr bwMode="auto">
          <a:xfrm>
            <a:off x="685800" y="1417638"/>
            <a:ext cx="80010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495300" indent="-495300" algn="l">
              <a:lnSpc>
                <a:spcPct val="90000"/>
              </a:lnSpc>
              <a:spcBef>
                <a:spcPts val="950"/>
              </a:spcBef>
            </a:pPr>
            <a:r>
              <a:rPr lang="en-US" sz="4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Die hard once and for all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marL="495300" indent="-495300">
              <a:lnSpc>
                <a:spcPct val="90000"/>
              </a:lnSpc>
              <a:spcBef>
                <a:spcPts val="1050"/>
              </a:spcBef>
            </a:pPr>
            <a:r>
              <a:rPr lang="en-US" sz="44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invariant:</a:t>
            </a:r>
          </a:p>
        </p:txBody>
      </p:sp>
      <p:sp>
        <p:nvSpPr>
          <p:cNvPr id="3482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AB303384-65FD-1143-A29D-05F7AD77448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075154"/>
              </p:ext>
            </p:extLst>
          </p:nvPr>
        </p:nvGraphicFramePr>
        <p:xfrm>
          <a:off x="409575" y="4324350"/>
          <a:ext cx="82296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Equation" r:id="rId4" imgW="1828800" imgH="241300" progId="Equation.DSMT4">
                  <p:embed/>
                </p:oleObj>
              </mc:Choice>
              <mc:Fallback>
                <p:oleObj name="Equation" r:id="rId4" imgW="18288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4324350"/>
                        <a:ext cx="822960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Preserved Invariants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03200" y="977900"/>
            <a:ext cx="8775700" cy="530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algn="ctr" eaLnBrk="1" hangingPunct="1"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Floyd’s Invariant Method</a:t>
            </a:r>
            <a:endParaRPr lang="en-US"/>
          </a:p>
          <a:p>
            <a:pPr marL="571500" indent="-571500" algn="ctr" eaLnBrk="1" hangingPunct="1">
              <a:spcBef>
                <a:spcPts val="900"/>
              </a:spcBef>
            </a:pPr>
            <a:r>
              <a:rPr lang="en-US" sz="3600"/>
              <a:t>(just like induction) 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Base case:</a:t>
            </a:r>
            <a:r>
              <a:rPr lang="en-US" sz="3600"/>
              <a:t> Show </a:t>
            </a:r>
            <a:r>
              <a:rPr lang="en-US" sz="3600">
                <a:solidFill>
                  <a:srgbClr val="3333CC"/>
                </a:solidFill>
              </a:rPr>
              <a:t>P</a:t>
            </a:r>
            <a:r>
              <a:rPr lang="en-US" sz="3600"/>
              <a:t>(</a:t>
            </a:r>
            <a:r>
              <a:rPr lang="en-US" sz="3600">
                <a:solidFill>
                  <a:srgbClr val="00B050"/>
                </a:solidFill>
              </a:rPr>
              <a:t>start</a:t>
            </a:r>
            <a:r>
              <a:rPr lang="en-US" sz="3600"/>
              <a:t>) 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Preservation case:</a:t>
            </a:r>
            <a:r>
              <a:rPr lang="en-US" sz="3600"/>
              <a:t> Show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/>
              <a:t>   </a:t>
            </a:r>
            <a:r>
              <a:rPr lang="en-US" sz="4400"/>
              <a:t>if </a:t>
            </a:r>
            <a:r>
              <a:rPr lang="en-US" sz="4400">
                <a:solidFill>
                  <a:srgbClr val="0000E5"/>
                </a:solidFill>
              </a:rPr>
              <a:t>P</a:t>
            </a:r>
            <a:r>
              <a:rPr lang="en-US" sz="4400"/>
              <a:t>(</a:t>
            </a:r>
            <a:r>
              <a:rPr lang="en-US" sz="4400">
                <a:solidFill>
                  <a:srgbClr val="00B050"/>
                </a:solidFill>
              </a:rPr>
              <a:t>q</a:t>
            </a:r>
            <a:r>
              <a:rPr lang="en-US" sz="4400"/>
              <a:t>) and </a:t>
            </a:r>
            <a:r>
              <a:rPr lang="en-US"/>
              <a:t>               </a:t>
            </a:r>
            <a:r>
              <a:rPr lang="en-US" sz="4400"/>
              <a:t>, then </a:t>
            </a:r>
            <a:r>
              <a:rPr lang="en-US" sz="4400">
                <a:solidFill>
                  <a:srgbClr val="0000E5"/>
                </a:solidFill>
              </a:rPr>
              <a:t>P</a:t>
            </a:r>
            <a:r>
              <a:rPr lang="en-US" sz="4400"/>
              <a:t>(</a:t>
            </a:r>
            <a:r>
              <a:rPr lang="en-US" sz="4400">
                <a:solidFill>
                  <a:srgbClr val="00B050"/>
                </a:solidFill>
              </a:rPr>
              <a:t>r</a:t>
            </a:r>
            <a:r>
              <a:rPr lang="en-US" sz="4400"/>
              <a:t>)</a:t>
            </a:r>
            <a:endParaRPr lang="en-US"/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Conclusion:</a:t>
            </a:r>
            <a:r>
              <a:rPr lang="en-US" sz="3600"/>
              <a:t> </a:t>
            </a:r>
            <a:r>
              <a:rPr lang="en-US" sz="3600">
                <a:solidFill>
                  <a:srgbClr val="3333CC"/>
                </a:solidFill>
              </a:rPr>
              <a:t>P</a:t>
            </a:r>
            <a:r>
              <a:rPr lang="en-US" sz="3600"/>
              <a:t> holds for all reachable states, including final state (if any)</a:t>
            </a:r>
          </a:p>
        </p:txBody>
      </p:sp>
      <p:pic>
        <p:nvPicPr>
          <p:cNvPr id="3584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41700" y="3759200"/>
            <a:ext cx="2362200" cy="863600"/>
            <a:chOff x="0" y="0"/>
            <a:chExt cx="1488" cy="544"/>
          </a:xfrm>
        </p:grpSpPr>
        <p:sp>
          <p:nvSpPr>
            <p:cNvPr id="35847" name="Rectangle 6"/>
            <p:cNvSpPr>
              <a:spLocks/>
            </p:cNvSpPr>
            <p:nvPr/>
          </p:nvSpPr>
          <p:spPr bwMode="auto">
            <a:xfrm>
              <a:off x="135" y="33"/>
              <a:ext cx="205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q</a:t>
              </a:r>
            </a:p>
          </p:txBody>
        </p:sp>
        <p:grpSp>
          <p:nvGrpSpPr>
            <p:cNvPr id="35848" name="Group 7"/>
            <p:cNvGrpSpPr>
              <a:grpSpLocks/>
            </p:cNvGrpSpPr>
            <p:nvPr/>
          </p:nvGrpSpPr>
          <p:grpSpPr bwMode="auto">
            <a:xfrm>
              <a:off x="0" y="0"/>
              <a:ext cx="1488" cy="544"/>
              <a:chOff x="0" y="0"/>
              <a:chExt cx="1488" cy="544"/>
            </a:xfrm>
          </p:grpSpPr>
          <p:sp>
            <p:nvSpPr>
              <p:cNvPr id="35850" name="Oval 8"/>
              <p:cNvSpPr>
                <a:spLocks/>
              </p:cNvSpPr>
              <p:nvPr/>
            </p:nvSpPr>
            <p:spPr bwMode="auto">
              <a:xfrm>
                <a:off x="952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1" name="Oval 9"/>
              <p:cNvSpPr>
                <a:spLocks/>
              </p:cNvSpPr>
              <p:nvPr/>
            </p:nvSpPr>
            <p:spPr bwMode="auto">
              <a:xfrm>
                <a:off x="0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2" name="Line 10"/>
              <p:cNvSpPr>
                <a:spLocks noChangeShapeType="1"/>
              </p:cNvSpPr>
              <p:nvPr/>
            </p:nvSpPr>
            <p:spPr bwMode="auto">
              <a:xfrm>
                <a:off x="536" y="302"/>
                <a:ext cx="4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849" name="Rectangle 11"/>
            <p:cNvSpPr>
              <a:spLocks/>
            </p:cNvSpPr>
            <p:nvPr/>
          </p:nvSpPr>
          <p:spPr bwMode="auto">
            <a:xfrm>
              <a:off x="1115" y="30"/>
              <a:ext cx="209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r</a:t>
              </a:r>
            </a:p>
          </p:txBody>
        </p:sp>
      </p:grpSp>
      <p:sp>
        <p:nvSpPr>
          <p:cNvPr id="358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E695A569-24EA-944C-8D80-72AA61B6D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Once &amp; For All</a:t>
            </a:r>
          </a:p>
        </p:txBody>
      </p:sp>
      <p:pic>
        <p:nvPicPr>
          <p:cNvPr id="3686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017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5"/>
          <p:cNvSpPr>
            <a:spLocks/>
          </p:cNvSpPr>
          <p:nvPr/>
        </p:nvSpPr>
        <p:spPr bwMode="auto">
          <a:xfrm>
            <a:off x="2781300" y="1822450"/>
            <a:ext cx="606107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Corollary:  No state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(4,x) is reachable, so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 dirty="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Bruce Dies!</a:t>
            </a:r>
          </a:p>
        </p:txBody>
      </p:sp>
      <p:sp>
        <p:nvSpPr>
          <p:cNvPr id="3687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EEE8328B-2C8F-8E43-BFD7-420F491E20BE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pic>
        <p:nvPicPr>
          <p:cNvPr id="3789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Rectangle 5"/>
          <p:cNvSpPr>
            <a:spLocks/>
          </p:cNvSpPr>
          <p:nvPr/>
        </p:nvSpPr>
        <p:spPr bwMode="auto">
          <a:xfrm>
            <a:off x="1927225" y="944563"/>
            <a:ext cx="5114925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the robot is on a grid</a:t>
            </a:r>
          </a:p>
        </p:txBody>
      </p:sp>
      <p:sp>
        <p:nvSpPr>
          <p:cNvPr id="37893" name="Rectangle 6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7897" name="Line 8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98" name="Rectangle 9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7899" name="Rectangle 10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7900" name="Rectangle 11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1" name="Line 12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2" name="Rectangle 13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7903" name="Rectangle 14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4" name="Rectangle 15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5" name="Rectangle 16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6" name="Rectangle 17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7" name="Rectangle 18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8" name="Rectangle 19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9" name="Rectangle 20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0" name="Rectangle 21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1" name="Rectangle 22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2" name="Rectangle 23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3" name="Rectangle 24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7895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4388" y="3352800"/>
            <a:ext cx="1217612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B12E4781-5EAB-364D-B1F8-5B9C8DC1DA4C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pic>
        <p:nvPicPr>
          <p:cNvPr id="3891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Rectangle 5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8935" name="Line 7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6" name="Rectangle 8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8937" name="Rectangle 9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8938" name="Rectangle 10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9" name="Line 11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0" name="Rectangle 12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8941" name="Rectangle 13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2" name="Rectangle 14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3" name="Rectangle 15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4" name="Rectangle 16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5" name="Rectangle 17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6" name="Rectangle 18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7" name="Rectangle 19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8" name="Rectangle 20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9" name="Rectangle 21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0" name="Rectangle 22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1" name="Rectangle 23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8918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4388" y="3352800"/>
            <a:ext cx="1217612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438400" y="2514600"/>
            <a:ext cx="2895600" cy="2819400"/>
            <a:chOff x="0" y="0"/>
            <a:chExt cx="1824" cy="1776"/>
          </a:xfrm>
        </p:grpSpPr>
        <p:sp>
          <p:nvSpPr>
            <p:cNvPr id="38922" name="Line 26"/>
            <p:cNvSpPr>
              <a:spLocks noChangeShapeType="1"/>
            </p:cNvSpPr>
            <p:nvPr/>
          </p:nvSpPr>
          <p:spPr bwMode="auto">
            <a:xfrm rot="10800000">
              <a:off x="288" y="288"/>
              <a:ext cx="33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3" name="Line 27"/>
            <p:cNvSpPr>
              <a:spLocks noChangeShapeType="1"/>
            </p:cNvSpPr>
            <p:nvPr/>
          </p:nvSpPr>
          <p:spPr bwMode="auto">
            <a:xfrm rot="10800000" flipH="1">
              <a:off x="1152" y="288"/>
              <a:ext cx="38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4" name="Line 28"/>
            <p:cNvSpPr>
              <a:spLocks noChangeShapeType="1"/>
            </p:cNvSpPr>
            <p:nvPr/>
          </p:nvSpPr>
          <p:spPr bwMode="auto">
            <a:xfrm flipH="1">
              <a:off x="240" y="1152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5" name="Line 29"/>
            <p:cNvSpPr>
              <a:spLocks noChangeShapeType="1"/>
            </p:cNvSpPr>
            <p:nvPr/>
          </p:nvSpPr>
          <p:spPr bwMode="auto">
            <a:xfrm>
              <a:off x="1104" y="1056"/>
              <a:ext cx="384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0" y="0"/>
              <a:ext cx="1824" cy="1776"/>
              <a:chOff x="0" y="0"/>
              <a:chExt cx="1824" cy="1776"/>
            </a:xfrm>
          </p:grpSpPr>
          <p:sp>
            <p:nvSpPr>
              <p:cNvPr id="38927" name="Line 3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43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8" name="Line 32"/>
              <p:cNvSpPr>
                <a:spLocks noChangeShapeType="1"/>
              </p:cNvSpPr>
              <p:nvPr/>
            </p:nvSpPr>
            <p:spPr bwMode="auto">
              <a:xfrm rot="10800000" flipH="1">
                <a:off x="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9" name="Line 33"/>
              <p:cNvSpPr>
                <a:spLocks noChangeShapeType="1"/>
              </p:cNvSpPr>
              <p:nvPr/>
            </p:nvSpPr>
            <p:spPr bwMode="auto">
              <a:xfrm>
                <a:off x="168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0" name="Line 34"/>
              <p:cNvSpPr>
                <a:spLocks noChangeShapeType="1"/>
              </p:cNvSpPr>
              <p:nvPr/>
            </p:nvSpPr>
            <p:spPr bwMode="auto">
              <a:xfrm rot="10800000" flipH="1">
                <a:off x="168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1" name="Line 35"/>
              <p:cNvSpPr>
                <a:spLocks noChangeShapeType="1"/>
              </p:cNvSpPr>
              <p:nvPr/>
            </p:nvSpPr>
            <p:spPr bwMode="auto">
              <a:xfrm>
                <a:off x="48" y="1632"/>
                <a:ext cx="143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2" name="Line 36"/>
              <p:cNvSpPr>
                <a:spLocks noChangeShapeType="1"/>
              </p:cNvSpPr>
              <p:nvPr/>
            </p:nvSpPr>
            <p:spPr bwMode="auto">
              <a:xfrm rot="10800000" flipH="1">
                <a:off x="48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3" name="Line 37"/>
              <p:cNvSpPr>
                <a:spLocks noChangeShapeType="1"/>
              </p:cNvSpPr>
              <p:nvPr/>
            </p:nvSpPr>
            <p:spPr bwMode="auto">
              <a:xfrm>
                <a:off x="1680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4" name="Line 38"/>
              <p:cNvSpPr>
                <a:spLocks noChangeShapeType="1"/>
              </p:cNvSpPr>
              <p:nvPr/>
            </p:nvSpPr>
            <p:spPr bwMode="auto">
              <a:xfrm rot="10800000" flipH="1">
                <a:off x="1680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8920" name="Rectangle 39"/>
          <p:cNvSpPr>
            <a:spLocks/>
          </p:cNvSpPr>
          <p:nvPr/>
        </p:nvSpPr>
        <p:spPr bwMode="auto">
          <a:xfrm>
            <a:off x="1876425" y="931863"/>
            <a:ext cx="5205413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it can </a:t>
            </a:r>
            <a:r>
              <a:rPr lang="en-US" sz="40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move diagonally</a:t>
            </a:r>
          </a:p>
        </p:txBody>
      </p:sp>
      <p:sp>
        <p:nvSpPr>
          <p:cNvPr id="3892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A18D6DA6-A857-C348-9A70-53C6FD440CBB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pic>
        <p:nvPicPr>
          <p:cNvPr id="3993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Rectangle 5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9960" name="Line 7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1" name="Rectangle 8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9962" name="Rectangle 9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9963" name="Rectangle 10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4" name="Line 11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5" name="Rectangle 12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9966" name="Rectangle 13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7" name="Rectangle 14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8" name="Rectangle 15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9" name="Rectangle 16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0" name="Rectangle 17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1" name="Rectangle 18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2" name="Rectangle 19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3" name="Rectangle 20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4" name="Rectangle 21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5" name="Rectangle 22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6" name="Rectangle 23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942" name="Rectangle 24"/>
          <p:cNvSpPr>
            <a:spLocks/>
          </p:cNvSpPr>
          <p:nvPr/>
        </p:nvSpPr>
        <p:spPr bwMode="auto">
          <a:xfrm>
            <a:off x="1901825" y="942975"/>
            <a:ext cx="6489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36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can it get from (0,0) to (1,0)?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95600" y="1435100"/>
            <a:ext cx="6235700" cy="3822700"/>
            <a:chOff x="0" y="0"/>
            <a:chExt cx="3928" cy="2407"/>
          </a:xfrm>
        </p:grpSpPr>
        <p:sp>
          <p:nvSpPr>
            <p:cNvPr id="39947" name="Rectangle 26"/>
            <p:cNvSpPr>
              <a:spLocks/>
            </p:cNvSpPr>
            <p:nvPr/>
          </p:nvSpPr>
          <p:spPr bwMode="auto">
            <a:xfrm>
              <a:off x="2928" y="183"/>
              <a:ext cx="237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 b="1">
                  <a:solidFill>
                    <a:srgbClr val="CC0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?</a:t>
              </a: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0" y="0"/>
              <a:ext cx="3928" cy="2407"/>
              <a:chOff x="0" y="0"/>
              <a:chExt cx="3928" cy="2407"/>
            </a:xfrm>
          </p:grpSpPr>
          <p:grpSp>
            <p:nvGrpSpPr>
              <p:cNvPr id="5" name="Group 28"/>
              <p:cNvGrpSpPr>
                <a:grpSpLocks/>
              </p:cNvGrpSpPr>
              <p:nvPr/>
            </p:nvGrpSpPr>
            <p:grpSpPr bwMode="auto">
              <a:xfrm>
                <a:off x="0" y="1591"/>
                <a:ext cx="1439" cy="816"/>
                <a:chOff x="0" y="0"/>
                <a:chExt cx="1439" cy="816"/>
              </a:xfrm>
            </p:grpSpPr>
            <p:sp>
              <p:nvSpPr>
                <p:cNvPr id="39958" name="Line 29"/>
                <p:cNvSpPr>
                  <a:spLocks noChangeShapeType="1"/>
                </p:cNvSpPr>
                <p:nvPr/>
              </p:nvSpPr>
              <p:spPr bwMode="auto">
                <a:xfrm>
                  <a:off x="624" y="0"/>
                  <a:ext cx="816" cy="81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959" name="Line 30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0" y="0"/>
                  <a:ext cx="624" cy="6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31"/>
              <p:cNvGrpSpPr>
                <a:grpSpLocks/>
              </p:cNvGrpSpPr>
              <p:nvPr/>
            </p:nvGrpSpPr>
            <p:grpSpPr bwMode="auto">
              <a:xfrm>
                <a:off x="728" y="0"/>
                <a:ext cx="3200" cy="2407"/>
                <a:chOff x="0" y="0"/>
                <a:chExt cx="3200" cy="2407"/>
              </a:xfrm>
            </p:grpSpPr>
            <p:sp>
              <p:nvSpPr>
                <p:cNvPr id="39951" name="Line 32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719" y="1639"/>
                  <a:ext cx="816" cy="76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7" name="Group 3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200" cy="2223"/>
                  <a:chOff x="0" y="0"/>
                  <a:chExt cx="3200" cy="2223"/>
                </a:xfrm>
              </p:grpSpPr>
              <p:sp>
                <p:nvSpPr>
                  <p:cNvPr id="39953" name="Line 34"/>
                  <p:cNvSpPr>
                    <a:spLocks noChangeShapeType="1"/>
                  </p:cNvSpPr>
                  <p:nvPr/>
                </p:nvSpPr>
                <p:spPr bwMode="auto">
                  <a:xfrm rot="10800000" flipH="1">
                    <a:off x="1535" y="175"/>
                    <a:ext cx="624" cy="62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8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3200" cy="2223"/>
                    <a:chOff x="0" y="0"/>
                    <a:chExt cx="3200" cy="2223"/>
                  </a:xfrm>
                </p:grpSpPr>
                <p:sp>
                  <p:nvSpPr>
                    <p:cNvPr id="39955" name="Line 36"/>
                    <p:cNvSpPr>
                      <a:spLocks noChangeShapeType="1"/>
                    </p:cNvSpPr>
                    <p:nvPr/>
                  </p:nvSpPr>
                  <p:spPr bwMode="auto">
                    <a:xfrm rot="10800000" flipH="1">
                      <a:off x="1536" y="687"/>
                      <a:ext cx="912" cy="96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56" name="Line 37"/>
                    <p:cNvSpPr>
                      <a:spLocks noChangeShapeType="1"/>
                    </p:cNvSpPr>
                    <p:nvPr/>
                  </p:nvSpPr>
                  <p:spPr bwMode="auto">
                    <a:xfrm rot="10800000" flipH="1">
                      <a:off x="0" y="783"/>
                      <a:ext cx="1535" cy="14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57" name="AutoShape 38"/>
                    <p:cNvSpPr>
                      <a:spLocks/>
                    </p:cNvSpPr>
                    <p:nvPr/>
                  </p:nvSpPr>
                  <p:spPr bwMode="auto">
                    <a:xfrm>
                      <a:off x="2152" y="0"/>
                      <a:ext cx="1048" cy="738"/>
                    </a:xfrm>
                    <a:custGeom>
                      <a:avLst/>
                      <a:gdLst>
                        <a:gd name="T0" fmla="*/ 0 w 21523"/>
                        <a:gd name="T1" fmla="*/ 0 h 20855"/>
                        <a:gd name="T2" fmla="*/ 21523 w 21523"/>
                        <a:gd name="T3" fmla="*/ 20855 h 20855"/>
                      </a:gdLst>
                      <a:ahLst/>
                      <a:cxnLst/>
                      <a:rect l="T0" t="T1" r="T2" b="T3"/>
                      <a:pathLst>
                        <a:path w="21523" h="20855">
                          <a:moveTo>
                            <a:pt x="5913" y="19872"/>
                          </a:moveTo>
                          <a:cubicBezTo>
                            <a:pt x="6796" y="19476"/>
                            <a:pt x="6242" y="19279"/>
                            <a:pt x="7063" y="18516"/>
                          </a:cubicBezTo>
                          <a:cubicBezTo>
                            <a:pt x="7166" y="18291"/>
                            <a:pt x="7227" y="17980"/>
                            <a:pt x="7392" y="17839"/>
                          </a:cubicBezTo>
                          <a:cubicBezTo>
                            <a:pt x="7679" y="17585"/>
                            <a:pt x="8377" y="17387"/>
                            <a:pt x="8377" y="17387"/>
                          </a:cubicBezTo>
                          <a:cubicBezTo>
                            <a:pt x="10205" y="18234"/>
                            <a:pt x="11929" y="19448"/>
                            <a:pt x="13798" y="20098"/>
                          </a:cubicBezTo>
                          <a:cubicBezTo>
                            <a:pt x="15153" y="21340"/>
                            <a:pt x="15625" y="20719"/>
                            <a:pt x="17740" y="20549"/>
                          </a:cubicBezTo>
                          <a:cubicBezTo>
                            <a:pt x="18582" y="20154"/>
                            <a:pt x="18828" y="19166"/>
                            <a:pt x="19547" y="18516"/>
                          </a:cubicBezTo>
                          <a:cubicBezTo>
                            <a:pt x="19649" y="18291"/>
                            <a:pt x="19732" y="18036"/>
                            <a:pt x="19875" y="17839"/>
                          </a:cubicBezTo>
                          <a:cubicBezTo>
                            <a:pt x="20019" y="17641"/>
                            <a:pt x="20245" y="17585"/>
                            <a:pt x="20368" y="17387"/>
                          </a:cubicBezTo>
                          <a:cubicBezTo>
                            <a:pt x="20635" y="16992"/>
                            <a:pt x="20799" y="16484"/>
                            <a:pt x="21025" y="16032"/>
                          </a:cubicBezTo>
                          <a:cubicBezTo>
                            <a:pt x="21128" y="15806"/>
                            <a:pt x="21354" y="15354"/>
                            <a:pt x="21354" y="15354"/>
                          </a:cubicBezTo>
                          <a:cubicBezTo>
                            <a:pt x="21559" y="13971"/>
                            <a:pt x="21600" y="14366"/>
                            <a:pt x="21354" y="12869"/>
                          </a:cubicBezTo>
                          <a:cubicBezTo>
                            <a:pt x="21210" y="11966"/>
                            <a:pt x="20963" y="11712"/>
                            <a:pt x="20532" y="10836"/>
                          </a:cubicBezTo>
                          <a:cubicBezTo>
                            <a:pt x="19444" y="8606"/>
                            <a:pt x="17514" y="8239"/>
                            <a:pt x="15769" y="7448"/>
                          </a:cubicBezTo>
                          <a:cubicBezTo>
                            <a:pt x="14742" y="7815"/>
                            <a:pt x="14557" y="8465"/>
                            <a:pt x="13962" y="9707"/>
                          </a:cubicBezTo>
                          <a:cubicBezTo>
                            <a:pt x="13859" y="9933"/>
                            <a:pt x="13613" y="9989"/>
                            <a:pt x="13469" y="10159"/>
                          </a:cubicBezTo>
                          <a:cubicBezTo>
                            <a:pt x="12792" y="10949"/>
                            <a:pt x="12648" y="10921"/>
                            <a:pt x="11827" y="11288"/>
                          </a:cubicBezTo>
                          <a:cubicBezTo>
                            <a:pt x="11437" y="11204"/>
                            <a:pt x="11026" y="11288"/>
                            <a:pt x="10677" y="11062"/>
                          </a:cubicBezTo>
                          <a:cubicBezTo>
                            <a:pt x="9465" y="10328"/>
                            <a:pt x="11683" y="8493"/>
                            <a:pt x="11991" y="8126"/>
                          </a:cubicBezTo>
                          <a:cubicBezTo>
                            <a:pt x="12340" y="7702"/>
                            <a:pt x="12710" y="7307"/>
                            <a:pt x="12976" y="6771"/>
                          </a:cubicBezTo>
                          <a:cubicBezTo>
                            <a:pt x="13202" y="6319"/>
                            <a:pt x="13346" y="5811"/>
                            <a:pt x="13633" y="5415"/>
                          </a:cubicBezTo>
                          <a:cubicBezTo>
                            <a:pt x="14414" y="4342"/>
                            <a:pt x="13941" y="4907"/>
                            <a:pt x="15112" y="3834"/>
                          </a:cubicBezTo>
                          <a:cubicBezTo>
                            <a:pt x="15276" y="3693"/>
                            <a:pt x="15605" y="3382"/>
                            <a:pt x="15605" y="3382"/>
                          </a:cubicBezTo>
                          <a:cubicBezTo>
                            <a:pt x="15707" y="3156"/>
                            <a:pt x="15769" y="2874"/>
                            <a:pt x="15933" y="2705"/>
                          </a:cubicBezTo>
                          <a:cubicBezTo>
                            <a:pt x="16077" y="2564"/>
                            <a:pt x="16303" y="2648"/>
                            <a:pt x="16426" y="2479"/>
                          </a:cubicBezTo>
                          <a:cubicBezTo>
                            <a:pt x="16549" y="2309"/>
                            <a:pt x="16508" y="2027"/>
                            <a:pt x="16590" y="1801"/>
                          </a:cubicBezTo>
                          <a:cubicBezTo>
                            <a:pt x="16672" y="1547"/>
                            <a:pt x="16816" y="1349"/>
                            <a:pt x="16919" y="1124"/>
                          </a:cubicBezTo>
                          <a:cubicBezTo>
                            <a:pt x="16857" y="813"/>
                            <a:pt x="16919" y="418"/>
                            <a:pt x="16754" y="220"/>
                          </a:cubicBezTo>
                          <a:cubicBezTo>
                            <a:pt x="16323" y="-260"/>
                            <a:pt x="14290" y="192"/>
                            <a:pt x="13962" y="220"/>
                          </a:cubicBezTo>
                          <a:cubicBezTo>
                            <a:pt x="12771" y="756"/>
                            <a:pt x="11601" y="841"/>
                            <a:pt x="10348" y="1124"/>
                          </a:cubicBezTo>
                          <a:cubicBezTo>
                            <a:pt x="10020" y="1434"/>
                            <a:pt x="9691" y="1716"/>
                            <a:pt x="9363" y="2027"/>
                          </a:cubicBezTo>
                          <a:cubicBezTo>
                            <a:pt x="9198" y="2168"/>
                            <a:pt x="9178" y="2507"/>
                            <a:pt x="9034" y="2705"/>
                          </a:cubicBezTo>
                          <a:cubicBezTo>
                            <a:pt x="8890" y="2902"/>
                            <a:pt x="8706" y="3015"/>
                            <a:pt x="8541" y="3156"/>
                          </a:cubicBezTo>
                          <a:cubicBezTo>
                            <a:pt x="8090" y="4060"/>
                            <a:pt x="7556" y="5020"/>
                            <a:pt x="6899" y="5641"/>
                          </a:cubicBezTo>
                          <a:cubicBezTo>
                            <a:pt x="6796" y="5867"/>
                            <a:pt x="6755" y="6262"/>
                            <a:pt x="6570" y="6319"/>
                          </a:cubicBezTo>
                          <a:cubicBezTo>
                            <a:pt x="5195" y="6686"/>
                            <a:pt x="3983" y="5048"/>
                            <a:pt x="2792" y="4512"/>
                          </a:cubicBezTo>
                          <a:cubicBezTo>
                            <a:pt x="1868" y="4653"/>
                            <a:pt x="924" y="4964"/>
                            <a:pt x="0" y="4964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prstDash val="sysDot"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pic>
        <p:nvPicPr>
          <p:cNvPr id="39944" name="Picture 3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4660900"/>
            <a:ext cx="1217613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84" name="Rectangle 40"/>
          <p:cNvSpPr>
            <a:spLocks/>
          </p:cNvSpPr>
          <p:nvPr/>
        </p:nvSpPr>
        <p:spPr bwMode="auto">
          <a:xfrm>
            <a:off x="3276600" y="4876800"/>
            <a:ext cx="1209675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GOAL</a:t>
            </a:r>
          </a:p>
        </p:txBody>
      </p:sp>
      <p:sp>
        <p:nvSpPr>
          <p:cNvPr id="399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1C84EC5C-9A91-704C-9A9F-18097B2889F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8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Robot Preserved Invariant</a:t>
            </a:r>
          </a:p>
        </p:txBody>
      </p:sp>
      <p:pic>
        <p:nvPicPr>
          <p:cNvPr id="4096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Rectangle 5"/>
          <p:cNvSpPr>
            <a:spLocks/>
          </p:cNvSpPr>
          <p:nvPr/>
        </p:nvSpPr>
        <p:spPr bwMode="auto">
          <a:xfrm>
            <a:off x="568325" y="2362200"/>
            <a:ext cx="79343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5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 y)) 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::=</a:t>
            </a:r>
            <a:r>
              <a:rPr lang="en-US" sz="5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x + y is even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move adds </a:t>
            </a:r>
            <a:r>
              <a:rPr lang="en-US" sz="4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±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 to </a:t>
            </a:r>
            <a:r>
              <a:rPr lang="en-US" sz="4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both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x &amp; y,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preserving parity of x+y.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Also, P((0, 0)) is true.</a:t>
            </a:r>
          </a:p>
        </p:txBody>
      </p:sp>
      <p:sp>
        <p:nvSpPr>
          <p:cNvPr id="40965" name="Rectangle 6"/>
          <p:cNvSpPr>
            <a:spLocks/>
          </p:cNvSpPr>
          <p:nvPr/>
        </p:nvSpPr>
        <p:spPr bwMode="auto">
          <a:xfrm>
            <a:off x="1038225" y="1358900"/>
            <a:ext cx="1204913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NO!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2514600" y="1371600"/>
            <a:ext cx="5321300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invariant:</a:t>
            </a:r>
          </a:p>
        </p:txBody>
      </p:sp>
      <p:sp>
        <p:nvSpPr>
          <p:cNvPr id="4096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F2F748D4-E1A1-434C-899C-50F3B04F557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 autoUpdateAnimBg="0" advAuto="0"/>
      <p:bldP spid="3277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Robot Preserved Invariant</a:t>
            </a:r>
          </a:p>
        </p:txBody>
      </p:sp>
      <p:pic>
        <p:nvPicPr>
          <p:cNvPr id="4198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4"/>
          <p:cNvSpPr>
            <a:spLocks/>
          </p:cNvSpPr>
          <p:nvPr/>
        </p:nvSpPr>
        <p:spPr bwMode="auto">
          <a:xfrm>
            <a:off x="495300" y="1320800"/>
            <a:ext cx="81407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So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in all </a:t>
            </a:r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positions 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x,y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reachable from (0,0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),</a:t>
            </a:r>
            <a:endParaRPr lang="en-US" sz="36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+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stays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even</a:t>
            </a:r>
            <a:endParaRPr lang="en-US" sz="36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But 1 + 0 = 1 is odd, so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5400" dirty="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(1,0)</a:t>
            </a:r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</a:t>
            </a:r>
            <a:r>
              <a:rPr lang="en-US" sz="5400" dirty="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not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reachable</a:t>
            </a:r>
            <a:endParaRPr lang="en-US" sz="54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1989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B7C3E12C-5ECD-9140-BA6C-60FC36C382A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pic>
        <p:nvPicPr>
          <p:cNvPr id="1536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5"/>
          <p:cNvSpPr>
            <a:spLocks/>
          </p:cNvSpPr>
          <p:nvPr/>
        </p:nvSpPr>
        <p:spPr bwMode="auto">
          <a:xfrm>
            <a:off x="454025" y="990600"/>
            <a:ext cx="80835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The </a:t>
            </a:r>
            <a:r>
              <a:rPr lang="en-US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 graph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of a 99-bounded counter:</a:t>
            </a:r>
          </a:p>
        </p:txBody>
      </p:sp>
      <p:sp>
        <p:nvSpPr>
          <p:cNvPr id="6150" name="Rectangle 6"/>
          <p:cNvSpPr>
            <a:spLocks/>
          </p:cNvSpPr>
          <p:nvPr/>
        </p:nvSpPr>
        <p:spPr bwMode="auto">
          <a:xfrm>
            <a:off x="1511300" y="3155950"/>
            <a:ext cx="59944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States: {0,1,…,99, </a:t>
            </a:r>
            <a:r>
              <a:rPr lang="en-US" sz="36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overflow</a:t>
            </a:r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}</a:t>
            </a:r>
          </a:p>
        </p:txBody>
      </p:sp>
      <p:sp>
        <p:nvSpPr>
          <p:cNvPr id="15366" name="Rectangle 7"/>
          <p:cNvSpPr>
            <a:spLocks/>
          </p:cNvSpPr>
          <p:nvPr/>
        </p:nvSpPr>
        <p:spPr bwMode="auto">
          <a:xfrm>
            <a:off x="762000" y="2492375"/>
            <a:ext cx="336550" cy="635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0</a:t>
            </a:r>
          </a:p>
        </p:txBody>
      </p:sp>
      <p:sp>
        <p:nvSpPr>
          <p:cNvPr id="15367" name="Oval 8"/>
          <p:cNvSpPr>
            <a:spLocks/>
          </p:cNvSpPr>
          <p:nvPr/>
        </p:nvSpPr>
        <p:spPr bwMode="auto">
          <a:xfrm>
            <a:off x="533400" y="23622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27000" y="1828800"/>
            <a:ext cx="1676400" cy="1295400"/>
            <a:chOff x="0" y="0"/>
            <a:chExt cx="1056" cy="816"/>
          </a:xfrm>
        </p:grpSpPr>
        <p:sp>
          <p:nvSpPr>
            <p:cNvPr id="15414" name="Oval 10"/>
            <p:cNvSpPr>
              <a:spLocks/>
            </p:cNvSpPr>
            <p:nvPr/>
          </p:nvSpPr>
          <p:spPr bwMode="auto">
            <a:xfrm>
              <a:off x="304" y="384"/>
              <a:ext cx="432" cy="43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5" name="Rectangle 11"/>
            <p:cNvSpPr>
              <a:spLocks/>
            </p:cNvSpPr>
            <p:nvPr/>
          </p:nvSpPr>
          <p:spPr bwMode="auto">
            <a:xfrm>
              <a:off x="0" y="0"/>
              <a:ext cx="1056" cy="3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start state</a:t>
              </a:r>
            </a:p>
          </p:txBody>
        </p:sp>
      </p:grpSp>
      <p:sp>
        <p:nvSpPr>
          <p:cNvPr id="15369" name="Rectangle 12"/>
          <p:cNvSpPr>
            <a:spLocks/>
          </p:cNvSpPr>
          <p:nvPr/>
        </p:nvSpPr>
        <p:spPr bwMode="auto">
          <a:xfrm>
            <a:off x="2057400" y="2492375"/>
            <a:ext cx="27146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</a:t>
            </a:r>
          </a:p>
        </p:txBody>
      </p:sp>
      <p:sp>
        <p:nvSpPr>
          <p:cNvPr id="15370" name="Rectangle 13"/>
          <p:cNvSpPr>
            <a:spLocks/>
          </p:cNvSpPr>
          <p:nvPr/>
        </p:nvSpPr>
        <p:spPr bwMode="auto">
          <a:xfrm>
            <a:off x="3276600" y="2492375"/>
            <a:ext cx="3365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2</a:t>
            </a:r>
          </a:p>
        </p:txBody>
      </p:sp>
      <p:sp>
        <p:nvSpPr>
          <p:cNvPr id="15371" name="Rectangle 14"/>
          <p:cNvSpPr>
            <a:spLocks/>
          </p:cNvSpPr>
          <p:nvPr/>
        </p:nvSpPr>
        <p:spPr bwMode="auto">
          <a:xfrm>
            <a:off x="7004050" y="2530475"/>
            <a:ext cx="152558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overflow</a:t>
            </a:r>
          </a:p>
        </p:txBody>
      </p:sp>
      <p:sp>
        <p:nvSpPr>
          <p:cNvPr id="15372" name="Oval 15"/>
          <p:cNvSpPr>
            <a:spLocks/>
          </p:cNvSpPr>
          <p:nvPr/>
        </p:nvSpPr>
        <p:spPr bwMode="auto">
          <a:xfrm>
            <a:off x="4419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3" name="Oval 16"/>
          <p:cNvSpPr>
            <a:spLocks/>
          </p:cNvSpPr>
          <p:nvPr/>
        </p:nvSpPr>
        <p:spPr bwMode="auto">
          <a:xfrm>
            <a:off x="4648200" y="2743200"/>
            <a:ext cx="74613" cy="746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4" name="Oval 17"/>
          <p:cNvSpPr>
            <a:spLocks/>
          </p:cNvSpPr>
          <p:nvPr/>
        </p:nvSpPr>
        <p:spPr bwMode="auto">
          <a:xfrm>
            <a:off x="4876800" y="2743200"/>
            <a:ext cx="74613" cy="746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5" name="Line 18"/>
          <p:cNvSpPr>
            <a:spLocks noChangeShapeType="1"/>
          </p:cNvSpPr>
          <p:nvPr/>
        </p:nvSpPr>
        <p:spPr bwMode="auto">
          <a:xfrm>
            <a:off x="75438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6" name="Line 19"/>
          <p:cNvSpPr>
            <a:spLocks noChangeShapeType="1"/>
          </p:cNvSpPr>
          <p:nvPr/>
        </p:nvSpPr>
        <p:spPr bwMode="auto">
          <a:xfrm>
            <a:off x="1371600" y="27813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377" name="Group 20"/>
          <p:cNvGrpSpPr>
            <a:grpSpLocks/>
          </p:cNvGrpSpPr>
          <p:nvPr/>
        </p:nvGrpSpPr>
        <p:grpSpPr bwMode="auto">
          <a:xfrm>
            <a:off x="1905000" y="1524000"/>
            <a:ext cx="6858000" cy="1676400"/>
            <a:chOff x="0" y="0"/>
            <a:chExt cx="4320" cy="1056"/>
          </a:xfrm>
        </p:grpSpPr>
        <p:sp>
          <p:nvSpPr>
            <p:cNvPr id="15403" name="Oval 21"/>
            <p:cNvSpPr>
              <a:spLocks/>
            </p:cNvSpPr>
            <p:nvPr/>
          </p:nvSpPr>
          <p:spPr bwMode="auto">
            <a:xfrm>
              <a:off x="2304" y="576"/>
              <a:ext cx="432" cy="4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404" name="Group 22"/>
            <p:cNvGrpSpPr>
              <a:grpSpLocks/>
            </p:cNvGrpSpPr>
            <p:nvPr/>
          </p:nvGrpSpPr>
          <p:grpSpPr bwMode="auto">
            <a:xfrm>
              <a:off x="0" y="0"/>
              <a:ext cx="4320" cy="1056"/>
              <a:chOff x="0" y="0"/>
              <a:chExt cx="4320" cy="1056"/>
            </a:xfrm>
          </p:grpSpPr>
          <p:sp>
            <p:nvSpPr>
              <p:cNvPr id="15406" name="Oval 23"/>
              <p:cNvSpPr>
                <a:spLocks/>
              </p:cNvSpPr>
              <p:nvPr/>
            </p:nvSpPr>
            <p:spPr bwMode="auto">
              <a:xfrm>
                <a:off x="0" y="576"/>
                <a:ext cx="432" cy="4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7" name="Oval 24"/>
              <p:cNvSpPr>
                <a:spLocks/>
              </p:cNvSpPr>
              <p:nvPr/>
            </p:nvSpPr>
            <p:spPr bwMode="auto">
              <a:xfrm>
                <a:off x="768" y="576"/>
                <a:ext cx="432" cy="4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8" name="Rectangle 25"/>
              <p:cNvSpPr>
                <a:spLocks/>
              </p:cNvSpPr>
              <p:nvPr/>
            </p:nvSpPr>
            <p:spPr bwMode="auto">
              <a:xfrm>
                <a:off x="2328" y="610"/>
                <a:ext cx="368" cy="40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38100" tIns="38100" rIns="38100" bIns="3810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99</a:t>
                </a:r>
              </a:p>
            </p:txBody>
          </p:sp>
          <p:sp>
            <p:nvSpPr>
              <p:cNvPr id="15409" name="Oval 26"/>
              <p:cNvSpPr>
                <a:spLocks/>
              </p:cNvSpPr>
              <p:nvPr/>
            </p:nvSpPr>
            <p:spPr bwMode="auto">
              <a:xfrm>
                <a:off x="3072" y="528"/>
                <a:ext cx="1248" cy="52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0" name="Oval 27"/>
              <p:cNvSpPr>
                <a:spLocks/>
              </p:cNvSpPr>
              <p:nvPr/>
            </p:nvSpPr>
            <p:spPr bwMode="auto">
              <a:xfrm>
                <a:off x="3552" y="0"/>
                <a:ext cx="288" cy="52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1" name="Line 28"/>
              <p:cNvSpPr>
                <a:spLocks noChangeShapeType="1"/>
              </p:cNvSpPr>
              <p:nvPr/>
            </p:nvSpPr>
            <p:spPr bwMode="auto">
              <a:xfrm>
                <a:off x="432" y="792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2" name="Line 29"/>
              <p:cNvSpPr>
                <a:spLocks noChangeShapeType="1"/>
              </p:cNvSpPr>
              <p:nvPr/>
            </p:nvSpPr>
            <p:spPr bwMode="auto">
              <a:xfrm>
                <a:off x="1200" y="79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3" name="Line 30"/>
              <p:cNvSpPr>
                <a:spLocks noChangeShapeType="1"/>
              </p:cNvSpPr>
              <p:nvPr/>
            </p:nvSpPr>
            <p:spPr bwMode="auto">
              <a:xfrm>
                <a:off x="1919" y="792"/>
                <a:ext cx="3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405" name="Line 31"/>
            <p:cNvSpPr>
              <a:spLocks noChangeShapeType="1"/>
            </p:cNvSpPr>
            <p:nvPr/>
          </p:nvSpPr>
          <p:spPr bwMode="auto">
            <a:xfrm rot="10800000" flipH="1">
              <a:off x="2759" y="792"/>
              <a:ext cx="313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477838" y="3756025"/>
            <a:ext cx="7904162" cy="847725"/>
            <a:chOff x="0" y="-76"/>
            <a:chExt cx="4979" cy="534"/>
          </a:xfrm>
        </p:grpSpPr>
        <p:sp>
          <p:nvSpPr>
            <p:cNvPr id="15394" name="Rectangle 33"/>
            <p:cNvSpPr>
              <a:spLocks/>
            </p:cNvSpPr>
            <p:nvPr/>
          </p:nvSpPr>
          <p:spPr bwMode="auto">
            <a:xfrm>
              <a:off x="0" y="10"/>
              <a:ext cx="1740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Transitions: </a:t>
              </a:r>
            </a:p>
          </p:txBody>
        </p:sp>
        <p:sp>
          <p:nvSpPr>
            <p:cNvPr id="15395" name="Rectangle 34"/>
            <p:cNvSpPr>
              <a:spLocks/>
            </p:cNvSpPr>
            <p:nvPr/>
          </p:nvSpPr>
          <p:spPr bwMode="auto">
            <a:xfrm>
              <a:off x="3356" y="-76"/>
              <a:ext cx="1623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≤ 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i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&lt;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99</a:t>
              </a:r>
            </a:p>
          </p:txBody>
        </p:sp>
        <p:grpSp>
          <p:nvGrpSpPr>
            <p:cNvPr id="15396" name="Group 35"/>
            <p:cNvGrpSpPr>
              <a:grpSpLocks/>
            </p:cNvGrpSpPr>
            <p:nvPr/>
          </p:nvGrpSpPr>
          <p:grpSpPr bwMode="auto">
            <a:xfrm>
              <a:off x="1832" y="0"/>
              <a:ext cx="1224" cy="434"/>
              <a:chOff x="0" y="0"/>
              <a:chExt cx="1224" cy="434"/>
            </a:xfrm>
          </p:grpSpPr>
          <p:sp>
            <p:nvSpPr>
              <p:cNvPr id="15397" name="Rectangle 36"/>
              <p:cNvSpPr>
                <a:spLocks/>
              </p:cNvSpPr>
              <p:nvPr/>
            </p:nvSpPr>
            <p:spPr bwMode="auto">
              <a:xfrm>
                <a:off x="112" y="34"/>
                <a:ext cx="127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8100" tIns="38100" rIns="38100" bIns="3810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i</a:t>
                </a:r>
              </a:p>
            </p:txBody>
          </p:sp>
          <p:sp>
            <p:nvSpPr>
              <p:cNvPr id="15398" name="Rectangle 37"/>
              <p:cNvSpPr>
                <a:spLocks/>
              </p:cNvSpPr>
              <p:nvPr/>
            </p:nvSpPr>
            <p:spPr bwMode="auto">
              <a:xfrm>
                <a:off x="768" y="34"/>
                <a:ext cx="456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8100" tIns="38100" rIns="38100" bIns="38100">
                <a:prstTxWarp prst="textNoShape">
                  <a:avLst/>
                </a:prstTxWarp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i+1</a:t>
                </a:r>
              </a:p>
            </p:txBody>
          </p:sp>
          <p:grpSp>
            <p:nvGrpSpPr>
              <p:cNvPr id="15399" name="Group 38"/>
              <p:cNvGrpSpPr>
                <a:grpSpLocks/>
              </p:cNvGrpSpPr>
              <p:nvPr/>
            </p:nvGrpSpPr>
            <p:grpSpPr bwMode="auto">
              <a:xfrm>
                <a:off x="0" y="0"/>
                <a:ext cx="1200" cy="432"/>
                <a:chOff x="0" y="0"/>
                <a:chExt cx="1200" cy="432"/>
              </a:xfrm>
            </p:grpSpPr>
            <p:sp>
              <p:nvSpPr>
                <p:cNvPr id="15400" name="Oval 39"/>
                <p:cNvSpPr>
                  <a:spLocks/>
                </p:cNvSpPr>
                <p:nvPr/>
              </p:nvSpPr>
              <p:spPr bwMode="auto">
                <a:xfrm>
                  <a:off x="768" y="0"/>
                  <a:ext cx="432" cy="43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01" name="Oval 40"/>
                <p:cNvSpPr>
                  <a:spLocks/>
                </p:cNvSpPr>
                <p:nvPr/>
              </p:nvSpPr>
              <p:spPr bwMode="auto">
                <a:xfrm>
                  <a:off x="0" y="0"/>
                  <a:ext cx="432" cy="43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02" name="Line 41"/>
                <p:cNvSpPr>
                  <a:spLocks noChangeShapeType="1"/>
                </p:cNvSpPr>
                <p:nvPr/>
              </p:nvSpPr>
              <p:spPr bwMode="auto">
                <a:xfrm>
                  <a:off x="432" y="216"/>
                  <a:ext cx="336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2992438" y="4832350"/>
            <a:ext cx="3263900" cy="771525"/>
            <a:chOff x="0" y="0"/>
            <a:chExt cx="2056" cy="485"/>
          </a:xfrm>
        </p:grpSpPr>
        <p:sp>
          <p:nvSpPr>
            <p:cNvPr id="15388" name="Rectangle 43"/>
            <p:cNvSpPr>
              <a:spLocks/>
            </p:cNvSpPr>
            <p:nvPr/>
          </p:nvSpPr>
          <p:spPr bwMode="auto">
            <a:xfrm>
              <a:off x="47" y="61"/>
              <a:ext cx="36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99</a:t>
              </a:r>
            </a:p>
          </p:txBody>
        </p:sp>
        <p:sp>
          <p:nvSpPr>
            <p:cNvPr id="15389" name="Rectangle 44"/>
            <p:cNvSpPr>
              <a:spLocks/>
            </p:cNvSpPr>
            <p:nvPr/>
          </p:nvSpPr>
          <p:spPr bwMode="auto">
            <a:xfrm>
              <a:off x="851" y="61"/>
              <a:ext cx="1092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grpSp>
          <p:nvGrpSpPr>
            <p:cNvPr id="15390" name="Group 45"/>
            <p:cNvGrpSpPr>
              <a:grpSpLocks/>
            </p:cNvGrpSpPr>
            <p:nvPr/>
          </p:nvGrpSpPr>
          <p:grpSpPr bwMode="auto">
            <a:xfrm>
              <a:off x="0" y="0"/>
              <a:ext cx="2056" cy="485"/>
              <a:chOff x="0" y="0"/>
              <a:chExt cx="2056" cy="485"/>
            </a:xfrm>
          </p:grpSpPr>
          <p:sp>
            <p:nvSpPr>
              <p:cNvPr id="15391" name="Oval 46"/>
              <p:cNvSpPr>
                <a:spLocks/>
              </p:cNvSpPr>
              <p:nvPr/>
            </p:nvSpPr>
            <p:spPr bwMode="auto">
              <a:xfrm>
                <a:off x="0" y="44"/>
                <a:ext cx="446" cy="3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2" name="Oval 47"/>
              <p:cNvSpPr>
                <a:spLocks/>
              </p:cNvSpPr>
              <p:nvPr/>
            </p:nvSpPr>
            <p:spPr bwMode="auto">
              <a:xfrm>
                <a:off x="767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3" name="Line 48"/>
              <p:cNvSpPr>
                <a:spLocks noChangeShapeType="1"/>
              </p:cNvSpPr>
              <p:nvPr/>
            </p:nvSpPr>
            <p:spPr bwMode="auto">
              <a:xfrm>
                <a:off x="445" y="243"/>
                <a:ext cx="32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1866900" y="5689600"/>
            <a:ext cx="5391150" cy="771525"/>
            <a:chOff x="0" y="0"/>
            <a:chExt cx="3396" cy="485"/>
          </a:xfrm>
        </p:grpSpPr>
        <p:sp>
          <p:nvSpPr>
            <p:cNvPr id="15382" name="Rectangle 50"/>
            <p:cNvSpPr>
              <a:spLocks/>
            </p:cNvSpPr>
            <p:nvPr/>
          </p:nvSpPr>
          <p:spPr bwMode="auto">
            <a:xfrm>
              <a:off x="2208" y="53"/>
              <a:ext cx="1091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sp>
          <p:nvSpPr>
            <p:cNvPr id="15383" name="Rectangle 51"/>
            <p:cNvSpPr>
              <a:spLocks/>
            </p:cNvSpPr>
            <p:nvPr/>
          </p:nvSpPr>
          <p:spPr bwMode="auto">
            <a:xfrm>
              <a:off x="100" y="53"/>
              <a:ext cx="1091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grpSp>
          <p:nvGrpSpPr>
            <p:cNvPr id="15384" name="Group 52"/>
            <p:cNvGrpSpPr>
              <a:grpSpLocks/>
            </p:cNvGrpSpPr>
            <p:nvPr/>
          </p:nvGrpSpPr>
          <p:grpSpPr bwMode="auto">
            <a:xfrm>
              <a:off x="0" y="0"/>
              <a:ext cx="3396" cy="485"/>
              <a:chOff x="0" y="0"/>
              <a:chExt cx="3396" cy="485"/>
            </a:xfrm>
          </p:grpSpPr>
          <p:sp>
            <p:nvSpPr>
              <p:cNvPr id="15385" name="Oval 53"/>
              <p:cNvSpPr>
                <a:spLocks/>
              </p:cNvSpPr>
              <p:nvPr/>
            </p:nvSpPr>
            <p:spPr bwMode="auto">
              <a:xfrm>
                <a:off x="2108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6" name="Oval 54"/>
              <p:cNvSpPr>
                <a:spLocks/>
              </p:cNvSpPr>
              <p:nvPr/>
            </p:nvSpPr>
            <p:spPr bwMode="auto">
              <a:xfrm>
                <a:off x="0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7" name="Line 55"/>
              <p:cNvSpPr>
                <a:spLocks noChangeShapeType="1"/>
              </p:cNvSpPr>
              <p:nvPr/>
            </p:nvSpPr>
            <p:spPr bwMode="auto">
              <a:xfrm>
                <a:off x="1288" y="243"/>
                <a:ext cx="8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538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2B79C9C5-C04A-E04E-B6E7-16A6D862B0D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/>
            <a:r>
              <a:rPr lang="en-US" dirty="0" smtClean="0"/>
              <a:t>Floyd’s Invariant Principle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03200" y="1397000"/>
            <a:ext cx="8775700" cy="530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algn="ctr" eaLnBrk="1" hangingPunct="1">
              <a:spcBef>
                <a:spcPts val="900"/>
              </a:spcBef>
            </a:pPr>
            <a:r>
              <a:rPr lang="en-US" dirty="0" smtClean="0"/>
              <a:t>(induction for state machines) </a:t>
            </a:r>
            <a:endParaRPr lang="en-US" sz="4400" dirty="0" smtClean="0"/>
          </a:p>
          <a:p>
            <a:pPr marL="571500" indent="-571500" eaLnBrk="1" hangingPunct="1">
              <a:spcBef>
                <a:spcPts val="900"/>
              </a:spcBef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Preserved Invariant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00E5"/>
                </a:solidFill>
              </a:rPr>
              <a:t>P</a:t>
            </a:r>
            <a:r>
              <a:rPr lang="en-US" dirty="0" err="1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8000"/>
                </a:solidFill>
              </a:rPr>
              <a:t>state</a:t>
            </a:r>
            <a:r>
              <a:rPr lang="en-US" dirty="0" smtClean="0">
                <a:solidFill>
                  <a:srgbClr val="000000"/>
                </a:solidFill>
              </a:rPr>
              <a:t>):</a:t>
            </a:r>
            <a:endParaRPr lang="en-US" sz="4400" dirty="0" smtClean="0">
              <a:solidFill>
                <a:srgbClr val="000000"/>
              </a:solidFill>
            </a:endParaRPr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4800" dirty="0" smtClean="0"/>
              <a:t>if </a:t>
            </a:r>
            <a:r>
              <a:rPr lang="en-US" sz="4800" dirty="0" err="1">
                <a:solidFill>
                  <a:srgbClr val="0000E5"/>
                </a:solidFill>
              </a:rPr>
              <a:t>P</a:t>
            </a:r>
            <a:r>
              <a:rPr lang="en-US" sz="4800" dirty="0" err="1"/>
              <a:t>(</a:t>
            </a:r>
            <a:r>
              <a:rPr lang="en-US" sz="4800" dirty="0" err="1">
                <a:solidFill>
                  <a:srgbClr val="00B050"/>
                </a:solidFill>
              </a:rPr>
              <a:t>q</a:t>
            </a:r>
            <a:r>
              <a:rPr lang="en-US" sz="4800" dirty="0"/>
              <a:t>) and </a:t>
            </a:r>
            <a:r>
              <a:rPr lang="en-US" sz="4400" dirty="0"/>
              <a:t>               </a:t>
            </a:r>
            <a:r>
              <a:rPr lang="en-US" sz="4800" dirty="0"/>
              <a:t>, then </a:t>
            </a:r>
            <a:r>
              <a:rPr lang="en-US" sz="4800" dirty="0" err="1">
                <a:solidFill>
                  <a:srgbClr val="0000E5"/>
                </a:solidFill>
              </a:rPr>
              <a:t>P</a:t>
            </a:r>
            <a:r>
              <a:rPr lang="en-US" sz="4800" dirty="0" err="1"/>
              <a:t>(</a:t>
            </a:r>
            <a:r>
              <a:rPr lang="en-US" sz="4800" dirty="0" err="1">
                <a:solidFill>
                  <a:srgbClr val="00B050"/>
                </a:solidFill>
              </a:rPr>
              <a:t>r</a:t>
            </a:r>
            <a:r>
              <a:rPr lang="en-US" sz="4800" dirty="0"/>
              <a:t>)</a:t>
            </a:r>
            <a:endParaRPr lang="en-US" sz="4400" dirty="0"/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4400" dirty="0" smtClean="0">
                <a:solidFill>
                  <a:srgbClr val="008000"/>
                </a:solidFill>
              </a:rPr>
              <a:t>Conclusion: </a:t>
            </a:r>
            <a:r>
              <a:rPr lang="en-US" sz="4400" dirty="0" smtClean="0"/>
              <a:t>if </a:t>
            </a:r>
            <a:r>
              <a:rPr lang="en-US" sz="4400" dirty="0" err="1" smtClean="0">
                <a:solidFill>
                  <a:srgbClr val="3333CC"/>
                </a:solidFill>
              </a:rPr>
              <a:t>P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00B050"/>
                </a:solidFill>
              </a:rPr>
              <a:t>start</a:t>
            </a:r>
            <a:r>
              <a:rPr lang="en-US" sz="4400" dirty="0" smtClean="0"/>
              <a:t>), then </a:t>
            </a:r>
            <a:r>
              <a:rPr lang="en-US" sz="4400" dirty="0" err="1" smtClean="0">
                <a:solidFill>
                  <a:srgbClr val="0000E5"/>
                </a:solidFill>
              </a:rPr>
              <a:t>P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00B050"/>
                </a:solidFill>
              </a:rPr>
              <a:t>r</a:t>
            </a:r>
            <a:r>
              <a:rPr lang="en-US" sz="4400" dirty="0" smtClean="0"/>
              <a:t>)</a:t>
            </a:r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4400" dirty="0" smtClean="0"/>
              <a:t>   for </a:t>
            </a:r>
            <a:r>
              <a:rPr lang="en-US" sz="4400" dirty="0"/>
              <a:t>all reachable </a:t>
            </a:r>
            <a:r>
              <a:rPr lang="en-US" sz="4400" dirty="0" smtClean="0"/>
              <a:t>states </a:t>
            </a:r>
            <a:r>
              <a:rPr lang="en-US" sz="4400" dirty="0" err="1" smtClean="0">
                <a:solidFill>
                  <a:srgbClr val="00B050"/>
                </a:solidFill>
              </a:rPr>
              <a:t>r</a:t>
            </a:r>
            <a:r>
              <a:rPr lang="en-US" sz="4400" dirty="0" smtClean="0">
                <a:solidFill>
                  <a:srgbClr val="000000"/>
                </a:solidFill>
              </a:rPr>
              <a:t>,</a:t>
            </a:r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4400" dirty="0" smtClean="0"/>
              <a:t>   including </a:t>
            </a:r>
            <a:r>
              <a:rPr lang="en-US" sz="4400" dirty="0"/>
              <a:t>final state (if any)</a:t>
            </a:r>
          </a:p>
        </p:txBody>
      </p:sp>
      <p:pic>
        <p:nvPicPr>
          <p:cNvPr id="3584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41700" y="2870200"/>
            <a:ext cx="2362200" cy="863600"/>
            <a:chOff x="0" y="0"/>
            <a:chExt cx="1488" cy="544"/>
          </a:xfrm>
        </p:grpSpPr>
        <p:sp>
          <p:nvSpPr>
            <p:cNvPr id="35847" name="Rectangle 6"/>
            <p:cNvSpPr>
              <a:spLocks/>
            </p:cNvSpPr>
            <p:nvPr/>
          </p:nvSpPr>
          <p:spPr bwMode="auto">
            <a:xfrm>
              <a:off x="135" y="33"/>
              <a:ext cx="205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q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0" y="0"/>
              <a:ext cx="1488" cy="544"/>
              <a:chOff x="0" y="0"/>
              <a:chExt cx="1488" cy="544"/>
            </a:xfrm>
          </p:grpSpPr>
          <p:sp>
            <p:nvSpPr>
              <p:cNvPr id="35850" name="Oval 8"/>
              <p:cNvSpPr>
                <a:spLocks/>
              </p:cNvSpPr>
              <p:nvPr/>
            </p:nvSpPr>
            <p:spPr bwMode="auto">
              <a:xfrm>
                <a:off x="952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1" name="Oval 9"/>
              <p:cNvSpPr>
                <a:spLocks/>
              </p:cNvSpPr>
              <p:nvPr/>
            </p:nvSpPr>
            <p:spPr bwMode="auto">
              <a:xfrm>
                <a:off x="0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2" name="Line 10"/>
              <p:cNvSpPr>
                <a:spLocks noChangeShapeType="1"/>
              </p:cNvSpPr>
              <p:nvPr/>
            </p:nvSpPr>
            <p:spPr bwMode="auto">
              <a:xfrm>
                <a:off x="536" y="302"/>
                <a:ext cx="4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849" name="Rectangle 11"/>
            <p:cNvSpPr>
              <a:spLocks/>
            </p:cNvSpPr>
            <p:nvPr/>
          </p:nvSpPr>
          <p:spPr bwMode="auto">
            <a:xfrm>
              <a:off x="1115" y="30"/>
              <a:ext cx="209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r</a:t>
              </a:r>
            </a:p>
          </p:txBody>
        </p:sp>
      </p:grpSp>
      <p:sp>
        <p:nvSpPr>
          <p:cNvPr id="358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E695A569-24EA-944C-8D80-72AA61B6D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30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3011" name="Group 4"/>
          <p:cNvGrpSpPr>
            <a:grpSpLocks/>
          </p:cNvGrpSpPr>
          <p:nvPr/>
        </p:nvGrpSpPr>
        <p:grpSpPr bwMode="auto">
          <a:xfrm>
            <a:off x="152400" y="76200"/>
            <a:ext cx="8077200" cy="2262188"/>
            <a:chOff x="0" y="0"/>
            <a:chExt cx="5088" cy="1425"/>
          </a:xfrm>
        </p:grpSpPr>
        <p:pic>
          <p:nvPicPr>
            <p:cNvPr id="43014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440" cy="1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15" name="Rectangle 6"/>
            <p:cNvSpPr>
              <a:spLocks/>
            </p:cNvSpPr>
            <p:nvPr/>
          </p:nvSpPr>
          <p:spPr bwMode="auto">
            <a:xfrm>
              <a:off x="1617" y="143"/>
              <a:ext cx="3471" cy="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4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The Fifteen Puzzle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r>
                <a:rPr lang="en-US" sz="4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Explained!</a:t>
              </a:r>
            </a:p>
          </p:txBody>
        </p:sp>
      </p:grpSp>
      <p:sp>
        <p:nvSpPr>
          <p:cNvPr id="43012" name="Rectangle 7"/>
          <p:cNvSpPr>
            <a:spLocks/>
          </p:cNvSpPr>
          <p:nvPr/>
        </p:nvSpPr>
        <p:spPr bwMode="auto">
          <a:xfrm>
            <a:off x="631825" y="2971800"/>
            <a:ext cx="7032625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--by similar reasoning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details in problem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2</a:t>
            </a:r>
            <a:endParaRPr lang="en-US" sz="54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301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C0CD2847-8E31-1D40-A4CF-15A435C463BE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5F483A26-C920-6341-81B8-9D978E2A854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sz="3600" dirty="0" smtClean="0"/>
              <a:t>compute </a:t>
            </a:r>
            <a:r>
              <a:rPr lang="en-US" sz="3600" dirty="0" err="1" smtClean="0">
                <a:solidFill>
                  <a:srgbClr val="0000FF"/>
                </a:solidFill>
              </a:rPr>
              <a:t>a</a:t>
            </a:r>
            <a:r>
              <a:rPr lang="en-US" sz="3600" baseline="300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/>
              <a:t> using registers </a:t>
            </a:r>
            <a:r>
              <a:rPr lang="en-US" sz="3600" b="1" dirty="0" smtClean="0">
                <a:latin typeface="Courier New"/>
                <a:cs typeface="Courier New"/>
              </a:rPr>
              <a:t>X,Y,Z,R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X:= </a:t>
            </a:r>
            <a:r>
              <a:rPr lang="en-US" sz="32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3200" b="1" dirty="0" smtClean="0">
                <a:latin typeface="Courier New"/>
                <a:cs typeface="Courier New"/>
              </a:rPr>
              <a:t>;  Y:= 1;  Z:= </a:t>
            </a:r>
            <a:r>
              <a:rPr lang="en-US" sz="3200" b="1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32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REPEAT: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if Z=0, then return Y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R:= remdr(Z,2); Z:= quotnt(Z,2)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if R=1,then Y:= X⋅Y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X:= X</a:t>
            </a:r>
            <a:r>
              <a:rPr lang="en-US" sz="3200" b="1" baseline="30000" dirty="0" smtClean="0">
                <a:latin typeface="Courier New"/>
                <a:cs typeface="Courier New"/>
              </a:rPr>
              <a:t>2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r>
              <a:rPr lang="en-US" dirty="0" smtClean="0"/>
              <a:t>Fast Exponentiation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1371600"/>
            <a:ext cx="8839200" cy="4724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smtClean="0">
                <a:solidFill>
                  <a:srgbClr val="3333CC"/>
                </a:solidFill>
              </a:rPr>
              <a:t>State </a:t>
            </a:r>
            <a:r>
              <a:rPr lang="en-US" dirty="0">
                <a:solidFill>
                  <a:srgbClr val="3333CC"/>
                </a:solidFill>
              </a:rPr>
              <a:t>Machine</a:t>
            </a:r>
            <a:r>
              <a:rPr lang="en-US" dirty="0"/>
              <a:t>:</a:t>
            </a:r>
          </a:p>
          <a:p>
            <a:pPr marL="304800" indent="-304800" eaLnBrk="1" hangingPunct="1"/>
            <a:r>
              <a:rPr lang="en-US" dirty="0"/>
              <a:t>States ::= </a:t>
            </a:r>
          </a:p>
          <a:p>
            <a:pPr marL="304800" indent="-304800" eaLnBrk="1" hangingPunct="1"/>
            <a:r>
              <a:rPr lang="en-US" dirty="0"/>
              <a:t>start ::=  (a</a:t>
            </a:r>
            <a:r>
              <a:rPr lang="en-US" dirty="0" smtClean="0"/>
              <a:t>,1,b</a:t>
            </a:r>
            <a:r>
              <a:rPr lang="en-US" dirty="0"/>
              <a:t>)</a:t>
            </a:r>
            <a:endParaRPr lang="en-US" dirty="0" smtClean="0"/>
          </a:p>
          <a:p>
            <a:pPr marL="304800" indent="-304800" eaLnBrk="1" hangingPunct="1"/>
            <a:r>
              <a:rPr lang="en-US" dirty="0" smtClean="0"/>
              <a:t>transitions ::= (</a:t>
            </a:r>
            <a:r>
              <a:rPr lang="en-US" b="1" dirty="0" smtClean="0">
                <a:latin typeface="Courier New"/>
                <a:cs typeface="Courier New"/>
              </a:rPr>
              <a:t>X,Y,Z</a:t>
            </a:r>
            <a:r>
              <a:rPr lang="en-US" dirty="0" smtClean="0"/>
              <a:t>) </a:t>
            </a:r>
            <a:r>
              <a:rPr lang="en-US" sz="3600" b="1" dirty="0" smtClean="0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</a:p>
          <a:p>
            <a:pPr marL="304800" indent="-304800" eaLnBrk="1" hangingPunct="1"/>
            <a:r>
              <a:rPr lang="en-US" dirty="0" smtClean="0"/>
              <a:t>(</a:t>
            </a:r>
            <a:r>
              <a:rPr lang="en-US" b="1" dirty="0" smtClean="0">
                <a:latin typeface="Courier New"/>
                <a:cs typeface="Courier New"/>
              </a:rPr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,  </a:t>
            </a:r>
            <a:r>
              <a:rPr lang="en-US" b="1" dirty="0" smtClean="0">
                <a:latin typeface="Courier New"/>
                <a:cs typeface="Courier New"/>
              </a:rPr>
              <a:t>Y </a:t>
            </a:r>
            <a:r>
              <a:rPr lang="en-US" dirty="0" smtClean="0"/>
              <a:t>, quotnt(</a:t>
            </a:r>
            <a:r>
              <a:rPr lang="en-US" b="1" dirty="0" smtClean="0">
                <a:latin typeface="Courier New"/>
                <a:cs typeface="Courier New"/>
              </a:rPr>
              <a:t>Z</a:t>
            </a:r>
            <a:r>
              <a:rPr lang="en-US" dirty="0" smtClean="0"/>
              <a:t>,2))  if </a:t>
            </a:r>
            <a:r>
              <a:rPr lang="en-US" b="1" dirty="0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dirty="0" smtClean="0"/>
              <a:t>0 is even</a:t>
            </a:r>
          </a:p>
          <a:p>
            <a:pPr marL="304800" indent="-304800" eaLnBrk="1" hangingPunct="1"/>
            <a:r>
              <a:rPr lang="en-US" dirty="0" smtClean="0"/>
              <a:t>(</a:t>
            </a:r>
            <a:r>
              <a:rPr lang="en-US" b="1" dirty="0" smtClean="0">
                <a:latin typeface="Courier New"/>
                <a:cs typeface="Courier New"/>
              </a:rPr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, </a:t>
            </a:r>
            <a:r>
              <a:rPr lang="en-US" b="1" dirty="0" smtClean="0">
                <a:latin typeface="Courier New"/>
                <a:cs typeface="Courier New"/>
              </a:rPr>
              <a:t>X⋅Y</a:t>
            </a:r>
            <a:r>
              <a:rPr lang="en-US" dirty="0" smtClean="0"/>
              <a:t>, quotnt(</a:t>
            </a:r>
            <a:r>
              <a:rPr lang="en-US" b="1" dirty="0" smtClean="0">
                <a:latin typeface="Courier New"/>
                <a:cs typeface="Courier New"/>
              </a:rPr>
              <a:t>Z</a:t>
            </a:r>
            <a:r>
              <a:rPr lang="en-US" dirty="0" smtClean="0"/>
              <a:t>,2))  if </a:t>
            </a:r>
            <a:r>
              <a:rPr lang="en-US" b="1" dirty="0" smtClean="0">
                <a:latin typeface="Courier New"/>
                <a:cs typeface="Courier New"/>
              </a:rPr>
              <a:t>Z</a:t>
            </a:r>
            <a:r>
              <a:rPr lang="en-US" b="1" dirty="0">
                <a:latin typeface="Euclid Symbol" charset="2"/>
                <a:cs typeface="Euclid Symbol" charset="2"/>
              </a:rPr>
              <a:t>&gt;</a:t>
            </a:r>
            <a:r>
              <a:rPr lang="en-US" dirty="0" smtClean="0"/>
              <a:t>0 </a:t>
            </a:r>
            <a:r>
              <a:rPr lang="en-US" dirty="0" smtClean="0"/>
              <a:t>is odd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r>
              <a:rPr lang="en-US" dirty="0" smtClean="0"/>
              <a:t>Fast Exponentiation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821623"/>
              </p:ext>
            </p:extLst>
          </p:nvPr>
        </p:nvGraphicFramePr>
        <p:xfrm>
          <a:off x="2819400" y="2127250"/>
          <a:ext cx="260594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3" name="Equation" r:id="rId4" imgW="698500" imgH="165100" progId="Equation.DSMT4">
                  <p:embed/>
                </p:oleObj>
              </mc:Choice>
              <mc:Fallback>
                <p:oleObj name="Equation" r:id="rId4" imgW="6985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127250"/>
                        <a:ext cx="2605942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11430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smtClean="0"/>
              <a:t>Preserved Invariant: </a:t>
            </a:r>
            <a:r>
              <a:rPr lang="en-US" sz="5400" b="1" dirty="0" smtClean="0">
                <a:latin typeface="Courier New"/>
                <a:cs typeface="Courier New"/>
              </a:rPr>
              <a:t>YX</a:t>
            </a:r>
            <a:r>
              <a:rPr lang="en-US" sz="5400" b="1" baseline="30000" dirty="0" smtClean="0">
                <a:latin typeface="Courier New"/>
                <a:cs typeface="Courier New"/>
              </a:rPr>
              <a:t>Z</a:t>
            </a:r>
            <a:r>
              <a:rPr lang="en-US" sz="5400" dirty="0" smtClean="0"/>
              <a:t> = </a:t>
            </a:r>
            <a:r>
              <a:rPr lang="en-US" sz="5400" dirty="0" err="1" smtClean="0">
                <a:solidFill>
                  <a:srgbClr val="0000FF"/>
                </a:solidFill>
              </a:rPr>
              <a:t>a</a:t>
            </a:r>
            <a:r>
              <a:rPr lang="en-US" sz="6000" baseline="30000" dirty="0" err="1" smtClean="0">
                <a:solidFill>
                  <a:srgbClr val="0000FF"/>
                </a:solidFill>
              </a:rPr>
              <a:t>b</a:t>
            </a:r>
            <a:endParaRPr lang="en-US" sz="6000" baseline="30000" dirty="0" smtClean="0">
              <a:solidFill>
                <a:srgbClr val="0000FF"/>
              </a:solidFill>
            </a:endParaRPr>
          </a:p>
          <a:p>
            <a:pPr marL="304800" indent="-304800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4800" b="1" dirty="0" smtClean="0">
                <a:latin typeface="Courier New"/>
                <a:cs typeface="Courier New"/>
              </a:rPr>
              <a:t>(X,Y,Z) </a:t>
            </a:r>
            <a:r>
              <a:rPr lang="en-US" sz="6600" b="1" dirty="0" smtClean="0">
                <a:latin typeface="Courier New"/>
                <a:ea typeface="Lucida Grande" pitchFamily="-107" charset="0"/>
                <a:cs typeface="Courier New"/>
                <a:sym typeface="Helvetica" pitchFamily="-107" charset="0"/>
              </a:rPr>
              <a:t>→   </a:t>
            </a:r>
            <a:r>
              <a:rPr lang="en-US" b="1" dirty="0" smtClean="0">
                <a:latin typeface="Comic Sans MS"/>
                <a:ea typeface="Lucida Grande" pitchFamily="-107" charset="0"/>
                <a:cs typeface="Comic Sans MS"/>
                <a:sym typeface="Helvetica" pitchFamily="-107" charset="0"/>
              </a:rPr>
              <a:t>[</a:t>
            </a:r>
            <a:r>
              <a:rPr lang="en-US" sz="5400" b="1" dirty="0" smtClean="0">
                <a:latin typeface="Courier New"/>
                <a:cs typeface="Courier New"/>
              </a:rPr>
              <a:t>Z</a:t>
            </a:r>
            <a:r>
              <a:rPr lang="en-US" b="1" dirty="0">
                <a:latin typeface="Euclid Symbol" charset="2"/>
                <a:cs typeface="Euclid Symbol" charset="2"/>
              </a:rPr>
              <a:t>&gt;</a:t>
            </a:r>
            <a:r>
              <a:rPr lang="en-US" b="1" dirty="0" smtClean="0">
                <a:latin typeface="Comic Sans MS"/>
                <a:ea typeface="Lucida Grande" pitchFamily="-107" charset="0"/>
                <a:cs typeface="Comic Sans MS"/>
                <a:sym typeface="Helvetica" pitchFamily="-107" charset="0"/>
              </a:rPr>
              <a:t>0 </a:t>
            </a:r>
            <a:r>
              <a:rPr lang="en-US" b="1" dirty="0" smtClean="0">
                <a:latin typeface="Comic Sans MS"/>
                <a:ea typeface="Lucida Grande" pitchFamily="-107" charset="0"/>
                <a:cs typeface="Comic Sans MS"/>
                <a:sym typeface="Helvetica" pitchFamily="-107" charset="0"/>
              </a:rPr>
              <a:t>is odd]</a:t>
            </a:r>
            <a:endParaRPr lang="en-US" sz="4800" b="1" dirty="0" smtClean="0">
              <a:latin typeface="Comic Sans MS"/>
              <a:ea typeface="Lucida Grande" pitchFamily="-107" charset="0"/>
              <a:cs typeface="Comic Sans MS"/>
              <a:sym typeface="Helvetica" pitchFamily="-107" charset="0"/>
            </a:endParaRPr>
          </a:p>
          <a:p>
            <a:pPr marL="304800" indent="-304800" eaLnBrk="1" hangingPunct="1">
              <a:spcBef>
                <a:spcPct val="0"/>
              </a:spcBef>
              <a:spcAft>
                <a:spcPts val="4200"/>
              </a:spcAft>
            </a:pPr>
            <a:r>
              <a:rPr lang="en-US" sz="4800" b="1" dirty="0" smtClean="0">
                <a:latin typeface="Courier New"/>
                <a:cs typeface="Courier New"/>
              </a:rPr>
              <a:t>   (</a:t>
            </a:r>
            <a:r>
              <a:rPr lang="en-US" sz="4800" b="1" dirty="0" smtClean="0">
                <a:solidFill>
                  <a:srgbClr val="008000"/>
                </a:solidFill>
                <a:latin typeface="Courier New"/>
                <a:cs typeface="Courier New"/>
              </a:rPr>
              <a:t>X</a:t>
            </a:r>
            <a:r>
              <a:rPr lang="en-US" sz="4800" b="1" baseline="30000" dirty="0" smtClean="0">
                <a:solidFill>
                  <a:srgbClr val="008000"/>
                </a:solidFill>
                <a:latin typeface="Courier New"/>
                <a:cs typeface="Courier New"/>
              </a:rPr>
              <a:t>2</a:t>
            </a:r>
            <a:r>
              <a:rPr lang="en-US" sz="4800" b="1" dirty="0" smtClean="0">
                <a:latin typeface="Courier New"/>
                <a:cs typeface="Courier New"/>
              </a:rPr>
              <a:t>,</a:t>
            </a:r>
            <a:r>
              <a:rPr lang="en-US" sz="4800" b="1" dirty="0" smtClean="0">
                <a:solidFill>
                  <a:srgbClr val="008000"/>
                </a:solidFill>
                <a:latin typeface="Courier New"/>
                <a:cs typeface="Courier New"/>
              </a:rPr>
              <a:t>X⋅Y</a:t>
            </a:r>
            <a:r>
              <a:rPr lang="en-US" sz="4800" b="1" dirty="0" smtClean="0">
                <a:latin typeface="Courier New"/>
                <a:cs typeface="Courier New"/>
              </a:rPr>
              <a:t>,</a:t>
            </a:r>
            <a:r>
              <a:rPr lang="en-US" sz="4800" b="1" dirty="0" smtClean="0">
                <a:solidFill>
                  <a:srgbClr val="008000"/>
                </a:solidFill>
                <a:latin typeface="Courier New"/>
                <a:cs typeface="Courier New"/>
              </a:rPr>
              <a:t>(Z-1)/2</a:t>
            </a:r>
            <a:r>
              <a:rPr lang="en-US" sz="4800" b="1" dirty="0" smtClean="0">
                <a:latin typeface="Courier New"/>
                <a:cs typeface="Courier New"/>
              </a:rPr>
              <a:t>)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800" b="1" dirty="0" smtClean="0">
                <a:latin typeface="Courier New"/>
                <a:cs typeface="Courier New"/>
              </a:rPr>
              <a:t>(</a:t>
            </a:r>
            <a:r>
              <a:rPr lang="en-US" sz="4800" b="1" dirty="0" smtClean="0">
                <a:solidFill>
                  <a:srgbClr val="008000"/>
                </a:solidFill>
                <a:latin typeface="Courier New"/>
                <a:cs typeface="Courier New"/>
              </a:rPr>
              <a:t>X⋅Y</a:t>
            </a:r>
            <a:r>
              <a:rPr lang="en-US" sz="4800" b="1" dirty="0" smtClean="0">
                <a:latin typeface="Courier New"/>
                <a:cs typeface="Courier New"/>
              </a:rPr>
              <a:t>)(</a:t>
            </a:r>
            <a:r>
              <a:rPr lang="en-US" sz="4800" b="1" dirty="0" smtClean="0">
                <a:solidFill>
                  <a:srgbClr val="008000"/>
                </a:solidFill>
                <a:latin typeface="Courier New"/>
                <a:cs typeface="Courier New"/>
              </a:rPr>
              <a:t>X</a:t>
            </a:r>
            <a:r>
              <a:rPr lang="en-US" sz="4800" b="1" baseline="30000" dirty="0" smtClean="0">
                <a:solidFill>
                  <a:srgbClr val="008000"/>
                </a:solidFill>
                <a:latin typeface="Courier New"/>
                <a:cs typeface="Courier New"/>
              </a:rPr>
              <a:t>2</a:t>
            </a:r>
            <a:r>
              <a:rPr lang="en-US" sz="4800" b="1" dirty="0" smtClean="0">
                <a:latin typeface="Courier New"/>
                <a:cs typeface="Courier New"/>
              </a:rPr>
              <a:t>)</a:t>
            </a:r>
            <a:r>
              <a:rPr lang="en-US" sz="4800" b="1" baseline="30000" dirty="0" smtClean="0">
                <a:solidFill>
                  <a:srgbClr val="008000"/>
                </a:solidFill>
                <a:latin typeface="Courier New"/>
                <a:cs typeface="Courier New"/>
              </a:rPr>
              <a:t>(Z-1)/2</a:t>
            </a:r>
            <a:r>
              <a:rPr lang="en-US" sz="4800" b="1" baseline="30000" dirty="0" smtClean="0">
                <a:latin typeface="Courier New"/>
                <a:cs typeface="Courier New"/>
              </a:rPr>
              <a:t> </a:t>
            </a:r>
            <a:r>
              <a:rPr lang="en-US" sz="4800" b="1" dirty="0" smtClean="0">
                <a:latin typeface="Courier New"/>
                <a:cs typeface="Courier New"/>
              </a:rPr>
              <a:t>=(X⋅Y)X</a:t>
            </a:r>
            <a:r>
              <a:rPr lang="en-US" sz="4800" b="1" baseline="30000" dirty="0" smtClean="0">
                <a:latin typeface="Courier New"/>
                <a:cs typeface="Courier New"/>
              </a:rPr>
              <a:t>Z-1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800" b="1" dirty="0" smtClean="0">
                <a:latin typeface="Courier New"/>
                <a:cs typeface="Courier New"/>
              </a:rPr>
              <a:t>             =YX</a:t>
            </a:r>
            <a:r>
              <a:rPr lang="en-US" sz="4800" b="1" baseline="30000" dirty="0" smtClean="0">
                <a:latin typeface="Courier New"/>
                <a:cs typeface="Courier New"/>
              </a:rPr>
              <a:t>Z </a:t>
            </a:r>
            <a:r>
              <a:rPr lang="en-US" sz="4800" b="1" dirty="0" smtClean="0">
                <a:latin typeface="Courier New"/>
                <a:cs typeface="Courier New"/>
              </a:rPr>
              <a:t>= 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800" baseline="300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r>
              <a:rPr lang="en-US" dirty="0" smtClean="0"/>
              <a:t>Fast Exponentiation</a:t>
            </a:r>
            <a:endParaRPr lang="en-US" dirty="0"/>
          </a:p>
        </p:txBody>
      </p:sp>
      <p:pic>
        <p:nvPicPr>
          <p:cNvPr id="7" name="Picture 7" descr="MCj010519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5638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1447800"/>
            <a:ext cx="8686800" cy="403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400" dirty="0" smtClean="0"/>
              <a:t>preserved invariant: </a:t>
            </a:r>
            <a:r>
              <a:rPr lang="en-US" sz="6000" dirty="0" smtClean="0">
                <a:latin typeface="Courier New"/>
                <a:cs typeface="Courier New"/>
              </a:rPr>
              <a:t>YX</a:t>
            </a:r>
            <a:r>
              <a:rPr lang="en-US" sz="6000" baseline="30000" dirty="0" smtClean="0">
                <a:latin typeface="Courier New"/>
                <a:cs typeface="Courier New"/>
              </a:rPr>
              <a:t>Z</a:t>
            </a:r>
            <a:r>
              <a:rPr lang="en-US" sz="6000" dirty="0" smtClean="0"/>
              <a:t> = </a:t>
            </a:r>
            <a:r>
              <a:rPr lang="en-US" sz="6000" dirty="0" err="1" smtClean="0">
                <a:solidFill>
                  <a:srgbClr val="0000FF"/>
                </a:solidFill>
              </a:rPr>
              <a:t>a</a:t>
            </a:r>
            <a:r>
              <a:rPr lang="en-US" sz="6600" baseline="30000" dirty="0" err="1" smtClean="0">
                <a:solidFill>
                  <a:srgbClr val="0000FF"/>
                </a:solidFill>
              </a:rPr>
              <a:t>b</a:t>
            </a:r>
            <a:endParaRPr lang="en-US" sz="6600" baseline="30000" dirty="0" smtClean="0">
              <a:solidFill>
                <a:srgbClr val="0000FF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solidFill>
                  <a:srgbClr val="000000"/>
                </a:solidFill>
              </a:rPr>
              <a:t>at start</a:t>
            </a:r>
            <a:r>
              <a:rPr lang="en-US" sz="6000" baseline="30000" dirty="0" smtClean="0">
                <a:solidFill>
                  <a:srgbClr val="0000FF"/>
                </a:solidFill>
              </a:rPr>
              <a:t> </a:t>
            </a:r>
            <a:endParaRPr lang="en-US" sz="6000" dirty="0" smtClean="0">
              <a:solidFill>
                <a:srgbClr val="000000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solidFill>
                  <a:schemeClr val="tx2"/>
                </a:solidFill>
              </a:rPr>
              <a:t>at end </a:t>
            </a:r>
            <a:r>
              <a:rPr lang="en-US" sz="6000" b="1" dirty="0" smtClean="0">
                <a:latin typeface="Courier New"/>
                <a:cs typeface="Courier New"/>
              </a:rPr>
              <a:t>Z</a:t>
            </a:r>
            <a:r>
              <a:rPr lang="en-US" sz="4800" dirty="0" smtClean="0">
                <a:solidFill>
                  <a:schemeClr val="tx2"/>
                </a:solidFill>
              </a:rPr>
              <a:t>=0, so return</a:t>
            </a:r>
          </a:p>
          <a:p>
            <a:pPr marL="304800" indent="-304800" algn="ctr" eaLnBrk="1" hangingPunct="1">
              <a:spcBef>
                <a:spcPct val="0"/>
              </a:spcBef>
            </a:pPr>
            <a:r>
              <a:rPr lang="en-US" sz="6600" b="1" dirty="0" smtClean="0">
                <a:latin typeface="Courier New"/>
                <a:cs typeface="Courier New"/>
              </a:rPr>
              <a:t>Y=YX</a:t>
            </a:r>
            <a:r>
              <a:rPr lang="en-US" sz="6600" baseline="30000" dirty="0" smtClean="0">
                <a:latin typeface="Comic Sans MS"/>
                <a:cs typeface="Comic Sans MS"/>
              </a:rPr>
              <a:t>0</a:t>
            </a:r>
            <a:r>
              <a:rPr lang="en-US" sz="6600" dirty="0" smtClean="0"/>
              <a:t> = </a:t>
            </a:r>
            <a:r>
              <a:rPr lang="en-US" sz="6600" dirty="0" err="1" smtClean="0">
                <a:solidFill>
                  <a:srgbClr val="0000FF"/>
                </a:solidFill>
              </a:rPr>
              <a:t>a</a:t>
            </a:r>
            <a:r>
              <a:rPr lang="en-US" sz="7200" baseline="30000" dirty="0" err="1" smtClean="0">
                <a:solidFill>
                  <a:srgbClr val="0000FF"/>
                </a:solidFill>
              </a:rPr>
              <a:t>b</a:t>
            </a:r>
            <a:endParaRPr lang="en-US" sz="6600" dirty="0" smtClean="0">
              <a:solidFill>
                <a:schemeClr val="tx2"/>
              </a:solidFill>
            </a:endParaRP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pPr marL="304800" indent="-304800" eaLnBrk="1" hangingPunct="1">
              <a:spcAft>
                <a:spcPts val="1800"/>
              </a:spcAft>
            </a:pPr>
            <a:r>
              <a:rPr lang="en-US" dirty="0" smtClean="0"/>
              <a:t>Partial Correctness</a:t>
            </a:r>
          </a:p>
        </p:txBody>
      </p:sp>
      <p:pic>
        <p:nvPicPr>
          <p:cNvPr id="6" name="Picture 7" descr="MCj0105192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40513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902526"/>
              </p:ext>
            </p:extLst>
          </p:nvPr>
        </p:nvGraphicFramePr>
        <p:xfrm>
          <a:off x="2895600" y="2286000"/>
          <a:ext cx="264159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660400" imgH="228600" progId="Equation.DSMT4">
                  <p:embed/>
                </p:oleObj>
              </mc:Choice>
              <mc:Fallback>
                <p:oleObj name="Equation" r:id="rId5" imgW="660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0" y="2286000"/>
                        <a:ext cx="264159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7" descr="MCj0105192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22225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514350" y="1409700"/>
            <a:ext cx="8115300" cy="403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latin typeface="Comic Sans MS"/>
                <a:cs typeface="Comic Sans MS"/>
              </a:rPr>
              <a:t>  at each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transition</a:t>
            </a:r>
          </a:p>
          <a:p>
            <a:pPr marL="304800" indent="-304800" algn="ctr" eaLnBrk="1" hangingPunct="1">
              <a:spcBef>
                <a:spcPct val="0"/>
              </a:spcBef>
            </a:pPr>
            <a:r>
              <a:rPr lang="en-US" sz="6000" b="1" dirty="0" smtClean="0">
                <a:latin typeface="Courier New"/>
                <a:cs typeface="Courier New"/>
              </a:rPr>
              <a:t>Z:</a:t>
            </a:r>
            <a:r>
              <a:rPr lang="en-US" sz="6000" b="1" dirty="0" smtClean="0">
                <a:solidFill>
                  <a:schemeClr val="tx2"/>
                </a:solidFill>
              </a:rPr>
              <a:t>= </a:t>
            </a:r>
            <a:r>
              <a:rPr lang="en-US" sz="6000" b="1" dirty="0" smtClean="0">
                <a:latin typeface="Courier New"/>
                <a:cs typeface="Courier New"/>
              </a:rPr>
              <a:t>quotient(Z,2)</a:t>
            </a:r>
            <a:endParaRPr lang="en-US" sz="6000" b="1" dirty="0" smtClean="0">
              <a:cs typeface="Comic Sans MS"/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6600" b="1" dirty="0" smtClean="0">
                <a:latin typeface="Courier New"/>
                <a:cs typeface="Courier New"/>
              </a:rPr>
              <a:t>Z</a:t>
            </a:r>
            <a:r>
              <a:rPr lang="en-US" sz="5400" dirty="0" smtClean="0">
                <a:cs typeface="Comic Sans MS"/>
              </a:rPr>
              <a:t>= </a:t>
            </a:r>
            <a:r>
              <a:rPr lang="en-US" sz="4800" dirty="0" err="1" smtClean="0">
                <a:solidFill>
                  <a:srgbClr val="0000FF"/>
                </a:solidFill>
                <a:cs typeface="Comic Sans MS"/>
              </a:rPr>
              <a:t>b</a:t>
            </a:r>
            <a:r>
              <a:rPr lang="en-US" sz="4800" dirty="0" smtClean="0">
                <a:solidFill>
                  <a:srgbClr val="0000FF"/>
                </a:solidFill>
                <a:cs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cs typeface="Comic Sans MS"/>
              </a:rPr>
              <a:t>at start,</a:t>
            </a:r>
            <a:r>
              <a:rPr lang="en-US" sz="4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so </a:t>
            </a:r>
            <a:r>
              <a:rPr lang="en-US" sz="6600" b="1" dirty="0" smtClean="0">
                <a:latin typeface="Courier New"/>
                <a:cs typeface="Courier New"/>
              </a:rPr>
              <a:t>Z</a:t>
            </a:r>
            <a:r>
              <a:rPr lang="en-US" sz="5400" dirty="0" smtClean="0">
                <a:latin typeface="Comic Sans MS"/>
                <a:cs typeface="Comic Sans MS"/>
              </a:rPr>
              <a:t>= 0</a:t>
            </a:r>
            <a:r>
              <a:rPr lang="en-US" sz="4800" dirty="0" smtClean="0">
                <a:latin typeface="Courier New"/>
                <a:cs typeface="Courier New"/>
              </a:rPr>
              <a:t> </a:t>
            </a:r>
            <a:endParaRPr lang="en-US" sz="4800" dirty="0" smtClean="0">
              <a:solidFill>
                <a:schemeClr val="tx2"/>
              </a:solidFill>
              <a:latin typeface="Symbol" charset="2"/>
              <a:cs typeface="Symbol" charset="2"/>
            </a:endParaRPr>
          </a:p>
          <a:p>
            <a:pPr marL="304800" indent="-304800" algn="ctr" eaLnBrk="1" hangingPunct="1">
              <a:spcBef>
                <a:spcPct val="0"/>
              </a:spcBef>
            </a:pPr>
            <a:r>
              <a:rPr lang="en-US" sz="5400" dirty="0" smtClean="0">
                <a:solidFill>
                  <a:schemeClr val="tx2"/>
                </a:solidFill>
                <a:cs typeface="Comic Sans MS"/>
              </a:rPr>
              <a:t>in </a:t>
            </a:r>
            <a:r>
              <a:rPr lang="en-US" sz="5400" dirty="0" smtClean="0">
                <a:solidFill>
                  <a:schemeClr val="tx2"/>
                </a:solidFill>
                <a:latin typeface="Symbol" charset="2"/>
                <a:cs typeface="Symbol" charset="2"/>
              </a:rPr>
              <a:t>≤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log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(b) </a:t>
            </a:r>
            <a:r>
              <a:rPr lang="en-US" sz="5400" dirty="0" smtClean="0">
                <a:solidFill>
                  <a:srgbClr val="DA00DA"/>
                </a:solidFill>
                <a:latin typeface="Comic Sans MS"/>
                <a:cs typeface="Comic Sans MS"/>
              </a:rPr>
              <a:t>transitions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pPr marL="304800" indent="-304800" eaLnBrk="1" hangingPunct="1">
              <a:spcAft>
                <a:spcPts val="1800"/>
              </a:spcAft>
            </a:pPr>
            <a:r>
              <a:rPr lang="en-US" dirty="0" smtClean="0"/>
              <a:t>Fast Termination</a:t>
            </a:r>
          </a:p>
        </p:txBody>
      </p:sp>
      <p:pic>
        <p:nvPicPr>
          <p:cNvPr id="6" name="Picture 7" descr="MCj010519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5257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57300" y="0"/>
            <a:ext cx="7556500" cy="13081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Robert W Floyd (1934</a:t>
            </a:r>
            <a:r>
              <a:rPr lang="en-US" b="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/>
              <a:t>2001)</a:t>
            </a:r>
          </a:p>
        </p:txBody>
      </p:sp>
      <p:pic>
        <p:nvPicPr>
          <p:cNvPr id="5120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447800"/>
            <a:ext cx="26765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Rectangle 6"/>
          <p:cNvSpPr>
            <a:spLocks/>
          </p:cNvSpPr>
          <p:nvPr/>
        </p:nvSpPr>
        <p:spPr bwMode="auto">
          <a:xfrm>
            <a:off x="1112838" y="5900738"/>
            <a:ext cx="71310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Eulogy by Knuth</a:t>
            </a:r>
            <a:r>
              <a:rPr lang="en-US" sz="1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 http://www.acm.org/pubs/membernet/stories/floyd.pdf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1000">
                <a:solidFill>
                  <a:schemeClr val="tx1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  <a:sym typeface="Courier New" pitchFamily="-107" charset="0"/>
              </a:rPr>
              <a:t>Picture source: http://www.stanford.edu/dept/news/report/news/november7/floydobit-117.html</a:t>
            </a:r>
          </a:p>
        </p:txBody>
      </p:sp>
      <p:sp>
        <p:nvSpPr>
          <p:cNvPr id="5120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1B66EF28-1429-3A43-8085-851C1B07D50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397000"/>
            <a:ext cx="8616950" cy="4470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US" sz="4400" dirty="0" smtClean="0"/>
              <a:t>A </a:t>
            </a:r>
            <a:r>
              <a:rPr lang="en-US" sz="4400" dirty="0" smtClean="0">
                <a:solidFill>
                  <a:srgbClr val="0000CC"/>
                </a:solidFill>
              </a:rPr>
              <a:t>derived variable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0000CC"/>
                </a:solidFill>
              </a:rPr>
              <a:t> v</a:t>
            </a:r>
            <a:r>
              <a:rPr lang="en-US" sz="4400" dirty="0" smtClean="0"/>
              <a:t>, is a function assigning a “value” to each state:</a:t>
            </a:r>
          </a:p>
          <a:p>
            <a:pPr marL="0" indent="0"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4400" i="1" dirty="0" smtClean="0"/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v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States </a:t>
            </a:r>
            <a:r>
              <a:rPr lang="en-US" sz="4400" b="1" dirty="0" smtClean="0">
                <a:sym typeface="Symbol" pitchFamily="-107" charset="2"/>
              </a:rPr>
              <a:t>→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Values</a:t>
            </a:r>
            <a:endParaRPr lang="en-US" sz="44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dirty="0" smtClean="0"/>
              <a:t>If </a:t>
            </a:r>
            <a:r>
              <a:rPr lang="en-US" dirty="0" err="1" smtClean="0">
                <a:solidFill>
                  <a:srgbClr val="0000CC"/>
                </a:solidFill>
              </a:rPr>
              <a:t>Vals</a:t>
            </a:r>
            <a:r>
              <a:rPr lang="en-US" dirty="0" smtClean="0"/>
              <a:t> = </a:t>
            </a:r>
            <a:r>
              <a:rPr lang="en-US" sz="5400" b="1" dirty="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4400" dirty="0" smtClean="0">
                <a:solidFill>
                  <a:srgbClr val="0000CC"/>
                </a:solidFill>
                <a:sym typeface="Euclid Extra" pitchFamily="-107" charset="0"/>
              </a:rPr>
              <a:t>,</a:t>
            </a:r>
            <a:r>
              <a:rPr lang="en-US" sz="4400" dirty="0" smtClean="0">
                <a:sym typeface="Euclid Extra" pitchFamily="-107" charset="0"/>
              </a:rPr>
              <a:t> say </a:t>
            </a:r>
            <a:r>
              <a:rPr lang="en-US" sz="4400" dirty="0" smtClean="0">
                <a:solidFill>
                  <a:srgbClr val="0000CC"/>
                </a:solidFill>
                <a:sym typeface="Euclid Extra" pitchFamily="-107" charset="0"/>
              </a:rPr>
              <a:t>v</a:t>
            </a:r>
            <a:r>
              <a:rPr lang="en-US" sz="4400" i="1" dirty="0" smtClean="0">
                <a:sym typeface="Euclid Extra" pitchFamily="-107" charset="0"/>
              </a:rPr>
              <a:t> </a:t>
            </a:r>
            <a:r>
              <a:rPr lang="en-US" sz="4400" dirty="0" smtClean="0">
                <a:sym typeface="Euclid Extra" pitchFamily="-107" charset="0"/>
              </a:rPr>
              <a:t>is “</a:t>
            </a:r>
            <a:r>
              <a:rPr lang="en-US" dirty="0" smtClean="0"/>
              <a:t> </a:t>
            </a:r>
            <a:r>
              <a:rPr lang="en-US" sz="5400" b="1" dirty="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4400" dirty="0" smtClean="0">
                <a:sym typeface="Euclid Extra" pitchFamily="-107" charset="0"/>
              </a:rPr>
              <a:t>-valued”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4400" dirty="0" smtClean="0">
                <a:sym typeface="Euclid Extra" pitchFamily="-107" charset="0"/>
              </a:rPr>
              <a:t>or “</a:t>
            </a:r>
            <a:r>
              <a:rPr lang="en-US" sz="4400" dirty="0" smtClean="0">
                <a:solidFill>
                  <a:srgbClr val="0000CC"/>
                </a:solidFill>
                <a:sym typeface="Euclid Extra" pitchFamily="-107" charset="0"/>
              </a:rPr>
              <a:t>nonnegative-integer</a:t>
            </a:r>
            <a:r>
              <a:rPr lang="en-US" sz="4400" dirty="0" smtClean="0">
                <a:sym typeface="Euclid Extra" pitchFamily="-107" charset="0"/>
              </a:rPr>
              <a:t>-valued”</a:t>
            </a:r>
          </a:p>
        </p:txBody>
      </p:sp>
      <p:sp>
        <p:nvSpPr>
          <p:cNvPr id="2355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0375A4B4-37C7-9640-A157-DC767ABD3770}" type="slidenum">
              <a:rPr lang="en-US" smtClean="0"/>
              <a:pPr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004353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323975"/>
            <a:ext cx="8785225" cy="52292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sz="4800" dirty="0" smtClean="0"/>
              <a:t>Robot on the grid example:</a:t>
            </a:r>
          </a:p>
          <a:p>
            <a:pPr marL="0" indent="0" eaLnBrk="1" hangingPunct="1"/>
            <a:r>
              <a:rPr lang="en-US" sz="4800" dirty="0" smtClean="0"/>
              <a:t>States</a:t>
            </a:r>
            <a:r>
              <a:rPr lang="en-US" sz="4800" i="1" dirty="0" smtClean="0"/>
              <a:t> </a:t>
            </a:r>
            <a:r>
              <a:rPr lang="en-US" sz="4800" dirty="0" smtClean="0"/>
              <a:t>= </a:t>
            </a:r>
            <a:r>
              <a:rPr lang="en-US" sz="5400" dirty="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5400" baseline="30000" dirty="0" smtClean="0">
                <a:solidFill>
                  <a:srgbClr val="0000CC"/>
                </a:solidFill>
                <a:sym typeface="Euclid Extra" pitchFamily="-107" charset="0"/>
              </a:rPr>
              <a:t>2</a:t>
            </a:r>
            <a:r>
              <a:rPr lang="en-US" sz="5400" dirty="0" smtClean="0">
                <a:sym typeface="Euclid Extra" pitchFamily="-107" charset="0"/>
              </a:rPr>
              <a:t>.</a:t>
            </a:r>
            <a:r>
              <a:rPr lang="en-US" sz="4800" dirty="0" smtClean="0">
                <a:sym typeface="Euclid Extra" pitchFamily="-107" charset="0"/>
              </a:rPr>
              <a:t>   </a:t>
            </a:r>
            <a:r>
              <a:rPr lang="en-US" sz="4400" dirty="0" smtClean="0"/>
              <a:t>Define the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4400" dirty="0" smtClean="0"/>
              <a:t>   sum-value, </a:t>
            </a:r>
            <a:r>
              <a:rPr lang="en-US" sz="4400" dirty="0" err="1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r>
              <a:rPr lang="en-US" sz="4400" dirty="0" smtClean="0"/>
              <a:t>, of a state:</a:t>
            </a:r>
          </a:p>
          <a:p>
            <a:pPr lvl="1" algn="ctr" eaLnBrk="1" hangingPunct="1">
              <a:spcBef>
                <a:spcPct val="0"/>
              </a:spcBef>
              <a:buFont typeface="Times" pitchFamily="-107" charset="0"/>
              <a:buNone/>
            </a:pPr>
            <a:r>
              <a:rPr lang="en-US" sz="6000" dirty="0" err="1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r>
              <a:rPr lang="en-US" sz="6000" dirty="0" smtClean="0">
                <a:sym typeface="Symbol" pitchFamily="-107" charset="2"/>
              </a:rPr>
              <a:t>(</a:t>
            </a:r>
            <a:r>
              <a:rPr lang="en-US" sz="6000" dirty="0" err="1" smtClean="0">
                <a:solidFill>
                  <a:srgbClr val="0000FF"/>
                </a:solidFill>
              </a:rPr>
              <a:t>x,y</a:t>
            </a:r>
            <a:r>
              <a:rPr lang="en-US" sz="6000" dirty="0" smtClean="0">
                <a:sym typeface="Symbol" pitchFamily="-107" charset="2"/>
              </a:rPr>
              <a:t>) ::=</a:t>
            </a:r>
            <a:r>
              <a:rPr lang="en-US" sz="6000" dirty="0" smtClean="0">
                <a:solidFill>
                  <a:srgbClr val="0000FF"/>
                </a:solidFill>
                <a:sym typeface="Symbol" pitchFamily="-107" charset="2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sym typeface="Symbol" pitchFamily="-107" charset="2"/>
              </a:rPr>
              <a:t>x+y</a:t>
            </a:r>
            <a:endParaRPr lang="en-US" sz="6000" dirty="0" smtClean="0">
              <a:solidFill>
                <a:srgbClr val="0000FF"/>
              </a:solidFill>
              <a:sym typeface="Symbol" pitchFamily="-107" charset="2"/>
            </a:endParaRPr>
          </a:p>
          <a:p>
            <a:pPr lvl="1" eaLnBrk="1" hangingPunct="1">
              <a:buFont typeface="Times" pitchFamily="-107" charset="0"/>
              <a:buNone/>
            </a:pPr>
            <a:r>
              <a:rPr lang="en-US" sz="4400" dirty="0" smtClean="0">
                <a:sym typeface="Symbol" pitchFamily="-107" charset="2"/>
              </a:rPr>
              <a:t>an </a:t>
            </a:r>
            <a:r>
              <a:rPr lang="en-US" sz="4400" dirty="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4400" dirty="0" smtClean="0">
                <a:sym typeface="Euclid Extra" pitchFamily="-107" charset="0"/>
              </a:rPr>
              <a:t>-</a:t>
            </a:r>
            <a:r>
              <a:rPr lang="en-US" sz="4400" dirty="0" smtClean="0">
                <a:sym typeface="Symbol" pitchFamily="-107" charset="2"/>
              </a:rPr>
              <a:t>valued derived variable</a:t>
            </a:r>
          </a:p>
        </p:txBody>
      </p:sp>
      <p:sp>
        <p:nvSpPr>
          <p:cNvPr id="2560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CC89F0FB-5E19-AD43-B534-900A8FD8A6FA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  <p:extLst>
      <p:ext uri="{BB962C8B-B14F-4D97-AF65-F5344CB8AC3E}">
        <p14:creationId xmlns:p14="http://schemas.microsoft.com/office/powerpoint/2010/main" val="13332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638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98613"/>
            <a:ext cx="63119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6"/>
          <p:cNvSpPr>
            <a:spLocks/>
          </p:cNvSpPr>
          <p:nvPr/>
        </p:nvSpPr>
        <p:spPr bwMode="auto">
          <a:xfrm>
            <a:off x="2514600" y="6221413"/>
            <a:ext cx="3975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solidFill>
                  <a:schemeClr val="tx1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  <a:sym typeface="Courier New" pitchFamily="-107" charset="0"/>
              </a:rPr>
              <a:t>Picture source: http://movieweb.com/movie/diehard3/</a:t>
            </a:r>
          </a:p>
        </p:txBody>
      </p:sp>
      <p:sp>
        <p:nvSpPr>
          <p:cNvPr id="1639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967C9291-EA78-A149-8B32-A97BBEED3E8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3063" y="1363663"/>
            <a:ext cx="8458200" cy="41989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sz="4800" dirty="0" smtClean="0"/>
              <a:t>Called </a:t>
            </a:r>
            <a:r>
              <a:rPr lang="en-US" sz="4800" dirty="0" smtClean="0">
                <a:solidFill>
                  <a:srgbClr val="0000CC"/>
                </a:solidFill>
              </a:rPr>
              <a:t>derived</a:t>
            </a:r>
            <a:r>
              <a:rPr lang="en-US" sz="4800" dirty="0" smtClean="0"/>
              <a:t> to distinguish from </a:t>
            </a:r>
            <a:r>
              <a:rPr lang="en-US" sz="4800" dirty="0" smtClean="0">
                <a:solidFill>
                  <a:srgbClr val="008000"/>
                </a:solidFill>
              </a:rPr>
              <a:t>actual</a:t>
            </a:r>
            <a:r>
              <a:rPr lang="en-US" sz="4800" dirty="0" smtClean="0"/>
              <a:t> variables that appear in a program.  </a:t>
            </a:r>
          </a:p>
          <a:p>
            <a:pPr marL="0" indent="0" eaLnBrk="1" hangingPunct="1"/>
            <a:r>
              <a:rPr lang="en-US" sz="4800" dirty="0" smtClean="0"/>
              <a:t>For robot    </a:t>
            </a:r>
            <a:r>
              <a:rPr lang="en-US" sz="4800" dirty="0" smtClean="0">
                <a:solidFill>
                  <a:srgbClr val="008000"/>
                </a:solidFill>
              </a:rPr>
              <a:t>Actual:</a:t>
            </a:r>
            <a:r>
              <a:rPr lang="en-US" sz="4800" dirty="0" smtClean="0">
                <a:solidFill>
                  <a:srgbClr val="0000CC"/>
                </a:solidFill>
              </a:rPr>
              <a:t> x, y</a:t>
            </a:r>
          </a:p>
          <a:p>
            <a:pPr marL="0" indent="0" eaLnBrk="1" hangingPunct="1">
              <a:buFont typeface="Wingdings" pitchFamily="-107" charset="2"/>
              <a:buNone/>
            </a:pPr>
            <a:r>
              <a:rPr lang="en-US" sz="4800" dirty="0" smtClean="0">
                <a:solidFill>
                  <a:srgbClr val="006600"/>
                </a:solidFill>
              </a:rPr>
              <a:t>                   </a:t>
            </a:r>
            <a:r>
              <a:rPr lang="en-US" sz="4800" dirty="0" smtClean="0">
                <a:solidFill>
                  <a:srgbClr val="0000CC"/>
                </a:solidFill>
              </a:rPr>
              <a:t>Derived: </a:t>
            </a:r>
            <a:r>
              <a:rPr lang="en-US" sz="4800" dirty="0" err="1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endParaRPr lang="en-US" sz="4800" dirty="0" smtClean="0">
              <a:solidFill>
                <a:srgbClr val="0000CC"/>
              </a:solidFill>
              <a:sym typeface="Symbol" pitchFamily="-107" charset="2"/>
            </a:endParaRPr>
          </a:p>
        </p:txBody>
      </p:sp>
      <p:sp>
        <p:nvSpPr>
          <p:cNvPr id="27651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016C71DD-1DC7-2842-95E8-F6284F1ECE09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  <p:extLst>
      <p:ext uri="{BB962C8B-B14F-4D97-AF65-F5344CB8AC3E}">
        <p14:creationId xmlns:p14="http://schemas.microsoft.com/office/powerpoint/2010/main" val="1221264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525" y="1816100"/>
            <a:ext cx="8216900" cy="328453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90000"/>
              </a:lnSpc>
              <a:buFont typeface="Times" pitchFamily="-107" charset="0"/>
              <a:buNone/>
            </a:pPr>
            <a:r>
              <a:rPr lang="en-US" sz="4800" smtClean="0"/>
              <a:t>Another derived variable:</a:t>
            </a:r>
          </a:p>
          <a:p>
            <a:pPr lvl="1" algn="ctr" eaLnBrk="1" hangingPunct="1">
              <a:lnSpc>
                <a:spcPct val="90000"/>
              </a:lnSpc>
              <a:buFont typeface="Times" pitchFamily="-107" charset="0"/>
              <a:buNone/>
            </a:pPr>
            <a:r>
              <a:rPr lang="en-US" sz="6000" smtClean="0">
                <a:solidFill>
                  <a:srgbClr val="0000CC"/>
                </a:solidFill>
                <a:sym typeface="Symbol" pitchFamily="-107" charset="2"/>
              </a:rPr>
              <a:t>π</a:t>
            </a:r>
            <a:r>
              <a:rPr lang="en-US" sz="6000" smtClean="0"/>
              <a:t> ::= </a:t>
            </a:r>
            <a:r>
              <a:rPr lang="en-US" sz="6000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r>
              <a:rPr lang="en-US" sz="6000" smtClean="0"/>
              <a:t> (mod 2)</a:t>
            </a:r>
            <a:endParaRPr lang="en-US" sz="6000" i="1" smtClean="0"/>
          </a:p>
          <a:p>
            <a:pPr lvl="1" algn="ctr" eaLnBrk="1" hangingPunct="1">
              <a:lnSpc>
                <a:spcPct val="90000"/>
              </a:lnSpc>
              <a:buFont typeface="Times" pitchFamily="-107" charset="0"/>
              <a:buNone/>
            </a:pPr>
            <a:r>
              <a:rPr lang="en-US" sz="6000" smtClean="0">
                <a:solidFill>
                  <a:srgbClr val="0000CC"/>
                </a:solidFill>
                <a:sym typeface="Symbol" pitchFamily="-107" charset="2"/>
              </a:rPr>
              <a:t>π</a:t>
            </a:r>
            <a:r>
              <a:rPr lang="en-US" sz="6000" smtClean="0">
                <a:solidFill>
                  <a:srgbClr val="006600"/>
                </a:solidFill>
                <a:sym typeface="Symbol" pitchFamily="-107" charset="2"/>
              </a:rPr>
              <a:t> </a:t>
            </a:r>
            <a:r>
              <a:rPr lang="en-US" sz="6000" smtClean="0">
                <a:sym typeface="Symbol" pitchFamily="-107" charset="2"/>
              </a:rPr>
              <a:t>is</a:t>
            </a:r>
            <a:r>
              <a:rPr lang="en-US" sz="6000" smtClean="0">
                <a:solidFill>
                  <a:srgbClr val="006600"/>
                </a:solidFill>
                <a:sym typeface="Symbol" pitchFamily="-107" charset="2"/>
              </a:rPr>
              <a:t> </a:t>
            </a:r>
            <a:r>
              <a:rPr lang="en-US" sz="6000" smtClean="0"/>
              <a:t>{0,1}-valued</a:t>
            </a:r>
          </a:p>
        </p:txBody>
      </p:sp>
      <p:sp>
        <p:nvSpPr>
          <p:cNvPr id="2969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7AC835DF-A6FD-BC41-9AA4-CF2E4518AD4C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  <p:extLst>
      <p:ext uri="{BB962C8B-B14F-4D97-AF65-F5344CB8AC3E}">
        <p14:creationId xmlns:p14="http://schemas.microsoft.com/office/powerpoint/2010/main" val="27477825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9" name="Text Box 3"/>
          <p:cNvSpPr txBox="1">
            <a:spLocks noChangeArrowheads="1"/>
          </p:cNvSpPr>
          <p:nvPr/>
        </p:nvSpPr>
        <p:spPr bwMode="auto">
          <a:xfrm>
            <a:off x="228600" y="1431924"/>
            <a:ext cx="8762999" cy="415498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latin typeface="Comic Sans MS" pitchFamily="-107" charset="0"/>
              </a:rPr>
              <a:t>For </a:t>
            </a:r>
            <a:r>
              <a:rPr lang="en-US" sz="5400" dirty="0" smtClean="0">
                <a:latin typeface="Comic Sans MS" pitchFamily="-107" charset="0"/>
              </a:rPr>
              <a:t>Fast </a:t>
            </a:r>
            <a:r>
              <a:rPr lang="en-US" sz="5400" dirty="0" err="1" smtClean="0">
                <a:latin typeface="Comic Sans MS" pitchFamily="-107" charset="0"/>
              </a:rPr>
              <a:t>Exp</a:t>
            </a:r>
            <a:r>
              <a:rPr lang="en-US" sz="5400" dirty="0" smtClean="0">
                <a:latin typeface="Comic Sans MS" pitchFamily="-107" charset="0"/>
              </a:rPr>
              <a:t>, have (</a:t>
            </a:r>
            <a:r>
              <a:rPr lang="en-US" sz="5400" dirty="0">
                <a:latin typeface="Comic Sans MS" pitchFamily="-107" charset="0"/>
              </a:rPr>
              <a:t>actual) </a:t>
            </a:r>
            <a:r>
              <a:rPr lang="en-US" sz="5400" dirty="0" smtClean="0">
                <a:latin typeface="Comic Sans MS" pitchFamily="-107" charset="0"/>
              </a:rPr>
              <a:t>variable </a:t>
            </a:r>
            <a:r>
              <a:rPr lang="en-US" sz="5400" b="1" dirty="0">
                <a:latin typeface="Courier New"/>
                <a:cs typeface="Courier New"/>
              </a:rPr>
              <a:t>Z</a:t>
            </a:r>
            <a:r>
              <a:rPr lang="en-US" sz="5400" dirty="0" smtClean="0">
                <a:latin typeface="Comic Sans MS" pitchFamily="-107" charset="0"/>
              </a:rPr>
              <a:t>.</a:t>
            </a:r>
            <a:endParaRPr lang="en-US" sz="5400" dirty="0">
              <a:latin typeface="Comic Sans MS" pitchFamily="-107" charset="0"/>
            </a:endParaRPr>
          </a:p>
          <a:p>
            <a:pPr algn="l"/>
            <a:r>
              <a:rPr lang="en-US" sz="4800" dirty="0">
                <a:latin typeface="Comic Sans MS" pitchFamily="-107" charset="0"/>
              </a:rPr>
              <a:t>Proof </a:t>
            </a:r>
            <a:r>
              <a:rPr lang="en-US" sz="4800" dirty="0" smtClean="0">
                <a:latin typeface="Comic Sans MS" pitchFamily="-107" charset="0"/>
              </a:rPr>
              <a:t>of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07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-107" charset="0"/>
              </a:rPr>
              <a:t>termination</a:t>
            </a:r>
            <a:r>
              <a:rPr lang="en-US" sz="4800" dirty="0">
                <a:latin typeface="Comic Sans MS" pitchFamily="-107" charset="0"/>
              </a:rPr>
              <a:t>:</a:t>
            </a:r>
          </a:p>
          <a:p>
            <a:pPr algn="l"/>
            <a:r>
              <a:rPr lang="en-US" sz="4800" i="1" dirty="0">
                <a:solidFill>
                  <a:srgbClr val="0066FF"/>
                </a:solidFill>
                <a:latin typeface="Comic Sans MS" pitchFamily="-107" charset="0"/>
              </a:rPr>
              <a:t>  </a:t>
            </a:r>
            <a:r>
              <a:rPr lang="en-US" sz="6000" b="1" dirty="0">
                <a:latin typeface="Courier New"/>
                <a:cs typeface="Courier New"/>
              </a:rPr>
              <a:t>Z</a:t>
            </a:r>
            <a:r>
              <a:rPr lang="en-US" sz="4800" dirty="0" smtClean="0">
                <a:latin typeface="Comic Sans MS" pitchFamily="-107" charset="0"/>
              </a:rPr>
              <a:t> </a:t>
            </a:r>
            <a:r>
              <a:rPr lang="en-US" sz="4800" dirty="0">
                <a:latin typeface="Comic Sans MS" pitchFamily="-107" charset="0"/>
              </a:rPr>
              <a:t>is </a:t>
            </a:r>
            <a:r>
              <a:rPr lang="en-US" sz="4800" dirty="0">
                <a:solidFill>
                  <a:srgbClr val="FF00FF"/>
                </a:solidFill>
                <a:latin typeface="Comic Sans MS" pitchFamily="-107" charset="0"/>
              </a:rPr>
              <a:t>strictly decreasing</a:t>
            </a:r>
            <a:r>
              <a:rPr lang="en-US" sz="4800" dirty="0">
                <a:solidFill>
                  <a:srgbClr val="008000"/>
                </a:solidFill>
                <a:latin typeface="Comic Sans MS" pitchFamily="-107" charset="0"/>
              </a:rPr>
              <a:t> </a:t>
            </a:r>
            <a:r>
              <a:rPr lang="en-US" sz="4800" dirty="0">
                <a:latin typeface="Comic Sans MS" pitchFamily="-107" charset="0"/>
              </a:rPr>
              <a:t>&amp;</a:t>
            </a:r>
          </a:p>
          <a:p>
            <a:pPr algn="l"/>
            <a:r>
              <a:rPr lang="en-US" sz="4800" dirty="0">
                <a:latin typeface="Comic Sans MS" pitchFamily="-107" charset="0"/>
              </a:rPr>
              <a:t>   </a:t>
            </a:r>
            <a:r>
              <a:rPr lang="en-US" sz="4800" dirty="0">
                <a:solidFill>
                  <a:srgbClr val="FF00FF"/>
                </a:solidFill>
                <a:latin typeface="Comic Sans MS" pitchFamily="-107" charset="0"/>
              </a:rPr>
              <a:t>natural number-valued</a:t>
            </a:r>
            <a:endParaRPr lang="en-US" sz="6600" i="1" dirty="0">
              <a:latin typeface="Comic Sans MS" pitchFamily="-107" charset="0"/>
            </a:endParaRPr>
          </a:p>
        </p:txBody>
      </p:sp>
      <p:sp>
        <p:nvSpPr>
          <p:cNvPr id="3174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B86B4D74-0793-A147-B19E-27D23AE851F8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  <p:extLst>
      <p:ext uri="{BB962C8B-B14F-4D97-AF65-F5344CB8AC3E}">
        <p14:creationId xmlns:p14="http://schemas.microsoft.com/office/powerpoint/2010/main" val="357526980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5113" y="1498600"/>
            <a:ext cx="8650287" cy="38195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 dirty="0" smtClean="0"/>
              <a:t>Termination followed by</a:t>
            </a:r>
          </a:p>
          <a:p>
            <a:pPr algn="ctr" eaLnBrk="1" hangingPunct="1"/>
            <a:r>
              <a:rPr lang="en-US" sz="4800" dirty="0" smtClean="0">
                <a:solidFill>
                  <a:srgbClr val="008000"/>
                </a:solidFill>
              </a:rPr>
              <a:t>Well Ordering Principle</a:t>
            </a:r>
            <a:r>
              <a:rPr lang="en-US" sz="4800" dirty="0" smtClean="0"/>
              <a:t>:</a:t>
            </a:r>
          </a:p>
          <a:p>
            <a:pPr eaLnBrk="1" hangingPunct="1"/>
            <a:r>
              <a:rPr lang="en-US" sz="4800" i="1" dirty="0" smtClean="0">
                <a:solidFill>
                  <a:srgbClr val="006600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6600" b="1" dirty="0">
                <a:latin typeface="Courier New"/>
                <a:cs typeface="Courier New"/>
              </a:rPr>
              <a:t>Z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must take a </a:t>
            </a:r>
            <a:r>
              <a:rPr lang="en-US" sz="4800" dirty="0" smtClean="0">
                <a:solidFill>
                  <a:srgbClr val="008000"/>
                </a:solidFill>
              </a:rPr>
              <a:t>least value</a:t>
            </a:r>
            <a:r>
              <a:rPr lang="en-US" sz="4800" dirty="0" smtClean="0"/>
              <a:t>.</a:t>
            </a:r>
          </a:p>
          <a:p>
            <a:pPr eaLnBrk="1" hangingPunct="1"/>
            <a:r>
              <a:rPr lang="en-US" sz="4800" dirty="0" smtClean="0"/>
              <a:t>  then the algorithm is stuck</a:t>
            </a:r>
          </a:p>
        </p:txBody>
      </p:sp>
      <p:sp>
        <p:nvSpPr>
          <p:cNvPr id="3379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31DF5D60-4A2F-D349-91A3-4D34FCBF504E}" type="slidenum">
              <a:rPr lang="en-US" smtClean="0"/>
              <a:pPr/>
              <a:t>43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6811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219200" y="2133600"/>
            <a:ext cx="5842000" cy="3276600"/>
            <a:chOff x="1193800" y="2133600"/>
            <a:chExt cx="5842000" cy="3276600"/>
          </a:xfrm>
        </p:grpSpPr>
        <p:sp>
          <p:nvSpPr>
            <p:cNvPr id="35848" name="Line 9"/>
            <p:cNvSpPr>
              <a:spLocks noChangeShapeType="1"/>
            </p:cNvSpPr>
            <p:nvPr/>
          </p:nvSpPr>
          <p:spPr bwMode="auto">
            <a:xfrm flipH="1" flipV="1">
              <a:off x="1879600" y="2438400"/>
              <a:ext cx="7366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49" name="Line 10"/>
            <p:cNvSpPr>
              <a:spLocks noChangeShapeType="1"/>
            </p:cNvSpPr>
            <p:nvPr/>
          </p:nvSpPr>
          <p:spPr bwMode="auto">
            <a:xfrm>
              <a:off x="2641600" y="2667000"/>
              <a:ext cx="660400" cy="86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0" name="Line 11"/>
            <p:cNvSpPr>
              <a:spLocks noChangeShapeType="1"/>
            </p:cNvSpPr>
            <p:nvPr/>
          </p:nvSpPr>
          <p:spPr bwMode="auto">
            <a:xfrm>
              <a:off x="3352800" y="3556000"/>
              <a:ext cx="711200" cy="330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1" name="Line 12"/>
            <p:cNvSpPr>
              <a:spLocks noChangeShapeType="1"/>
            </p:cNvSpPr>
            <p:nvPr/>
          </p:nvSpPr>
          <p:spPr bwMode="auto">
            <a:xfrm>
              <a:off x="4851400" y="4495800"/>
              <a:ext cx="6858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5" name="Line 16"/>
            <p:cNvSpPr>
              <a:spLocks noChangeShapeType="1"/>
            </p:cNvSpPr>
            <p:nvPr/>
          </p:nvSpPr>
          <p:spPr bwMode="auto">
            <a:xfrm flipH="1" flipV="1">
              <a:off x="1193800" y="2133600"/>
              <a:ext cx="660400" cy="279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4" name="Line 25"/>
            <p:cNvSpPr>
              <a:spLocks noChangeShapeType="1"/>
            </p:cNvSpPr>
            <p:nvPr/>
          </p:nvSpPr>
          <p:spPr bwMode="auto">
            <a:xfrm>
              <a:off x="4102100" y="3898900"/>
              <a:ext cx="711200" cy="55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5" name="Line 26"/>
            <p:cNvSpPr>
              <a:spLocks noChangeShapeType="1"/>
            </p:cNvSpPr>
            <p:nvPr/>
          </p:nvSpPr>
          <p:spPr bwMode="auto">
            <a:xfrm>
              <a:off x="5588000" y="4978400"/>
              <a:ext cx="762000" cy="25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6" name="Line 27"/>
            <p:cNvSpPr>
              <a:spLocks noChangeShapeType="1"/>
            </p:cNvSpPr>
            <p:nvPr/>
          </p:nvSpPr>
          <p:spPr bwMode="auto">
            <a:xfrm>
              <a:off x="6324600" y="5232400"/>
              <a:ext cx="711200" cy="17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FF00FF"/>
                </a:solidFill>
              </a:rPr>
              <a:t>Strictly</a:t>
            </a:r>
            <a:r>
              <a:rPr lang="en-US" smtClean="0"/>
              <a:t> Decreasing Variable</a:t>
            </a:r>
          </a:p>
        </p:txBody>
      </p:sp>
      <p:sp>
        <p:nvSpPr>
          <p:cNvPr id="35844" name="Line 3"/>
          <p:cNvSpPr>
            <a:spLocks noChangeShapeType="1"/>
          </p:cNvSpPr>
          <p:nvPr/>
        </p:nvSpPr>
        <p:spPr bwMode="auto">
          <a:xfrm flipV="1">
            <a:off x="990600" y="17526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 flipV="1">
            <a:off x="762000" y="54102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7375525" y="5048250"/>
            <a:ext cx="129222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State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04800" y="1600200"/>
            <a:ext cx="619125" cy="40814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16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12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8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4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0</a:t>
            </a:r>
          </a:p>
        </p:txBody>
      </p:sp>
      <p:graphicFrame>
        <p:nvGraphicFramePr>
          <p:cNvPr id="35842" name="Object 8"/>
          <p:cNvGraphicFramePr>
            <a:graphicFrameLocks noChangeAspect="1"/>
          </p:cNvGraphicFramePr>
          <p:nvPr/>
        </p:nvGraphicFramePr>
        <p:xfrm>
          <a:off x="1027113" y="5540375"/>
          <a:ext cx="630078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8" name="Equation" r:id="rId4" imgW="7962840" imgH="596880" progId="Equation.3">
                  <p:embed/>
                </p:oleObj>
              </mc:Choice>
              <mc:Fallback>
                <p:oleObj name="Equation" r:id="rId4" imgW="796284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540375"/>
                        <a:ext cx="6300787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Line 13"/>
          <p:cNvSpPr>
            <a:spLocks noChangeShapeType="1"/>
          </p:cNvSpPr>
          <p:nvPr/>
        </p:nvSpPr>
        <p:spPr bwMode="auto">
          <a:xfrm>
            <a:off x="5562600" y="5410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0" name="Line 21"/>
          <p:cNvSpPr>
            <a:spLocks noChangeShapeType="1"/>
          </p:cNvSpPr>
          <p:nvPr/>
        </p:nvSpPr>
        <p:spPr bwMode="auto">
          <a:xfrm flipH="1">
            <a:off x="5562600" y="5410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143000" y="2057400"/>
            <a:ext cx="6045200" cy="3429000"/>
            <a:chOff x="1117600" y="2082800"/>
            <a:chExt cx="6045200" cy="3429000"/>
          </a:xfrm>
        </p:grpSpPr>
        <p:sp>
          <p:nvSpPr>
            <p:cNvPr id="35853" name="Oval 14"/>
            <p:cNvSpPr>
              <a:spLocks noChangeArrowheads="1"/>
            </p:cNvSpPr>
            <p:nvPr/>
          </p:nvSpPr>
          <p:spPr bwMode="auto">
            <a:xfrm>
              <a:off x="1117600" y="2082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4" name="Oval 15"/>
            <p:cNvSpPr>
              <a:spLocks noChangeArrowheads="1"/>
            </p:cNvSpPr>
            <p:nvPr/>
          </p:nvSpPr>
          <p:spPr bwMode="auto">
            <a:xfrm>
              <a:off x="1803400" y="2336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6" name="Oval 17"/>
            <p:cNvSpPr>
              <a:spLocks noChangeArrowheads="1"/>
            </p:cNvSpPr>
            <p:nvPr/>
          </p:nvSpPr>
          <p:spPr bwMode="auto">
            <a:xfrm>
              <a:off x="3276600" y="3454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7" name="Oval 18"/>
            <p:cNvSpPr>
              <a:spLocks noChangeArrowheads="1"/>
            </p:cNvSpPr>
            <p:nvPr/>
          </p:nvSpPr>
          <p:spPr bwMode="auto">
            <a:xfrm>
              <a:off x="4013200" y="3810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8" name="Oval 19"/>
            <p:cNvSpPr>
              <a:spLocks noChangeArrowheads="1"/>
            </p:cNvSpPr>
            <p:nvPr/>
          </p:nvSpPr>
          <p:spPr bwMode="auto">
            <a:xfrm>
              <a:off x="47752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9" name="Oval 20"/>
            <p:cNvSpPr>
              <a:spLocks noChangeArrowheads="1"/>
            </p:cNvSpPr>
            <p:nvPr/>
          </p:nvSpPr>
          <p:spPr bwMode="auto">
            <a:xfrm>
              <a:off x="7010400" y="5359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61" name="Oval 22"/>
            <p:cNvSpPr>
              <a:spLocks noChangeArrowheads="1"/>
            </p:cNvSpPr>
            <p:nvPr/>
          </p:nvSpPr>
          <p:spPr bwMode="auto">
            <a:xfrm>
              <a:off x="2565400" y="259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62" name="Oval 23"/>
            <p:cNvSpPr>
              <a:spLocks noChangeArrowheads="1"/>
            </p:cNvSpPr>
            <p:nvPr/>
          </p:nvSpPr>
          <p:spPr bwMode="auto">
            <a:xfrm>
              <a:off x="5511800" y="4902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63" name="Oval 24"/>
            <p:cNvSpPr>
              <a:spLocks noChangeArrowheads="1"/>
            </p:cNvSpPr>
            <p:nvPr/>
          </p:nvSpPr>
          <p:spPr bwMode="auto">
            <a:xfrm>
              <a:off x="6248400" y="513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</p:grpSp>
      <p:sp>
        <p:nvSpPr>
          <p:cNvPr id="35867" name="Text Box 28"/>
          <p:cNvSpPr txBox="1">
            <a:spLocks noChangeArrowheads="1"/>
          </p:cNvSpPr>
          <p:nvPr/>
        </p:nvSpPr>
        <p:spPr bwMode="auto">
          <a:xfrm>
            <a:off x="4518025" y="1965325"/>
            <a:ext cx="3967163" cy="15700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Goes down at</a:t>
            </a:r>
          </a:p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 every step</a:t>
            </a:r>
          </a:p>
        </p:txBody>
      </p:sp>
      <p:sp>
        <p:nvSpPr>
          <p:cNvPr id="358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FB63A0C7-3869-764C-BA16-D24AA9CE76A8}" type="slidenum">
              <a:rPr lang="en-US" smtClean="0"/>
              <a:pPr/>
              <a:t>44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020021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FF00FF"/>
                </a:solidFill>
              </a:rPr>
              <a:t>Weakly</a:t>
            </a:r>
            <a:r>
              <a:rPr lang="en-US" smtClean="0"/>
              <a:t> Decreasing Variable</a:t>
            </a:r>
          </a:p>
        </p:txBody>
      </p:sp>
      <p:sp>
        <p:nvSpPr>
          <p:cNvPr id="37892" name="Line 3"/>
          <p:cNvSpPr>
            <a:spLocks noChangeShapeType="1"/>
          </p:cNvSpPr>
          <p:nvPr/>
        </p:nvSpPr>
        <p:spPr bwMode="auto">
          <a:xfrm flipV="1">
            <a:off x="990600" y="17526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 flipV="1">
            <a:off x="762000" y="54102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7375525" y="5048250"/>
            <a:ext cx="129222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State</a:t>
            </a:r>
          </a:p>
        </p:txBody>
      </p:sp>
      <p:sp>
        <p:nvSpPr>
          <p:cNvPr id="37899" name="Line 13"/>
          <p:cNvSpPr>
            <a:spLocks noChangeShapeType="1"/>
          </p:cNvSpPr>
          <p:nvPr/>
        </p:nvSpPr>
        <p:spPr bwMode="auto">
          <a:xfrm>
            <a:off x="5562600" y="5410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17600" y="2082800"/>
            <a:ext cx="6070600" cy="3429000"/>
            <a:chOff x="1117600" y="2082800"/>
            <a:chExt cx="6070600" cy="3429000"/>
          </a:xfrm>
        </p:grpSpPr>
        <p:grpSp>
          <p:nvGrpSpPr>
            <p:cNvPr id="33" name="Group 32"/>
            <p:cNvGrpSpPr/>
            <p:nvPr/>
          </p:nvGrpSpPr>
          <p:grpSpPr>
            <a:xfrm>
              <a:off x="1219200" y="2133600"/>
              <a:ext cx="5969000" cy="3378200"/>
              <a:chOff x="1193800" y="2133600"/>
              <a:chExt cx="5969000" cy="337820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193800" y="2133600"/>
                <a:ext cx="5969000" cy="3378200"/>
                <a:chOff x="1193800" y="2133600"/>
                <a:chExt cx="5969000" cy="3378200"/>
              </a:xfrm>
            </p:grpSpPr>
            <p:sp>
              <p:nvSpPr>
                <p:cNvPr id="37895" name="Line 9"/>
                <p:cNvSpPr>
                  <a:spLocks noChangeShapeType="1"/>
                </p:cNvSpPr>
                <p:nvPr/>
              </p:nvSpPr>
              <p:spPr bwMode="auto">
                <a:xfrm flipH="1" flipV="1">
                  <a:off x="1879600" y="2438400"/>
                  <a:ext cx="762000" cy="254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97" name="Line 11"/>
                <p:cNvSpPr>
                  <a:spLocks noChangeShapeType="1"/>
                </p:cNvSpPr>
                <p:nvPr/>
              </p:nvSpPr>
              <p:spPr bwMode="auto">
                <a:xfrm>
                  <a:off x="2665413" y="2665413"/>
                  <a:ext cx="685800" cy="0"/>
                </a:xfrm>
                <a:prstGeom prst="line">
                  <a:avLst/>
                </a:prstGeom>
                <a:noFill/>
                <a:ln w="57150">
                  <a:solidFill>
                    <a:srgbClr val="3366FF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1193800" y="2133600"/>
                  <a:ext cx="2235200" cy="619125"/>
                  <a:chOff x="1193800" y="2133600"/>
                  <a:chExt cx="2235200" cy="619125"/>
                </a:xfrm>
              </p:grpSpPr>
              <p:sp>
                <p:nvSpPr>
                  <p:cNvPr id="37902" name="Line 1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93800" y="2133600"/>
                    <a:ext cx="635000" cy="2794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1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803400" y="233680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3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3276600" y="2600325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8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565400" y="259080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3989388" y="3494088"/>
                  <a:ext cx="3173412" cy="2017712"/>
                  <a:chOff x="3989388" y="3494088"/>
                  <a:chExt cx="3173412" cy="2017712"/>
                </a:xfrm>
              </p:grpSpPr>
              <p:sp>
                <p:nvSpPr>
                  <p:cNvPr id="37909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5511800" y="443865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3989388" y="3494088"/>
                    <a:ext cx="3173412" cy="2017712"/>
                    <a:chOff x="3989388" y="3494088"/>
                    <a:chExt cx="3173412" cy="2017712"/>
                  </a:xfrm>
                </p:grpSpPr>
                <p:sp>
                  <p:nvSpPr>
                    <p:cNvPr id="37904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89388" y="3494088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05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75200" y="44196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06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10400" y="53594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10" name="Oval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24588" y="4424363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32" name="Group 31"/>
              <p:cNvGrpSpPr/>
              <p:nvPr/>
            </p:nvGrpSpPr>
            <p:grpSpPr>
              <a:xfrm>
                <a:off x="3348038" y="2665413"/>
                <a:ext cx="3729037" cy="2779712"/>
                <a:chOff x="3348038" y="2665413"/>
                <a:chExt cx="3729037" cy="2779712"/>
              </a:xfrm>
            </p:grpSpPr>
            <p:sp>
              <p:nvSpPr>
                <p:cNvPr id="37912" name="Line 26"/>
                <p:cNvSpPr>
                  <a:spLocks noChangeShapeType="1"/>
                </p:cNvSpPr>
                <p:nvPr/>
              </p:nvSpPr>
              <p:spPr bwMode="auto">
                <a:xfrm>
                  <a:off x="4911725" y="4516438"/>
                  <a:ext cx="1368425" cy="0"/>
                </a:xfrm>
                <a:prstGeom prst="line">
                  <a:avLst/>
                </a:prstGeom>
                <a:noFill/>
                <a:ln w="57150">
                  <a:solidFill>
                    <a:srgbClr val="3366FF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96" name="Line 10"/>
                <p:cNvSpPr>
                  <a:spLocks noChangeShapeType="1"/>
                </p:cNvSpPr>
                <p:nvPr/>
              </p:nvSpPr>
              <p:spPr bwMode="auto">
                <a:xfrm>
                  <a:off x="3348038" y="2665413"/>
                  <a:ext cx="711200" cy="889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98" name="Line 12"/>
                <p:cNvSpPr>
                  <a:spLocks noChangeShapeType="1"/>
                </p:cNvSpPr>
                <p:nvPr/>
              </p:nvSpPr>
              <p:spPr bwMode="auto">
                <a:xfrm>
                  <a:off x="6315075" y="4521200"/>
                  <a:ext cx="762000" cy="9239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911" name="Line 25"/>
                <p:cNvSpPr>
                  <a:spLocks noChangeShapeType="1"/>
                </p:cNvSpPr>
                <p:nvPr/>
              </p:nvSpPr>
              <p:spPr bwMode="auto">
                <a:xfrm>
                  <a:off x="4076700" y="3605213"/>
                  <a:ext cx="711200" cy="87788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0" name="Oval 14"/>
            <p:cNvSpPr>
              <a:spLocks noChangeArrowheads="1"/>
            </p:cNvSpPr>
            <p:nvPr/>
          </p:nvSpPr>
          <p:spPr bwMode="auto">
            <a:xfrm>
              <a:off x="1117600" y="2082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907" name="Line 21"/>
          <p:cNvSpPr>
            <a:spLocks noChangeShapeType="1"/>
          </p:cNvSpPr>
          <p:nvPr/>
        </p:nvSpPr>
        <p:spPr bwMode="auto">
          <a:xfrm flipH="1">
            <a:off x="5562600" y="5410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13" name="Text Box 27"/>
          <p:cNvSpPr txBox="1">
            <a:spLocks noChangeArrowheads="1"/>
          </p:cNvSpPr>
          <p:nvPr/>
        </p:nvSpPr>
        <p:spPr bwMode="auto">
          <a:xfrm>
            <a:off x="3695700" y="1465263"/>
            <a:ext cx="5195888" cy="1568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Down </a:t>
            </a:r>
            <a:r>
              <a:rPr lang="en-US" sz="4800">
                <a:solidFill>
                  <a:srgbClr val="FF00FF"/>
                </a:solidFill>
                <a:latin typeface="Comic Sans MS" pitchFamily="-107" charset="0"/>
              </a:rPr>
              <a:t>or constant</a:t>
            </a:r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 </a:t>
            </a:r>
          </a:p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 after each step</a:t>
            </a:r>
          </a:p>
        </p:txBody>
      </p:sp>
      <p:sp>
        <p:nvSpPr>
          <p:cNvPr id="3791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B2F68DBE-D9C0-EE48-9F32-A56476F97700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37915" name="Text Box 7"/>
          <p:cNvSpPr txBox="1">
            <a:spLocks noChangeArrowheads="1"/>
          </p:cNvSpPr>
          <p:nvPr/>
        </p:nvSpPr>
        <p:spPr bwMode="auto">
          <a:xfrm>
            <a:off x="304800" y="1600200"/>
            <a:ext cx="619125" cy="40814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16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12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8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4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0</a:t>
            </a:r>
          </a:p>
        </p:txBody>
      </p:sp>
      <p:graphicFrame>
        <p:nvGraphicFramePr>
          <p:cNvPr id="37890" name="Object 8"/>
          <p:cNvGraphicFramePr>
            <a:graphicFrameLocks noChangeAspect="1"/>
          </p:cNvGraphicFramePr>
          <p:nvPr/>
        </p:nvGraphicFramePr>
        <p:xfrm>
          <a:off x="1027113" y="5540375"/>
          <a:ext cx="630078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2" name="Equation" r:id="rId4" imgW="7962840" imgH="596880" progId="Equation.3">
                  <p:embed/>
                </p:oleObj>
              </mc:Choice>
              <mc:Fallback>
                <p:oleObj name="Equation" r:id="rId4" imgW="796284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540375"/>
                        <a:ext cx="6300787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39222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60500" y="201613"/>
            <a:ext cx="7213600" cy="100171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0" smtClean="0"/>
              <a:t>Diagonal Robot variables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275" y="1247775"/>
            <a:ext cx="8796338" cy="5305425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err="1" smtClean="0">
                <a:solidFill>
                  <a:srgbClr val="FF0000"/>
                </a:solidFill>
                <a:sym typeface="Symbol" pitchFamily="18" charset="2"/>
              </a:rPr>
              <a:t>σ</a:t>
            </a:r>
            <a:r>
              <a:rPr lang="en-US" sz="4800" dirty="0" smtClean="0">
                <a:sym typeface="Symbol" pitchFamily="18" charset="2"/>
              </a:rPr>
              <a:t>: up &amp; down all over the place  </a:t>
            </a:r>
          </a:p>
          <a:p>
            <a:pPr eaLnBrk="1" hangingPunct="1">
              <a:defRPr/>
            </a:pPr>
            <a:r>
              <a:rPr lang="en-US" sz="4800" dirty="0" smtClean="0">
                <a:solidFill>
                  <a:schemeClr val="accent2"/>
                </a:solidFill>
                <a:sym typeface="Symbol" pitchFamily="18" charset="2"/>
              </a:rPr>
              <a:t>    </a:t>
            </a:r>
            <a:r>
              <a:rPr lang="en-US" sz="4400" dirty="0" smtClean="0">
                <a:solidFill>
                  <a:srgbClr val="FF0000"/>
                </a:solidFill>
                <a:sym typeface="Symbol" pitchFamily="18" charset="2"/>
              </a:rPr>
              <a:t>neither</a:t>
            </a:r>
            <a:r>
              <a:rPr lang="en-US" sz="4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4400" dirty="0" smtClean="0">
                <a:sym typeface="Symbol" pitchFamily="18" charset="2"/>
              </a:rPr>
              <a:t>increasing</a:t>
            </a:r>
            <a:endParaRPr lang="en-US" sz="4400" dirty="0" smtClean="0">
              <a:solidFill>
                <a:schemeClr val="accent2"/>
              </a:solidFill>
              <a:sym typeface="Symbol" pitchFamily="18" charset="2"/>
            </a:endParaRPr>
          </a:p>
          <a:p>
            <a:pPr marL="0" eaLnBrk="1" hangingPunct="1">
              <a:spcBef>
                <a:spcPts val="0"/>
              </a:spcBef>
              <a:defRPr/>
            </a:pPr>
            <a:r>
              <a:rPr lang="en-US" sz="4400" dirty="0" smtClean="0">
                <a:solidFill>
                  <a:schemeClr val="accent2"/>
                </a:solidFill>
                <a:sym typeface="Symbol" pitchFamily="18" charset="2"/>
              </a:rPr>
              <a:t>    </a:t>
            </a:r>
            <a:r>
              <a:rPr lang="en-US" sz="4400" dirty="0" smtClean="0">
                <a:solidFill>
                  <a:srgbClr val="FF0000"/>
                </a:solidFill>
                <a:sym typeface="Symbol" pitchFamily="18" charset="2"/>
              </a:rPr>
              <a:t>nor</a:t>
            </a:r>
            <a:r>
              <a:rPr lang="en-US" sz="4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4400" dirty="0" smtClean="0">
                <a:sym typeface="Symbol" pitchFamily="18" charset="2"/>
              </a:rPr>
              <a:t>decreasing</a:t>
            </a:r>
          </a:p>
          <a:p>
            <a:pPr eaLnBrk="1" hangingPunct="1">
              <a:spcBef>
                <a:spcPts val="1752"/>
              </a:spcBef>
              <a:defRPr/>
            </a:pPr>
            <a:r>
              <a:rPr lang="en-US" sz="4800" dirty="0" err="1" smtClean="0">
                <a:solidFill>
                  <a:srgbClr val="008000"/>
                </a:solidFill>
                <a:sym typeface="Symbol" pitchFamily="18" charset="2"/>
              </a:rPr>
              <a:t>π</a:t>
            </a:r>
            <a:r>
              <a:rPr lang="en-US" sz="4800" dirty="0" smtClean="0">
                <a:sym typeface="Symbol" pitchFamily="18" charset="2"/>
              </a:rPr>
              <a:t>: is </a:t>
            </a:r>
            <a:r>
              <a:rPr lang="en-US" sz="4800" dirty="0" smtClean="0">
                <a:solidFill>
                  <a:srgbClr val="0000CC"/>
                </a:solidFill>
                <a:sym typeface="Symbol" pitchFamily="18" charset="2"/>
              </a:rPr>
              <a:t>constant</a:t>
            </a:r>
            <a:endParaRPr lang="en-US" sz="4800" dirty="0" smtClean="0">
              <a:sym typeface="Symbol" pitchFamily="18" charset="2"/>
            </a:endParaRPr>
          </a:p>
          <a:p>
            <a:pPr eaLnBrk="1" hangingPunct="1">
              <a:defRPr/>
            </a:pPr>
            <a:r>
              <a:rPr lang="en-US" sz="4800" dirty="0" smtClean="0">
                <a:sym typeface="Symbol" pitchFamily="18" charset="2"/>
              </a:rPr>
              <a:t>    </a:t>
            </a:r>
            <a:r>
              <a:rPr lang="en-US" sz="4800" dirty="0" smtClean="0">
                <a:solidFill>
                  <a:srgbClr val="006600"/>
                </a:solidFill>
                <a:sym typeface="Symbol" pitchFamily="18" charset="2"/>
              </a:rPr>
              <a:t>both </a:t>
            </a:r>
            <a:r>
              <a:rPr lang="en-US" sz="4800" dirty="0" smtClean="0">
                <a:sym typeface="Symbol" pitchFamily="18" charset="2"/>
              </a:rPr>
              <a:t>weakly increasing</a:t>
            </a:r>
            <a:r>
              <a:rPr lang="en-US" sz="4800" dirty="0" smtClean="0">
                <a:solidFill>
                  <a:srgbClr val="006600"/>
                </a:solidFill>
                <a:sym typeface="Symbol" pitchFamily="18" charset="2"/>
              </a:rPr>
              <a:t>  </a:t>
            </a:r>
          </a:p>
          <a:p>
            <a:pPr marL="0" eaLnBrk="1" hangingPunct="1">
              <a:spcBef>
                <a:spcPts val="0"/>
              </a:spcBef>
              <a:defRPr/>
            </a:pPr>
            <a:r>
              <a:rPr lang="en-US" sz="4800" dirty="0" smtClean="0">
                <a:solidFill>
                  <a:srgbClr val="006600"/>
                </a:solidFill>
                <a:sym typeface="Symbol" pitchFamily="18" charset="2"/>
              </a:rPr>
              <a:t>        &amp;  </a:t>
            </a:r>
            <a:r>
              <a:rPr lang="en-US" sz="4800" dirty="0" smtClean="0">
                <a:sym typeface="Symbol" pitchFamily="18" charset="2"/>
              </a:rPr>
              <a:t>weakly decreasing</a:t>
            </a:r>
          </a:p>
        </p:txBody>
      </p:sp>
      <p:sp>
        <p:nvSpPr>
          <p:cNvPr id="3994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A89ABCA7-3753-1D43-8F30-7E45D70FF264}" type="slidenum">
              <a:rPr lang="en-US" smtClean="0"/>
              <a:pPr/>
              <a:t>46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10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008000"/>
                </a:solidFill>
              </a:rPr>
              <a:t>Weakly</a:t>
            </a:r>
            <a:r>
              <a:rPr lang="en-US" smtClean="0"/>
              <a:t> Decreasing Variable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3088" y="1493837"/>
            <a:ext cx="8113712" cy="391636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5400" dirty="0" smtClean="0"/>
              <a:t>(We used to call weakly </a:t>
            </a:r>
          </a:p>
          <a:p>
            <a:pPr eaLnBrk="1" hangingPunct="1"/>
            <a:r>
              <a:rPr lang="en-US" sz="5400" dirty="0" smtClean="0"/>
              <a:t>  decreasing variables </a:t>
            </a:r>
          </a:p>
          <a:p>
            <a:pPr eaLnBrk="1" hangingPunct="1"/>
            <a:r>
              <a:rPr lang="en-US" sz="5400" dirty="0" smtClean="0"/>
              <a:t>  “</a:t>
            </a:r>
            <a:r>
              <a:rPr lang="en-US" sz="5400" dirty="0" err="1" smtClean="0">
                <a:solidFill>
                  <a:srgbClr val="008000"/>
                </a:solidFill>
              </a:rPr>
              <a:t>nonincreasing</a:t>
            </a:r>
            <a:r>
              <a:rPr lang="en-US" sz="5400" dirty="0" smtClean="0"/>
              <a:t>” variables.)</a:t>
            </a:r>
            <a:endParaRPr lang="en-US" sz="4800" dirty="0" smtClean="0"/>
          </a:p>
        </p:txBody>
      </p:sp>
      <p:sp>
        <p:nvSpPr>
          <p:cNvPr id="4198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80457C85-0FED-A942-BD98-C951AB7BBC8D}" type="slidenum">
              <a:rPr lang="en-US" smtClean="0"/>
              <a:pPr/>
              <a:t>47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30741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rgbClr val="008000"/>
                </a:solidFill>
              </a:rPr>
              <a:t>Weakly</a:t>
            </a:r>
            <a:r>
              <a:rPr lang="en-US" dirty="0" smtClean="0"/>
              <a:t> Decreasing Variable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52400" y="1295400"/>
            <a:ext cx="8405813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>
                <a:latin typeface="Comic Sans MS"/>
                <a:cs typeface="Comic Sans MS"/>
              </a:rPr>
              <a:t>OK terminology but remember:</a:t>
            </a:r>
          </a:p>
          <a:p>
            <a:pPr algn="l"/>
            <a:r>
              <a:rPr lang="en-US" sz="4400" dirty="0" err="1">
                <a:solidFill>
                  <a:srgbClr val="008000"/>
                </a:solidFill>
                <a:latin typeface="Comic Sans MS"/>
                <a:cs typeface="Comic Sans MS"/>
              </a:rPr>
              <a:t>nonincreasing</a:t>
            </a:r>
            <a:r>
              <a:rPr lang="en-US" sz="4400" dirty="0">
                <a:latin typeface="Comic Sans MS"/>
                <a:cs typeface="Comic Sans MS"/>
              </a:rPr>
              <a:t> is</a:t>
            </a:r>
          </a:p>
          <a:p>
            <a:pPr algn="l"/>
            <a:r>
              <a:rPr lang="en-US" sz="4400" dirty="0">
                <a:solidFill>
                  <a:srgbClr val="DA00DA"/>
                </a:solidFill>
                <a:latin typeface="Comic Sans MS"/>
                <a:cs typeface="Comic Sans MS"/>
              </a:rPr>
              <a:t>NOT SAME</a:t>
            </a:r>
            <a:r>
              <a:rPr lang="en-US" sz="4400" dirty="0">
                <a:latin typeface="Comic Sans MS"/>
                <a:cs typeface="Comic Sans MS"/>
              </a:rPr>
              <a:t> as “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not</a:t>
            </a:r>
            <a:r>
              <a:rPr lang="en-US" sz="4400" dirty="0">
                <a:solidFill>
                  <a:schemeClr val="accent2"/>
                </a:solidFill>
                <a:latin typeface="Comic Sans MS"/>
                <a:cs typeface="Comic Sans MS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increasing</a:t>
            </a:r>
            <a:r>
              <a:rPr lang="en-US" sz="4400" dirty="0">
                <a:solidFill>
                  <a:schemeClr val="accent2"/>
                </a:solidFill>
                <a:latin typeface="Comic Sans MS"/>
                <a:cs typeface="Comic Sans MS"/>
              </a:rPr>
              <a:t>:</a:t>
            </a:r>
            <a:r>
              <a:rPr lang="en-US" sz="4400" dirty="0">
                <a:latin typeface="Comic Sans MS"/>
                <a:cs typeface="Comic Sans MS"/>
              </a:rPr>
              <a:t>”</a:t>
            </a: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808038" y="3844925"/>
            <a:ext cx="7213600" cy="812800"/>
            <a:chOff x="577" y="2953"/>
            <a:chExt cx="4544" cy="512"/>
          </a:xfrm>
        </p:grpSpPr>
        <p:sp>
          <p:nvSpPr>
            <p:cNvPr id="44038" name="Line 5"/>
            <p:cNvSpPr>
              <a:spLocks noChangeShapeType="1"/>
            </p:cNvSpPr>
            <p:nvPr/>
          </p:nvSpPr>
          <p:spPr bwMode="auto">
            <a:xfrm>
              <a:off x="577" y="3001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39" name="Line 6"/>
            <p:cNvSpPr>
              <a:spLocks noChangeShapeType="1"/>
            </p:cNvSpPr>
            <p:nvPr/>
          </p:nvSpPr>
          <p:spPr bwMode="auto">
            <a:xfrm>
              <a:off x="1089" y="2985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0" name="Line 7"/>
            <p:cNvSpPr>
              <a:spLocks noChangeShapeType="1"/>
            </p:cNvSpPr>
            <p:nvPr/>
          </p:nvSpPr>
          <p:spPr bwMode="auto">
            <a:xfrm>
              <a:off x="1089" y="3449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1" name="Line 8"/>
            <p:cNvSpPr>
              <a:spLocks noChangeShapeType="1"/>
            </p:cNvSpPr>
            <p:nvPr/>
          </p:nvSpPr>
          <p:spPr bwMode="auto">
            <a:xfrm flipV="1">
              <a:off x="1601" y="2985"/>
              <a:ext cx="0" cy="4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2" name="Line 9"/>
            <p:cNvSpPr>
              <a:spLocks noChangeShapeType="1"/>
            </p:cNvSpPr>
            <p:nvPr/>
          </p:nvSpPr>
          <p:spPr bwMode="auto">
            <a:xfrm>
              <a:off x="1601" y="2985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3" name="Line 10"/>
            <p:cNvSpPr>
              <a:spLocks noChangeShapeType="1"/>
            </p:cNvSpPr>
            <p:nvPr/>
          </p:nvSpPr>
          <p:spPr bwMode="auto">
            <a:xfrm>
              <a:off x="2113" y="2985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4" name="Line 11"/>
            <p:cNvSpPr>
              <a:spLocks noChangeShapeType="1"/>
            </p:cNvSpPr>
            <p:nvPr/>
          </p:nvSpPr>
          <p:spPr bwMode="auto">
            <a:xfrm>
              <a:off x="2081" y="3465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5" name="Line 12"/>
            <p:cNvSpPr>
              <a:spLocks noChangeShapeType="1"/>
            </p:cNvSpPr>
            <p:nvPr/>
          </p:nvSpPr>
          <p:spPr bwMode="auto">
            <a:xfrm flipV="1">
              <a:off x="2593" y="2969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6" name="Line 13"/>
            <p:cNvSpPr>
              <a:spLocks noChangeShapeType="1"/>
            </p:cNvSpPr>
            <p:nvPr/>
          </p:nvSpPr>
          <p:spPr bwMode="auto">
            <a:xfrm>
              <a:off x="2577" y="2985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7" name="Line 14"/>
            <p:cNvSpPr>
              <a:spLocks noChangeShapeType="1"/>
            </p:cNvSpPr>
            <p:nvPr/>
          </p:nvSpPr>
          <p:spPr bwMode="auto">
            <a:xfrm>
              <a:off x="3089" y="2969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8" name="Line 15"/>
            <p:cNvSpPr>
              <a:spLocks noChangeShapeType="1"/>
            </p:cNvSpPr>
            <p:nvPr/>
          </p:nvSpPr>
          <p:spPr bwMode="auto">
            <a:xfrm>
              <a:off x="3089" y="3433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9" name="Line 16"/>
            <p:cNvSpPr>
              <a:spLocks noChangeShapeType="1"/>
            </p:cNvSpPr>
            <p:nvPr/>
          </p:nvSpPr>
          <p:spPr bwMode="auto">
            <a:xfrm flipV="1">
              <a:off x="3601" y="2969"/>
              <a:ext cx="0" cy="4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0" name="Line 17"/>
            <p:cNvSpPr>
              <a:spLocks noChangeShapeType="1"/>
            </p:cNvSpPr>
            <p:nvPr/>
          </p:nvSpPr>
          <p:spPr bwMode="auto">
            <a:xfrm>
              <a:off x="3601" y="2969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1" name="Line 18"/>
            <p:cNvSpPr>
              <a:spLocks noChangeShapeType="1"/>
            </p:cNvSpPr>
            <p:nvPr/>
          </p:nvSpPr>
          <p:spPr bwMode="auto">
            <a:xfrm>
              <a:off x="4113" y="2969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2" name="Line 19"/>
            <p:cNvSpPr>
              <a:spLocks noChangeShapeType="1"/>
            </p:cNvSpPr>
            <p:nvPr/>
          </p:nvSpPr>
          <p:spPr bwMode="auto">
            <a:xfrm>
              <a:off x="4081" y="3449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3" name="Line 20"/>
            <p:cNvSpPr>
              <a:spLocks noChangeShapeType="1"/>
            </p:cNvSpPr>
            <p:nvPr/>
          </p:nvSpPr>
          <p:spPr bwMode="auto">
            <a:xfrm flipV="1">
              <a:off x="4593" y="2953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4" name="Line 21"/>
            <p:cNvSpPr>
              <a:spLocks noChangeShapeType="1"/>
            </p:cNvSpPr>
            <p:nvPr/>
          </p:nvSpPr>
          <p:spPr bwMode="auto">
            <a:xfrm>
              <a:off x="4609" y="2953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03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0E38FFC3-2DDF-924D-ABC6-09F777441C77}" type="slidenum">
              <a:rPr lang="en-US" smtClean="0"/>
              <a:pPr/>
              <a:t>48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555077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3400" y="1524000"/>
            <a:ext cx="8001000" cy="3861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 smtClean="0">
                <a:solidFill>
                  <a:schemeClr val="tx2"/>
                </a:solidFill>
                <a:latin typeface="Comic Sans MS" pitchFamily="-107" charset="0"/>
              </a:rPr>
              <a:t>Termination using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07" charset="0"/>
              </a:rPr>
              <a:t>WOP on    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07" charset="0"/>
              </a:rPr>
              <a:t>       	 generalizes to </a:t>
            </a:r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</a:rPr>
              <a:t>strictly decreasing variables whose values are in any</a:t>
            </a:r>
            <a:endParaRPr lang="en-US" sz="4800" dirty="0" smtClean="0">
              <a:solidFill>
                <a:schemeClr val="tx2"/>
              </a:solidFill>
              <a:latin typeface="Comic Sans MS" pitchFamily="-107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-107" charset="0"/>
              </a:rPr>
              <a:t>well </a:t>
            </a:r>
            <a:r>
              <a:rPr lang="en-US" sz="4800" dirty="0">
                <a:solidFill>
                  <a:srgbClr val="0000FF"/>
                </a:solidFill>
                <a:latin typeface="Comic Sans MS" pitchFamily="-107" charset="0"/>
              </a:rPr>
              <a:t>ordered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07" charset="0"/>
              </a:rPr>
              <a:t>set</a:t>
            </a:r>
            <a:endParaRPr lang="en-US" sz="4800" dirty="0">
              <a:solidFill>
                <a:schemeClr val="tx1"/>
              </a:solidFill>
              <a:latin typeface="Comic Sans MS" pitchFamily="-107" charset="0"/>
            </a:endParaRPr>
          </a:p>
        </p:txBody>
      </p:sp>
      <p:sp>
        <p:nvSpPr>
          <p:cNvPr id="4608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BF7F1D80-896E-884F-90B7-D4F869BA7F0B}" type="slidenum">
              <a:rPr lang="en-US" smtClean="0"/>
              <a:pPr/>
              <a:t>49</a:t>
            </a:fld>
            <a:endParaRPr lang="en-US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479166"/>
              </p:ext>
            </p:extLst>
          </p:nvPr>
        </p:nvGraphicFramePr>
        <p:xfrm>
          <a:off x="723900" y="2133600"/>
          <a:ext cx="952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5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900" y="2133600"/>
                        <a:ext cx="9525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696462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228600"/>
            <a:ext cx="4953000" cy="838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Die Hard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533400" y="1295400"/>
            <a:ext cx="8077200" cy="5232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 dirty="0">
                <a:solidFill>
                  <a:srgbClr val="FF3300"/>
                </a:solidFill>
              </a:rPr>
              <a:t>Simon says:</a:t>
            </a:r>
            <a:r>
              <a:rPr lang="en-US" sz="3600" dirty="0"/>
              <a:t> On the fountain, there should be 2 jugs, do you see them?  A 5-gallon and a 3-gallon.  Fill one of the jugs with exactly 4 gallons of water and place it on the scale and the timer will stop.  You must be precise; one ounce more or less will result in detonation.  If you're still alive in 5 minutes, we'll speak.</a:t>
            </a:r>
          </a:p>
        </p:txBody>
      </p:sp>
      <p:pic>
        <p:nvPicPr>
          <p:cNvPr id="1741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AB61C04A-045E-9C46-ABFE-7E9681B6452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Well ordered sets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763000" cy="41814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800" i="1" dirty="0" smtClean="0">
                <a:solidFill>
                  <a:schemeClr val="tx2"/>
                </a:solidFill>
              </a:rPr>
              <a:t>Def.</a:t>
            </a:r>
            <a:r>
              <a:rPr lang="en-US" sz="4800" dirty="0" smtClean="0">
                <a:solidFill>
                  <a:schemeClr val="tx2"/>
                </a:solidFill>
              </a:rPr>
              <a:t> A set W of real numbers is </a:t>
            </a:r>
            <a:r>
              <a:rPr lang="en-US" sz="4800" dirty="0" smtClean="0">
                <a:solidFill>
                  <a:srgbClr val="0000FF"/>
                </a:solidFill>
              </a:rPr>
              <a:t>well ordered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it has</a:t>
            </a:r>
            <a:endParaRPr lang="en-US" sz="4800" dirty="0" smtClean="0">
              <a:solidFill>
                <a:srgbClr val="0033CC"/>
              </a:solidFill>
            </a:endParaRPr>
          </a:p>
          <a:p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DA00DA"/>
                </a:solidFill>
              </a:rPr>
              <a:t>no infinite decreasing sequence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</a:rPr>
              <a:t>w</a:t>
            </a:r>
            <a:r>
              <a:rPr lang="en-US" sz="6000" baseline="-25000" dirty="0" smtClean="0">
                <a:solidFill>
                  <a:srgbClr val="0000FF"/>
                </a:solidFill>
              </a:rPr>
              <a:t>0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dirty="0" smtClean="0">
                <a:solidFill>
                  <a:srgbClr val="0000FF"/>
                </a:solidFill>
              </a:rPr>
              <a:t>w</a:t>
            </a:r>
            <a:r>
              <a:rPr lang="en-US" sz="6000" baseline="-25000" dirty="0" smtClean="0">
                <a:solidFill>
                  <a:srgbClr val="0000FF"/>
                </a:solidFill>
              </a:rPr>
              <a:t>1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dirty="0" smtClean="0">
                <a:solidFill>
                  <a:srgbClr val="0000FF"/>
                </a:solidFill>
              </a:rPr>
              <a:t>w</a:t>
            </a:r>
            <a:r>
              <a:rPr lang="en-US" sz="6000" baseline="-25000" dirty="0" smtClean="0">
                <a:solidFill>
                  <a:srgbClr val="0000FF"/>
                </a:solidFill>
              </a:rPr>
              <a:t>2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⋯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dirty="0" err="1" smtClean="0">
                <a:solidFill>
                  <a:srgbClr val="0000FF"/>
                </a:solidFill>
              </a:rPr>
              <a:t>w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b="1" dirty="0">
                <a:solidFill>
                  <a:srgbClr val="0000FF"/>
                </a:solidFill>
                <a:cs typeface="Comic Sans MS"/>
              </a:rPr>
              <a:t>⋯</a:t>
            </a:r>
            <a:endParaRPr lang="en-US" sz="6000" dirty="0" smtClean="0">
              <a:solidFill>
                <a:srgbClr val="0033CC"/>
              </a:solidFill>
            </a:endParaRPr>
          </a:p>
        </p:txBody>
      </p:sp>
      <p:sp>
        <p:nvSpPr>
          <p:cNvPr id="4915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CA89311D-00A2-ED47-8ABD-4741E58F9934}" type="slidenum">
              <a:rPr lang="en-US" smtClean="0"/>
              <a:pPr/>
              <a:t>50</a:t>
            </a:fld>
            <a:endParaRPr lang="en-US" smtClean="0"/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0" y="4114800"/>
            <a:ext cx="82296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154443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257800" y="2667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8437" name="Rectangle 6"/>
          <p:cNvSpPr>
            <a:spLocks/>
          </p:cNvSpPr>
          <p:nvPr/>
        </p:nvSpPr>
        <p:spPr bwMode="auto">
          <a:xfrm>
            <a:off x="5257800" y="54102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8438" name="Rectangle 7"/>
          <p:cNvSpPr>
            <a:spLocks/>
          </p:cNvSpPr>
          <p:nvPr/>
        </p:nvSpPr>
        <p:spPr bwMode="auto">
          <a:xfrm>
            <a:off x="593725" y="1350962"/>
            <a:ext cx="20018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Supplies:</a:t>
            </a:r>
          </a:p>
        </p:txBody>
      </p:sp>
      <p:sp>
        <p:nvSpPr>
          <p:cNvPr id="18439" name="Rectangle 8"/>
          <p:cNvSpPr>
            <a:spLocks/>
          </p:cNvSpPr>
          <p:nvPr/>
        </p:nvSpPr>
        <p:spPr bwMode="auto">
          <a:xfrm>
            <a:off x="2057400" y="5867400"/>
            <a:ext cx="13287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Water</a:t>
            </a:r>
          </a:p>
        </p:txBody>
      </p:sp>
      <p:pic>
        <p:nvPicPr>
          <p:cNvPr id="1844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0D73E2C6-816E-8D4E-99B2-F9E270FAA2E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228600"/>
            <a:ext cx="4953000" cy="838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Die Hard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19461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9462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9463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464" name="Group 9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19467" name="Rectangle 10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8" name="AutoShape 11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465" name="AutoShape 12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CC72BF2C-4EF4-DA4D-BE19-A29FAB2763C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228600"/>
            <a:ext cx="4953000" cy="838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Die Hard</a:t>
            </a:r>
          </a:p>
        </p:txBody>
      </p:sp>
    </p:spTree>
  </p:cSld>
  <p:clrMapOvr>
    <a:masterClrMapping/>
  </p:clrMapOvr>
  <p:transition xmlns:p14="http://schemas.microsoft.com/office/powerpoint/2010/main" advTm="5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20485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0486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0487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8" name="Rectangle 9"/>
          <p:cNvSpPr>
            <a:spLocks/>
          </p:cNvSpPr>
          <p:nvPr/>
        </p:nvSpPr>
        <p:spPr bwMode="auto">
          <a:xfrm>
            <a:off x="5562600" y="3505200"/>
            <a:ext cx="1219200" cy="762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B96B5C96-F036-F443-BAE7-9F85913E67D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228600"/>
            <a:ext cx="4953000" cy="838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Die Hard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84150" y="1143000"/>
            <a:ext cx="8775700" cy="38036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/>
              <a:t>State:</a:t>
            </a:r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4800" smtClean="0">
                <a:solidFill>
                  <a:srgbClr val="008000"/>
                </a:solidFill>
              </a:rPr>
              <a:t>amount of water in jugs: (b,l)</a:t>
            </a:r>
            <a:endParaRPr lang="en-US" sz="4800" smtClean="0"/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>
                <a:solidFill>
                  <a:srgbClr val="008000"/>
                </a:solidFill>
              </a:rPr>
              <a:t>  </a:t>
            </a:r>
            <a:r>
              <a:rPr lang="en-US" sz="5400" smtClean="0"/>
              <a:t> 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b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5</a:t>
            </a:r>
            <a:r>
              <a:rPr lang="en-US" sz="5400" smtClean="0"/>
              <a:t>,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l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3</a:t>
            </a:r>
            <a:r>
              <a:rPr lang="en-US" sz="5400" smtClean="0"/>
              <a:t> </a:t>
            </a:r>
          </a:p>
          <a:p>
            <a:pPr marL="304800" indent="-304800" eaLnBrk="1" hangingPunct="1">
              <a:spcBef>
                <a:spcPts val="1200"/>
              </a:spcBef>
            </a:pPr>
            <a:r>
              <a:rPr lang="en-US" sz="5400" smtClean="0"/>
              <a:t>Start State:  </a:t>
            </a:r>
            <a:r>
              <a:rPr lang="en-US" sz="5400" smtClean="0">
                <a:solidFill>
                  <a:srgbClr val="008000"/>
                </a:solidFill>
              </a:rPr>
              <a:t>(0,0)</a:t>
            </a:r>
          </a:p>
        </p:txBody>
      </p:sp>
      <p:pic>
        <p:nvPicPr>
          <p:cNvPr id="2150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/>
            <a:r>
              <a:rPr lang="en-US" smtClean="0">
                <a:solidFill>
                  <a:srgbClr val="3333CC"/>
                </a:solidFill>
              </a:rPr>
              <a:t>Die hard state machine</a:t>
            </a:r>
            <a:endParaRPr lang="en-US" smtClean="0"/>
          </a:p>
        </p:txBody>
      </p:sp>
      <p:sp>
        <p:nvSpPr>
          <p:cNvPr id="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9A2AB63A-2865-5142-B9CD-9DAA04C846E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autoUpdateAnimBg="0"/>
    </p:bldLst>
  </p:timing>
</p:sld>
</file>

<file path=ppt/theme/theme1.xml><?xml version="1.0" encoding="utf-8"?>
<a:theme xmlns:a="http://schemas.openxmlformats.org/drawingml/2006/main" name="Default - Blank">
  <a:themeElements>
    <a:clrScheme name="">
      <a:dk1>
        <a:srgbClr val="000000"/>
      </a:dk1>
      <a:lt1>
        <a:srgbClr val="CCCC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E2E2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Comic Sans MS"/>
        <a:ea typeface="ヒラギノ明朝 ProN W6"/>
        <a:cs typeface="ヒラギノ明朝 ProN W6"/>
      </a:majorFont>
      <a:minorFont>
        <a:latin typeface="Comic Sans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</TotalTime>
  <Pages>0</Pages>
  <Words>1792</Words>
  <Characters>0</Characters>
  <Application>Microsoft Macintosh PowerPoint</Application>
  <PresentationFormat>On-screen Show (4:3)</PresentationFormat>
  <Lines>0</Lines>
  <Paragraphs>355</Paragraphs>
  <Slides>50</Slides>
  <Notes>11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Default - Blank</vt:lpstr>
      <vt:lpstr>Equation</vt:lpstr>
      <vt:lpstr>Microsoft Equation</vt:lpstr>
      <vt:lpstr>MathType 6.0 Equation</vt:lpstr>
      <vt:lpstr>PowerPoint Presentation</vt:lpstr>
      <vt:lpstr>State machines</vt:lpstr>
      <vt:lpstr>State machines</vt:lpstr>
      <vt:lpstr>Die Hard</vt:lpstr>
      <vt:lpstr>Die Hard</vt:lpstr>
      <vt:lpstr>Die Hard</vt:lpstr>
      <vt:lpstr>Die Hard</vt:lpstr>
      <vt:lpstr>Die Hard</vt:lpstr>
      <vt:lpstr>Die hard state machine</vt:lpstr>
      <vt:lpstr>State machines</vt:lpstr>
      <vt:lpstr>State machines</vt:lpstr>
      <vt:lpstr>Die Hard</vt:lpstr>
      <vt:lpstr>Die Hard</vt:lpstr>
      <vt:lpstr>How to do it</vt:lpstr>
      <vt:lpstr>How to do it</vt:lpstr>
      <vt:lpstr>How to do it</vt:lpstr>
      <vt:lpstr>How to do it</vt:lpstr>
      <vt:lpstr>How to do it</vt:lpstr>
      <vt:lpstr>How to do it</vt:lpstr>
      <vt:lpstr>Die Hard once and for all</vt:lpstr>
      <vt:lpstr>Die Hard Once &amp; For All</vt:lpstr>
      <vt:lpstr>Preserved Invariants</vt:lpstr>
      <vt:lpstr>Preserved Invariants</vt:lpstr>
      <vt:lpstr>Die Hard Once &amp; For All</vt:lpstr>
      <vt:lpstr>The Diagonal Robot</vt:lpstr>
      <vt:lpstr>The Diagonal Robot</vt:lpstr>
      <vt:lpstr>The Diagonal Robot</vt:lpstr>
      <vt:lpstr>Robot Preserved Invariant</vt:lpstr>
      <vt:lpstr>Robot Preserved Invariant</vt:lpstr>
      <vt:lpstr>Floyd’s Invariant Principle</vt:lpstr>
      <vt:lpstr>PowerPoint Presentation</vt:lpstr>
      <vt:lpstr>Fast Exponentiation</vt:lpstr>
      <vt:lpstr>Fast Exponentiation</vt:lpstr>
      <vt:lpstr>Fast Exponentiation</vt:lpstr>
      <vt:lpstr>Partial Correctness</vt:lpstr>
      <vt:lpstr>Fast Termination</vt:lpstr>
      <vt:lpstr>Robert W Floyd (1934−2001)</vt:lpstr>
      <vt:lpstr>Derived Variables</vt:lpstr>
      <vt:lpstr>Derived Variables</vt:lpstr>
      <vt:lpstr>Derived Variables</vt:lpstr>
      <vt:lpstr>Derived Variables</vt:lpstr>
      <vt:lpstr>Derived Variables</vt:lpstr>
      <vt:lpstr>Derived Variables</vt:lpstr>
      <vt:lpstr>Strictly Decreasing Variable</vt:lpstr>
      <vt:lpstr>Weakly Decreasing Variable</vt:lpstr>
      <vt:lpstr>Diagonal Robot variables</vt:lpstr>
      <vt:lpstr>Weakly Decreasing Variable</vt:lpstr>
      <vt:lpstr>Weakly Decreasing Variable</vt:lpstr>
      <vt:lpstr>PowerPoint Presentation</vt:lpstr>
      <vt:lpstr>Well ordered sets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cel</dc:creator>
  <cp:keywords/>
  <dc:description/>
  <cp:lastModifiedBy>Albert R Meyer</cp:lastModifiedBy>
  <cp:revision>26</cp:revision>
  <cp:lastPrinted>2012-02-24T07:26:40Z</cp:lastPrinted>
  <dcterms:created xsi:type="dcterms:W3CDTF">2011-02-25T02:17:43Z</dcterms:created>
  <dcterms:modified xsi:type="dcterms:W3CDTF">2012-02-24T07:26:45Z</dcterms:modified>
</cp:coreProperties>
</file>