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5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0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1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6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notesSlides/notesSlide25.xml" ContentType="application/vnd.openxmlformats-officedocument.presentationml.notesSlide+xml"/>
  <Override PartName="/ppt/embeddings/oleObject28.bin" ContentType="application/vnd.openxmlformats-officedocument.oleObject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2" r:id="rId8"/>
    <p:sldId id="348" r:id="rId9"/>
    <p:sldId id="349" r:id="rId10"/>
    <p:sldId id="350" r:id="rId11"/>
    <p:sldId id="351" r:id="rId12"/>
    <p:sldId id="316" r:id="rId13"/>
    <p:sldId id="355" r:id="rId14"/>
    <p:sldId id="317" r:id="rId15"/>
    <p:sldId id="259" r:id="rId16"/>
    <p:sldId id="260" r:id="rId17"/>
    <p:sldId id="309" r:id="rId18"/>
    <p:sldId id="321" r:id="rId19"/>
    <p:sldId id="353" r:id="rId20"/>
    <p:sldId id="347" r:id="rId21"/>
    <p:sldId id="264" r:id="rId22"/>
    <p:sldId id="354" r:id="rId23"/>
    <p:sldId id="288" r:id="rId24"/>
    <p:sldId id="319" r:id="rId25"/>
    <p:sldId id="320" r:id="rId26"/>
    <p:sldId id="308" r:id="rId27"/>
    <p:sldId id="298" r:id="rId28"/>
    <p:sldId id="342" r:id="rId29"/>
    <p:sldId id="289" r:id="rId30"/>
    <p:sldId id="302" r:id="rId31"/>
    <p:sldId id="266" r:id="rId32"/>
  </p:sldIdLst>
  <p:sldSz cx="9144000" cy="6858000" type="screen4x3"/>
  <p:notesSz cx="9601200" cy="7315200"/>
  <p:custDataLst>
    <p:tags r:id="rId3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360" y="-96"/>
      </p:cViewPr>
      <p:guideLst>
        <p:guide orient="horz" pos="2177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40601" y="6553200"/>
            <a:ext cx="1603399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0602" y="6553200"/>
            <a:ext cx="1603399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proof-intro.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6482" y="6553200"/>
            <a:ext cx="13875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welcome.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4,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5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s://stellar.mit.edu/S/course/6/sp14/6.042/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18385" y="6553200"/>
            <a:ext cx="1425616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</a:t>
            </a:r>
            <a:r>
              <a:rPr lang="en-US" sz="2400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sp15/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6.042</a:t>
            </a:r>
            <a:r>
              <a:rPr lang="en-US" sz="2400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n-US" sz="60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b="1" dirty="0" smtClean="0"/>
              <a:t>Prof. Albert R Meyer</a:t>
            </a:r>
          </a:p>
          <a:p>
            <a:pPr eaLnBrk="1" hangingPunct="1">
              <a:defRPr/>
            </a:pPr>
            <a:r>
              <a:rPr lang="en-US" sz="6000" b="1" dirty="0" smtClean="0"/>
              <a:t>Prof. Adam </a:t>
            </a:r>
            <a:r>
              <a:rPr lang="en-US" sz="6000" b="1" dirty="0" err="1" smtClean="0"/>
              <a:t>Chilipala</a:t>
            </a:r>
            <a:endParaRPr lang="en-US" sz="6000" b="1" dirty="0" smtClean="0"/>
          </a:p>
          <a:p>
            <a:pPr eaLnBrk="1" hangingPunct="1">
              <a:defRPr/>
            </a:pPr>
            <a:r>
              <a:rPr lang="en-US" sz="6000" dirty="0">
                <a:solidFill>
                  <a:srgbClr val="0D05A7"/>
                </a:solidFill>
              </a:rPr>
              <a:t>WELCOME!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B21DD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777534" y="6553200"/>
            <a:ext cx="1366467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43815" y="1308969"/>
            <a:ext cx="78341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team coach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(your instructor 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84668" y="1532451"/>
            <a:ext cx="8983133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For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Friday:</a:t>
            </a:r>
            <a:endParaRPr lang="en-US" sz="4800" dirty="0" smtClean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</a:t>
            </a:r>
            <a:r>
              <a:rPr lang="en-US" sz="4800" dirty="0" smtClean="0">
                <a:latin typeface="Comic Sans MS" pitchFamily="66" charset="0"/>
              </a:rPr>
              <a:t>page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 1; slides/videos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Next week: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slides/videos &amp;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</a:t>
            </a:r>
            <a:r>
              <a:rPr lang="en-US" sz="4800" dirty="0">
                <a:latin typeface="Comic Sans MS" pitchFamily="66" charset="0"/>
              </a:rPr>
              <a:t>2 </a:t>
            </a:r>
            <a:r>
              <a:rPr lang="en-US" sz="4800" dirty="0" smtClean="0">
                <a:latin typeface="Comic Sans MS" pitchFamily="66" charset="0"/>
              </a:rPr>
              <a:t>parts for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Monday</a:t>
            </a:r>
            <a:endParaRPr lang="en-US" sz="48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Ch. 3 </a:t>
            </a:r>
            <a:r>
              <a:rPr lang="en-US" sz="4800" dirty="0" smtClean="0">
                <a:latin typeface="Comic Sans MS" pitchFamily="66" charset="0"/>
              </a:rPr>
              <a:t>parts 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Wed, Fri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12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5168" y="1955800"/>
            <a:ext cx="8627531" cy="30469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600" baseline="30000" dirty="0" smtClean="0">
                <a:latin typeface="Comic Sans MS" pitchFamily="66" charset="0"/>
              </a:rPr>
              <a:t>Specific readings and due dates in class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calendar </a:t>
            </a:r>
            <a:r>
              <a:rPr lang="en-US" sz="9600" baseline="30000" dirty="0" smtClean="0">
                <a:latin typeface="Comic Sans MS" pitchFamily="66" charset="0"/>
              </a:rPr>
              <a:t>on </a:t>
            </a:r>
            <a:r>
              <a:rPr lang="en-US" sz="9600" baseline="30000" dirty="0" smtClean="0">
                <a:solidFill>
                  <a:srgbClr val="0000FF"/>
                </a:solidFill>
                <a:latin typeface="Comic Sans MS" pitchFamily="66" charset="0"/>
              </a:rPr>
              <a:t>Stellar</a:t>
            </a:r>
            <a:endParaRPr lang="en-US" sz="9600" baseline="300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D204BE9-2F10-477E-9517-5A472BD6B7C3}" type="slidenum">
              <a:rPr lang="en-US" sz="1200" smtClean="0"/>
              <a:pPr/>
              <a:t>13</a:t>
            </a:fld>
            <a:endParaRPr lang="en-US" sz="1200" dirty="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277740754"/>
      </p:ext>
    </p:extLst>
  </p:cSld>
  <p:clrMapOvr>
    <a:masterClrMapping/>
  </p:clrMapOvr>
  <p:transition xmlns:p14="http://schemas.microsoft.com/office/powerpoint/2010/main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CBD4ADD5-DF96-4ED8-A1CB-551C52AF6B69}" type="slidenum">
              <a:rPr lang="en-US" sz="1200" smtClean="0"/>
              <a:pPr/>
              <a:t>14</a:t>
            </a:fld>
            <a:endParaRPr lang="en-US" sz="120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CE4F879-8951-4E2E-A4AF-301D9F13C57E}" type="slidenum">
              <a:rPr lang="en-US" sz="1200" smtClean="0"/>
              <a:pPr/>
              <a:t>15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0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0FB437FB-7EA6-4D8E-804F-52D528A3F410}" type="slidenum">
              <a:rPr lang="en-US" sz="1200" smtClean="0"/>
              <a:pPr/>
              <a:t>16</a:t>
            </a:fld>
            <a:endParaRPr lang="en-US" sz="1200" dirty="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57200" y="1600200"/>
            <a:ext cx="7208838" cy="2492375"/>
            <a:chOff x="457200" y="1600200"/>
            <a:chExt cx="7208838" cy="2492375"/>
          </a:xfrm>
        </p:grpSpPr>
        <p:sp>
          <p:nvSpPr>
            <p:cNvPr id="6150" name="Text Box 129"/>
            <p:cNvSpPr txBox="1">
              <a:spLocks noChangeArrowheads="1"/>
            </p:cNvSpPr>
            <p:nvPr/>
          </p:nvSpPr>
          <p:spPr bwMode="auto">
            <a:xfrm>
              <a:off x="1535113" y="2409825"/>
              <a:ext cx="368300" cy="523875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c</a:t>
              </a:r>
            </a:p>
          </p:txBody>
        </p:sp>
        <p:sp>
          <p:nvSpPr>
            <p:cNvPr id="6151" name="Text Box 13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87350" cy="519113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6152" name="Text Box 132"/>
            <p:cNvSpPr txBox="1">
              <a:spLocks noChangeArrowheads="1"/>
            </p:cNvSpPr>
            <p:nvPr/>
          </p:nvSpPr>
          <p:spPr bwMode="auto">
            <a:xfrm>
              <a:off x="1238250" y="3568700"/>
              <a:ext cx="384175" cy="523875"/>
            </a:xfrm>
            <a:prstGeom prst="rect">
              <a:avLst/>
            </a:prstGeom>
            <a:noFill/>
            <a:ln w="9525">
              <a:solidFill>
                <a:srgbClr val="4F81BD"/>
              </a:solidFill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6153" name="AutoShape 131"/>
            <p:cNvSpPr>
              <a:spLocks noChangeArrowheads="1"/>
            </p:cNvSpPr>
            <p:nvPr/>
          </p:nvSpPr>
          <p:spPr bwMode="auto">
            <a:xfrm>
              <a:off x="914400" y="1600200"/>
              <a:ext cx="1096963" cy="205740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4" name="Group 182"/>
            <p:cNvGrpSpPr>
              <a:grpSpLocks/>
            </p:cNvGrpSpPr>
            <p:nvPr/>
          </p:nvGrpSpPr>
          <p:grpSpPr bwMode="auto">
            <a:xfrm>
              <a:off x="906463" y="3460750"/>
              <a:ext cx="193675" cy="190500"/>
              <a:chOff x="576" y="2170"/>
              <a:chExt cx="122" cy="120"/>
            </a:xfrm>
          </p:grpSpPr>
          <p:sp>
            <p:nvSpPr>
              <p:cNvPr id="6164" name="Line 13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Line 13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rgbClr val="4F81B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5" name="AutoShape 149"/>
            <p:cNvSpPr>
              <a:spLocks noChangeArrowheads="1"/>
            </p:cNvSpPr>
            <p:nvPr/>
          </p:nvSpPr>
          <p:spPr bwMode="auto">
            <a:xfrm>
              <a:off x="5181600" y="1600200"/>
              <a:ext cx="1096963" cy="2057400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6" name="AutoShape 150"/>
            <p:cNvSpPr>
              <a:spLocks noChangeArrowheads="1"/>
            </p:cNvSpPr>
            <p:nvPr/>
          </p:nvSpPr>
          <p:spPr bwMode="auto">
            <a:xfrm>
              <a:off x="2286000" y="1600200"/>
              <a:ext cx="1096963" cy="20574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6157" name="AutoShape 152"/>
            <p:cNvSpPr>
              <a:spLocks noChangeArrowheads="1"/>
            </p:cNvSpPr>
            <p:nvPr/>
          </p:nvSpPr>
          <p:spPr bwMode="auto">
            <a:xfrm>
              <a:off x="3717925" y="1600200"/>
              <a:ext cx="1096963" cy="2057400"/>
            </a:xfrm>
            <a:prstGeom prst="rtTriangle">
              <a:avLst/>
            </a:prstGeom>
            <a:solidFill>
              <a:srgbClr val="DDDDDD"/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59" name="Group 188"/>
            <p:cNvGrpSpPr>
              <a:grpSpLocks/>
            </p:cNvGrpSpPr>
            <p:nvPr/>
          </p:nvGrpSpPr>
          <p:grpSpPr bwMode="auto">
            <a:xfrm>
              <a:off x="6705600" y="2667000"/>
              <a:ext cx="960438" cy="960438"/>
              <a:chOff x="4224" y="1680"/>
              <a:chExt cx="605" cy="605"/>
            </a:xfrm>
          </p:grpSpPr>
          <p:sp>
            <p:nvSpPr>
              <p:cNvPr id="6160" name="Rectangle 159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605" cy="60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4F81B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  <p:grpSp>
            <p:nvGrpSpPr>
              <p:cNvPr id="6161" name="Group 183"/>
              <p:cNvGrpSpPr>
                <a:grpSpLocks/>
              </p:cNvGrpSpPr>
              <p:nvPr/>
            </p:nvGrpSpPr>
            <p:grpSpPr bwMode="auto">
              <a:xfrm>
                <a:off x="4225" y="2164"/>
                <a:ext cx="122" cy="120"/>
                <a:chOff x="576" y="2170"/>
                <a:chExt cx="122" cy="120"/>
              </a:xfrm>
            </p:grpSpPr>
            <p:sp>
              <p:nvSpPr>
                <p:cNvPr id="6162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576" y="2170"/>
                  <a:ext cx="122" cy="0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3" name="Line 185"/>
                <p:cNvSpPr>
                  <a:spLocks noChangeShapeType="1"/>
                </p:cNvSpPr>
                <p:nvPr/>
              </p:nvSpPr>
              <p:spPr bwMode="auto">
                <a:xfrm>
                  <a:off x="695" y="21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rgbClr val="4F81B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2397B697-5C1D-45EC-849F-1E2C7D9F00A5}" type="slidenum">
              <a:rPr lang="en-US" sz="1200" smtClean="0"/>
              <a:pPr/>
              <a:t>17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93900" y="838200"/>
            <a:ext cx="5157788" cy="5200650"/>
            <a:chOff x="2006600" y="774700"/>
            <a:chExt cx="5157788" cy="5200650"/>
          </a:xfrm>
        </p:grpSpPr>
        <p:grpSp>
          <p:nvGrpSpPr>
            <p:cNvPr id="4" name="Group 3"/>
            <p:cNvGrpSpPr/>
            <p:nvPr/>
          </p:nvGrpSpPr>
          <p:grpSpPr>
            <a:xfrm>
              <a:off x="2006600" y="774700"/>
              <a:ext cx="5157788" cy="4344988"/>
              <a:chOff x="1993900" y="774700"/>
              <a:chExt cx="5157788" cy="4344988"/>
            </a:xfrm>
          </p:grpSpPr>
          <p:sp>
            <p:nvSpPr>
              <p:cNvPr id="28677" name="AutoShape 9"/>
              <p:cNvSpPr>
                <a:spLocks noChangeArrowheads="1"/>
              </p:cNvSpPr>
              <p:nvPr/>
            </p:nvSpPr>
            <p:spPr bwMode="auto">
              <a:xfrm rot="-3596887">
                <a:off x="3671888" y="149225"/>
                <a:ext cx="1733550" cy="2984500"/>
              </a:xfrm>
              <a:prstGeom prst="rtTriangl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US" sz="2400">
                  <a:latin typeface="Comic Sans MS" pitchFamily="66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1993900" y="1566863"/>
                <a:ext cx="5157788" cy="3552825"/>
                <a:chOff x="1993900" y="1554163"/>
                <a:chExt cx="5157788" cy="3552825"/>
              </a:xfrm>
            </p:grpSpPr>
            <p:sp>
              <p:nvSpPr>
                <p:cNvPr id="28678" name="AutoShape 10"/>
                <p:cNvSpPr>
                  <a:spLocks noChangeArrowheads="1"/>
                </p:cNvSpPr>
                <p:nvPr/>
              </p:nvSpPr>
              <p:spPr bwMode="auto">
                <a:xfrm rot="-9022836">
                  <a:off x="1993900" y="1911350"/>
                  <a:ext cx="1720850" cy="3005138"/>
                </a:xfrm>
                <a:prstGeom prst="rtTriangle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>
                    <a:latin typeface="Comic Sans MS" pitchFamily="66" charset="0"/>
                  </a:endParaRP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2789238" y="1554163"/>
                  <a:ext cx="4362450" cy="3552825"/>
                  <a:chOff x="2801938" y="1554163"/>
                  <a:chExt cx="4362450" cy="3552825"/>
                </a:xfrm>
              </p:grpSpPr>
              <p:sp>
                <p:nvSpPr>
                  <p:cNvPr id="28676" name="AutoShape 7"/>
                  <p:cNvSpPr>
                    <a:spLocks noChangeArrowheads="1"/>
                  </p:cNvSpPr>
                  <p:nvPr/>
                </p:nvSpPr>
                <p:spPr bwMode="auto">
                  <a:xfrm rot="1768937">
                    <a:off x="5443538" y="1833563"/>
                    <a:ext cx="1720850" cy="3005137"/>
                  </a:xfrm>
                  <a:prstGeom prst="rtTriangle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868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725" y="4645025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2325" y="3086100"/>
                    <a:ext cx="3429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01938" y="2970213"/>
                    <a:ext cx="3429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8513" y="4124325"/>
                    <a:ext cx="355600" cy="4619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a</a:t>
                    </a:r>
                  </a:p>
                </p:txBody>
              </p:sp>
              <p:sp>
                <p:nvSpPr>
                  <p:cNvPr id="2868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95800" y="4211638"/>
                    <a:ext cx="584200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b</a:t>
                    </a:r>
                  </a:p>
                </p:txBody>
              </p:sp>
              <p:sp>
                <p:nvSpPr>
                  <p:cNvPr id="28685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6100" y="1554163"/>
                    <a:ext cx="344488" cy="4619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c</a:t>
                    </a:r>
                  </a:p>
                </p:txBody>
              </p:sp>
              <p:sp>
                <p:nvSpPr>
                  <p:cNvPr id="28686" name="Rectangle 17"/>
                  <p:cNvSpPr>
                    <a:spLocks noChangeArrowheads="1"/>
                  </p:cNvSpPr>
                  <p:nvPr/>
                </p:nvSpPr>
                <p:spPr bwMode="auto">
                  <a:xfrm rot="1800000">
                    <a:off x="3981450" y="2759075"/>
                    <a:ext cx="1198563" cy="1206500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en-US" sz="2400">
                      <a:latin typeface="Comic Sans MS" pitchFamily="66" charset="0"/>
                    </a:endParaRPr>
                  </a:p>
                </p:txBody>
              </p:sp>
              <p:sp>
                <p:nvSpPr>
                  <p:cNvPr id="28687" name="Text Box 21"/>
                  <p:cNvSpPr txBox="1">
                    <a:spLocks noChangeArrowheads="1"/>
                  </p:cNvSpPr>
                  <p:nvPr/>
                </p:nvSpPr>
                <p:spPr bwMode="auto">
                  <a:xfrm rot="-3562255">
                    <a:off x="3471069" y="2677319"/>
                    <a:ext cx="727075" cy="46196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>
                        <a:latin typeface="Comic Sans MS" pitchFamily="66" charset="0"/>
                      </a:rPr>
                      <a:t>b</a:t>
                    </a:r>
                    <a:r>
                      <a:rPr lang="en-US" sz="2400" b="1">
                        <a:latin typeface="Comic Sans MS" pitchFamily="66" charset="0"/>
                        <a:cs typeface="Times New Roman" pitchFamily="18" charset="0"/>
                      </a:rPr>
                      <a:t>-</a:t>
                    </a:r>
                    <a:r>
                      <a:rPr lang="en-US" sz="2400" b="1">
                        <a:latin typeface="Comic Sans MS" pitchFamily="66" charset="0"/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28679" name="AutoShape 8"/>
            <p:cNvSpPr>
              <a:spLocks noChangeArrowheads="1"/>
            </p:cNvSpPr>
            <p:nvPr/>
          </p:nvSpPr>
          <p:spPr bwMode="auto">
            <a:xfrm rot="7183246">
              <a:off x="3752850" y="3616325"/>
              <a:ext cx="1733550" cy="2984500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 sz="240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5CB97D2-D080-404C-B886-E9A46F89541B}" type="slidenum">
              <a:rPr lang="en-US" sz="1200" smtClean="0"/>
              <a:pPr/>
              <a:t>18</a:t>
            </a:fld>
            <a:endParaRPr lang="en-US" sz="1200" dirty="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2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3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19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0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sz="2400" b="1" u="sng" dirty="0" err="1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stellar.mit.edu</a:t>
            </a:r>
            <a:r>
              <a:rPr lang="en-US" sz="24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/S/course/6/sp14/6.042</a:t>
            </a:r>
            <a:r>
              <a:rPr lang="en-US" sz="2400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en-US" sz="60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4458" y="6553200"/>
            <a:ext cx="151954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2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982788" y="1928813"/>
            <a:ext cx="5118100" cy="4410075"/>
            <a:chOff x="1982788" y="1928813"/>
            <a:chExt cx="5118100" cy="4410075"/>
          </a:xfrm>
        </p:grpSpPr>
        <p:sp>
          <p:nvSpPr>
            <p:cNvPr id="8198" name="AutoShape 76"/>
            <p:cNvSpPr>
              <a:spLocks noChangeArrowheads="1"/>
            </p:cNvSpPr>
            <p:nvPr/>
          </p:nvSpPr>
          <p:spPr bwMode="auto">
            <a:xfrm>
              <a:off x="5065713" y="1928813"/>
              <a:ext cx="1519237" cy="2606675"/>
            </a:xfrm>
            <a:prstGeom prst="rtTriangl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199" name="AutoShape 77"/>
            <p:cNvSpPr>
              <a:spLocks noChangeArrowheads="1"/>
            </p:cNvSpPr>
            <p:nvPr/>
          </p:nvSpPr>
          <p:spPr bwMode="auto">
            <a:xfrm rot="10800000">
              <a:off x="5065713" y="1928813"/>
              <a:ext cx="1519237" cy="2606675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0" name="AutoShape 78"/>
            <p:cNvSpPr>
              <a:spLocks noChangeArrowheads="1"/>
            </p:cNvSpPr>
            <p:nvPr/>
          </p:nvSpPr>
          <p:spPr bwMode="auto">
            <a:xfrm rot="16200000">
              <a:off x="2996407" y="1362869"/>
              <a:ext cx="1503362" cy="2635250"/>
            </a:xfrm>
            <a:prstGeom prst="rtTriangl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1" name="AutoShape 79"/>
            <p:cNvSpPr>
              <a:spLocks noChangeArrowheads="1"/>
            </p:cNvSpPr>
            <p:nvPr/>
          </p:nvSpPr>
          <p:spPr bwMode="auto">
            <a:xfrm rot="5400000">
              <a:off x="2996407" y="1362869"/>
              <a:ext cx="1503362" cy="2635250"/>
            </a:xfrm>
            <a:prstGeom prst="rtTriangle">
              <a:avLst/>
            </a:prstGeom>
            <a:solidFill>
              <a:srgbClr val="DDDDDD">
                <a:alpha val="89803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02" name="Line 89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90"/>
            <p:cNvSpPr>
              <a:spLocks noChangeShapeType="1"/>
            </p:cNvSpPr>
            <p:nvPr/>
          </p:nvSpPr>
          <p:spPr bwMode="auto">
            <a:xfrm>
              <a:off x="5470525" y="63388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103"/>
            <p:cNvSpPr>
              <a:spLocks noChangeShapeType="1"/>
            </p:cNvSpPr>
            <p:nvPr/>
          </p:nvSpPr>
          <p:spPr bwMode="auto">
            <a:xfrm flipV="1">
              <a:off x="4051300" y="4535488"/>
              <a:ext cx="1014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04"/>
            <p:cNvSpPr>
              <a:spLocks noChangeShapeType="1"/>
            </p:cNvSpPr>
            <p:nvPr/>
          </p:nvSpPr>
          <p:spPr bwMode="auto">
            <a:xfrm flipV="1">
              <a:off x="4051300" y="3432175"/>
              <a:ext cx="0" cy="1103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109"/>
            <p:cNvSpPr txBox="1">
              <a:spLocks noChangeArrowheads="1"/>
            </p:cNvSpPr>
            <p:nvPr/>
          </p:nvSpPr>
          <p:spPr bwMode="auto">
            <a:xfrm>
              <a:off x="6584950" y="2930525"/>
              <a:ext cx="51593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</a:p>
          </p:txBody>
        </p:sp>
        <p:sp>
          <p:nvSpPr>
            <p:cNvPr id="8207" name="Text Box 129"/>
            <p:cNvSpPr txBox="1">
              <a:spLocks noChangeArrowheads="1"/>
            </p:cNvSpPr>
            <p:nvPr/>
          </p:nvSpPr>
          <p:spPr bwMode="auto">
            <a:xfrm>
              <a:off x="1982788" y="2298700"/>
              <a:ext cx="384175" cy="522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8" name="Text Box 130"/>
            <p:cNvSpPr txBox="1">
              <a:spLocks noChangeArrowheads="1"/>
            </p:cNvSpPr>
            <p:nvPr/>
          </p:nvSpPr>
          <p:spPr bwMode="auto">
            <a:xfrm>
              <a:off x="2995613" y="3363913"/>
              <a:ext cx="384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09" name="Line 132"/>
            <p:cNvSpPr>
              <a:spLocks noChangeShapeType="1"/>
            </p:cNvSpPr>
            <p:nvPr/>
          </p:nvSpPr>
          <p:spPr bwMode="auto">
            <a:xfrm flipV="1">
              <a:off x="3951288" y="1928813"/>
              <a:ext cx="0" cy="1503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Rectangle 133"/>
            <p:cNvSpPr>
              <a:spLocks noChangeArrowheads="1"/>
            </p:cNvSpPr>
            <p:nvPr/>
          </p:nvSpPr>
          <p:spPr bwMode="auto">
            <a:xfrm>
              <a:off x="3952875" y="3449638"/>
              <a:ext cx="1093788" cy="108108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8211" name="AutoShape 136"/>
            <p:cNvSpPr>
              <a:spLocks noChangeAspect="1" noChangeArrowheads="1" noTextEdit="1"/>
            </p:cNvSpPr>
            <p:nvPr/>
          </p:nvSpPr>
          <p:spPr bwMode="auto">
            <a:xfrm>
              <a:off x="3392488" y="4244975"/>
              <a:ext cx="2620962" cy="1376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142"/>
            <p:cNvSpPr txBox="1">
              <a:spLocks noChangeArrowheads="1"/>
            </p:cNvSpPr>
            <p:nvPr/>
          </p:nvSpPr>
          <p:spPr bwMode="auto">
            <a:xfrm>
              <a:off x="5462588" y="3919538"/>
              <a:ext cx="382587" cy="52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sp>
          <p:nvSpPr>
            <p:cNvPr id="8213" name="Text Box 143"/>
            <p:cNvSpPr txBox="1">
              <a:spLocks noChangeArrowheads="1"/>
            </p:cNvSpPr>
            <p:nvPr/>
          </p:nvSpPr>
          <p:spPr bwMode="auto">
            <a:xfrm>
              <a:off x="4083050" y="3935413"/>
              <a:ext cx="817563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omic Sans MS" pitchFamily="66" charset="0"/>
                </a:rPr>
                <a:t>b</a:t>
              </a:r>
              <a:r>
                <a:rPr lang="en-US" sz="2800" b="1">
                  <a:latin typeface="Comic Sans MS" pitchFamily="66" charset="0"/>
                  <a:cs typeface="Times New Roman" pitchFamily="18" charset="0"/>
                </a:rPr>
                <a:t>-</a:t>
              </a:r>
              <a:r>
                <a:rPr lang="en-US" sz="2800" b="1">
                  <a:latin typeface="Comic Sans MS" pitchFamily="66" charset="0"/>
                </a:rPr>
                <a:t>a</a:t>
              </a:r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0571"/>
                </p:ext>
              </p:extLst>
            </p:nvPr>
          </p:nvGraphicFramePr>
          <p:xfrm>
            <a:off x="3869748" y="3500582"/>
            <a:ext cx="2806700" cy="196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23" name="Equation" r:id="rId6" imgW="635000" imgH="444500" progId="Equation.DSMT4">
                    <p:embed/>
                  </p:oleObj>
                </mc:Choice>
                <mc:Fallback>
                  <p:oleObj name="Equation" r:id="rId6" imgW="635000" imgH="444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69748" y="3500582"/>
                          <a:ext cx="2806700" cy="1962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21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0ABE7CE-A50A-4B65-8A8D-397E169FFA68}" type="slidenum">
              <a:rPr lang="en-US" sz="1200" smtClean="0"/>
              <a:pPr/>
              <a:t>22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530F5DA7-E64F-4D07-8D9B-A445C7617EFD}" type="slidenum">
              <a:rPr lang="en-US" sz="1200" smtClean="0"/>
              <a:pPr/>
              <a:t>23</a:t>
            </a:fld>
            <a:endParaRPr lang="en-US" sz="1200" dirty="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2CF27A8-2E27-47D3-89F5-30D5C89B3807}" type="slidenum">
              <a:rPr lang="en-US" sz="1200" smtClean="0"/>
              <a:pPr/>
              <a:t>24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E92C81C8-F27D-4AE4-B619-67321854E34B}" type="slidenum">
              <a:rPr lang="en-US" sz="1200" smtClean="0"/>
              <a:pPr/>
              <a:t>25</a:t>
            </a:fld>
            <a:endParaRPr lang="en-US" sz="1200" dirty="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6F847A86-0EF0-4A1A-87B4-C860551EA508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99812" y="6545263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D06E24C3-47EC-4B6B-B7C6-E5F18597FBA4}" type="slidenum">
              <a:rPr lang="en-US" sz="1200" smtClean="0"/>
              <a:pPr/>
              <a:t>27</a:t>
            </a:fld>
            <a:endParaRPr lang="en-US" sz="1200" dirty="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28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1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99812" y="6553200"/>
            <a:ext cx="1544188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8814692-9BDD-4F2D-A9DA-07816390A204}" type="slidenum">
              <a:rPr lang="en-US" sz="1200" smtClean="0"/>
              <a:pPr/>
              <a:t>29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Stellar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203200" y="1168400"/>
            <a:ext cx="88265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https://stellar.mit.edu/S/course/6/</a:t>
            </a:r>
            <a:r>
              <a:rPr lang="en-US" sz="2400" b="1" u="sng" kern="0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sp15/</a:t>
            </a:r>
            <a:r>
              <a:rPr lang="en-US" sz="2400" b="1" u="sng" kern="0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6.042/</a:t>
            </a:r>
            <a:r>
              <a:rPr lang="en-US" sz="4400" dirty="0" smtClean="0">
                <a:latin typeface="Comic Sans MS" pitchFamily="66" charset="0"/>
              </a:rPr>
              <a:t> 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 notes, handouts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class calendar</a:t>
            </a:r>
            <a:endParaRPr lang="en-US" sz="4400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 problem submission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49CEC67-A6D5-4032-8245-198398361EE0}" type="slidenum">
              <a:rPr lang="en-US" sz="1200" smtClean="0"/>
              <a:pPr/>
              <a:t>30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 thruBlk="1"/>
      </p:transition>
    </mc:Choice>
    <mc:Fallback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17F4D99F-8DB9-47AB-B21C-80A9F5EE51B9}" type="slidenum">
              <a:rPr lang="en-US" sz="1200" smtClean="0"/>
              <a:pPr/>
              <a:t>31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457200"/>
            <a:ext cx="7751762" cy="8810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rgbClr val="FF0000"/>
                </a:solidFill>
              </a:rPr>
              <a:t>6.042r:</a:t>
            </a:r>
            <a:r>
              <a:rPr lang="en-US" dirty="0" smtClean="0">
                <a:solidFill>
                  <a:srgbClr val="137117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Register for Team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04800" y="1358901"/>
            <a:ext cx="8559799" cy="5078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Register for team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assignment by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   </a:t>
            </a:r>
          </a:p>
          <a:p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Friday midnight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   (find link on Stellar)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6.042r: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online questions, videos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slides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908300"/>
            <a:ext cx="7645400" cy="1041400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2-webmaster@mit.ed</a:t>
            </a:r>
            <a:r>
              <a:rPr lang="en-US" sz="44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4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8" y="6553200"/>
            <a:ext cx="145026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3930B7C9-902D-4F92-8BB5-73317A21B3E6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7275" y="11414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B21DD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645855" y="2087126"/>
            <a:ext cx="7830066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MWF </a:t>
            </a:r>
            <a:r>
              <a:rPr lang="en-US" sz="5400" dirty="0">
                <a:latin typeface="Comic Sans MS" pitchFamily="66" charset="0"/>
              </a:rPr>
              <a:t>1.5 hour </a:t>
            </a:r>
            <a:r>
              <a:rPr lang="en-US" sz="5400" dirty="0" smtClean="0">
                <a:latin typeface="Comic Sans MS" pitchFamily="66" charset="0"/>
              </a:rPr>
              <a:t>sessions:</a:t>
            </a:r>
            <a:endParaRPr lang="en-US" sz="5400" dirty="0">
              <a:latin typeface="Comic Sans MS" pitchFamily="66" charset="0"/>
            </a:endParaRPr>
          </a:p>
          <a:p>
            <a:pPr marL="685800" lvl="1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5 </a:t>
            </a:r>
            <a:r>
              <a:rPr lang="en-US" sz="5400" dirty="0">
                <a:latin typeface="Comic Sans MS" pitchFamily="66" charset="0"/>
              </a:rPr>
              <a:t>min </a:t>
            </a:r>
            <a:r>
              <a:rPr lang="en-US" sz="5400" dirty="0" smtClean="0">
                <a:latin typeface="Comic Sans MS" pitchFamily="66" charset="0"/>
              </a:rPr>
              <a:t>review led by team coach, then</a:t>
            </a: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team </a:t>
            </a:r>
            <a:r>
              <a:rPr lang="en-US" sz="5400" dirty="0">
                <a:latin typeface="Comic Sans MS" pitchFamily="66" charset="0"/>
              </a:rPr>
              <a:t>problem-</a:t>
            </a:r>
            <a:r>
              <a:rPr lang="en-US" sz="5400" dirty="0" smtClean="0">
                <a:latin typeface="Comic Sans MS" pitchFamily="66" charset="0"/>
              </a:rPr>
              <a:t>solving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mtClean="0"/>
              <a:t>How the Class Works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37" y="1354665"/>
            <a:ext cx="8758763" cy="4792136"/>
          </a:xfrm>
        </p:spPr>
        <p:txBody>
          <a:bodyPr/>
          <a:lstStyle/>
          <a:p>
            <a:r>
              <a:rPr lang="en-US" sz="4000" dirty="0" smtClean="0">
                <a:solidFill>
                  <a:srgbClr val="CB21DD"/>
                </a:solidFill>
              </a:rPr>
              <a:t>required attendance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videos, 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problems</a:t>
            </a:r>
            <a:r>
              <a:rPr lang="en-US" sz="4000" dirty="0" smtClean="0"/>
              <a:t>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3 midterms</a:t>
            </a:r>
            <a:r>
              <a:rPr lang="en-US" sz="4000" dirty="0" smtClean="0"/>
              <a:t>, 80 min. each</a:t>
            </a:r>
          </a:p>
          <a:p>
            <a:r>
              <a:rPr lang="en-US" sz="4000" dirty="0">
                <a:solidFill>
                  <a:srgbClr val="0000FF"/>
                </a:solidFill>
              </a:rPr>
              <a:t>comments</a:t>
            </a:r>
            <a:r>
              <a:rPr lang="en-US" sz="4000" dirty="0"/>
              <a:t> in Piazza </a:t>
            </a: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r>
              <a:rPr lang="en-US" sz="4000" dirty="0" smtClean="0">
                <a:solidFill>
                  <a:srgbClr val="000000"/>
                </a:solidFill>
              </a:rPr>
              <a:t>)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3739" y="6553200"/>
            <a:ext cx="1450262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smtClean="0"/>
              <a:t>proof-intro.</a:t>
            </a:r>
            <a:fld id="{9A106780-21EA-4C13-B4C5-F962BEA7B00B}" type="slidenum">
              <a:rPr lang="en-US" sz="1200" smtClean="0"/>
              <a:pPr>
                <a:defRPr/>
              </a:pPr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806287" y="6553200"/>
            <a:ext cx="1337714" cy="30777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proof-intro.</a:t>
            </a:r>
            <a:fld id="{DB6F0ED6-FEF5-4C9C-B1CC-29B47EC66FA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01" y="1433073"/>
            <a:ext cx="89074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6789</TotalTime>
  <Words>978</Words>
  <Application>Microsoft Macintosh PowerPoint</Application>
  <PresentationFormat>On-screen Show (4:3)</PresentationFormat>
  <Paragraphs>248</Paragraphs>
  <Slides>31</Slides>
  <Notes>26</Notes>
  <HiddenSlides>18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6.042 Lecture Template</vt:lpstr>
      <vt:lpstr>Equation</vt:lpstr>
      <vt:lpstr>Mathematics for Computer Science 6.042J/18.062J</vt:lpstr>
      <vt:lpstr>Mathematics for Computer Science 6.042J/18.062J</vt:lpstr>
      <vt:lpstr>Stellar Web site</vt:lpstr>
      <vt:lpstr>6.042r: Register for Team  </vt:lpstr>
      <vt:lpstr>Session/Table changes</vt:lpstr>
      <vt:lpstr>Quick Summary</vt:lpstr>
      <vt:lpstr>Active learning in Teams</vt:lpstr>
      <vt:lpstr>How the Class Works</vt:lpstr>
      <vt:lpstr>Teamwork</vt:lpstr>
      <vt:lpstr>Teamwork</vt:lpstr>
      <vt:lpstr>Teamwork</vt:lpstr>
      <vt:lpstr>Reading Assignment</vt:lpstr>
      <vt:lpstr>Reading Assignment</vt:lpstr>
      <vt:lpstr>Vocabulary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483</cp:revision>
  <cp:lastPrinted>2015-02-02T01:30:06Z</cp:lastPrinted>
  <dcterms:created xsi:type="dcterms:W3CDTF">2011-02-02T02:45:17Z</dcterms:created>
  <dcterms:modified xsi:type="dcterms:W3CDTF">2015-02-02T01:30:11Z</dcterms:modified>
</cp:coreProperties>
</file>