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fntdata" ContentType="application/x-fontdata"/>
  <Override PartName="/ppt/embeddings/oleObject6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embeddings/oleObject15.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14.bin" ContentType="application/vnd.openxmlformats-officedocument.oleObject"/>
  <Override PartName="/ppt/embeddings/oleObject9.bin" ContentType="application/vnd.openxmlformats-officedocument.oleObject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9" r:id="rId3"/>
    <p:sldId id="277" r:id="rId4"/>
    <p:sldId id="278" r:id="rId5"/>
    <p:sldId id="293" r:id="rId6"/>
    <p:sldId id="294" r:id="rId7"/>
    <p:sldId id="292" r:id="rId8"/>
    <p:sldId id="295" r:id="rId9"/>
    <p:sldId id="279" r:id="rId10"/>
    <p:sldId id="280" r:id="rId11"/>
    <p:sldId id="281" r:id="rId12"/>
    <p:sldId id="282" r:id="rId13"/>
    <p:sldId id="296" r:id="rId14"/>
    <p:sldId id="297" r:id="rId15"/>
    <p:sldId id="298" r:id="rId16"/>
    <p:sldId id="290" r:id="rId17"/>
  </p:sldIdLst>
  <p:sldSz cx="9144000" cy="6858000" type="screen4x3"/>
  <p:notesSz cx="7315200" cy="9601200"/>
  <p:embeddedFontLst>
    <p:embeddedFont>
      <p:font typeface="Comic Sans MS"/>
      <p:regular r:id="rId20"/>
      <p:bold r:id="rId21"/>
    </p:embeddedFont>
    <p:embeddedFont>
      <p:font typeface="Euclid Math Two" charset="2"/>
      <p:regular r:id="rId22"/>
      <p:bold r:id="rId23"/>
    </p:embeddedFont>
    <p:embeddedFont>
      <p:font typeface="msbm9"/>
      <p:regular r:id="rId24"/>
    </p:embeddedFont>
    <p:embeddedFont>
      <p:font typeface="Euclid Symbol" charset="2"/>
      <p:regular r:id="rId25"/>
      <p:bold r:id="rId26"/>
      <p:italic r:id="rId27"/>
      <p:boldItalic r:id="rId28"/>
    </p:embeddedFont>
    <p:embeddedFont>
      <p:font typeface="cmmi10"/>
      <p:regular r:id="rId29"/>
    </p:embeddedFont>
    <p:embeddedFont>
      <p:font typeface="cmsy10"/>
      <p:regular r:id="rId30"/>
    </p:embeddedFont>
    <p:embeddedFont>
      <p:font typeface="Euclid"/>
      <p:regular r:id="rId31"/>
      <p:bold r:id="rId32"/>
      <p:italic r:id="rId33"/>
      <p:boldItalic r:id="rId34"/>
    </p:embeddedFont>
  </p:embeddedFontLst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008000"/>
    <a:srgbClr val="E45ECA"/>
    <a:srgbClr val="F74BE3"/>
    <a:srgbClr val="33CC33"/>
    <a:srgbClr val="9751CB"/>
    <a:srgbClr val="F5FCFD"/>
    <a:srgbClr val="E9F8FB"/>
    <a:srgbClr val="CC0099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37" d="100"/>
          <a:sy n="137" d="100"/>
        </p:scale>
        <p:origin x="-816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interSettings" Target="printerSettings/printerSettings1.bin"/><Relationship Id="rId31" Type="http://schemas.openxmlformats.org/officeDocument/2006/relationships/font" Target="fonts/font12.fntdata"/><Relationship Id="rId34" Type="http://schemas.openxmlformats.org/officeDocument/2006/relationships/font" Target="fonts/font15.fntdata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tags" Target="tags/tag1.xml"/><Relationship Id="rId1" Type="http://schemas.openxmlformats.org/officeDocument/2006/relationships/slideMaster" Target="slideMasters/slideMaster1.xml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7" Type="http://schemas.openxmlformats.org/officeDocument/2006/relationships/font" Target="fonts/font8.fntdata"/><Relationship Id="rId14" Type="http://schemas.openxmlformats.org/officeDocument/2006/relationships/slide" Target="slides/slide13.xml"/><Relationship Id="rId23" Type="http://schemas.openxmlformats.org/officeDocument/2006/relationships/font" Target="fonts/font4.fntdata"/><Relationship Id="rId4" Type="http://schemas.openxmlformats.org/officeDocument/2006/relationships/slide" Target="slides/slide3.xml"/><Relationship Id="rId28" Type="http://schemas.openxmlformats.org/officeDocument/2006/relationships/font" Target="fonts/font9.fntdata"/><Relationship Id="rId26" Type="http://schemas.openxmlformats.org/officeDocument/2006/relationships/font" Target="fonts/font7.fntdata"/><Relationship Id="rId30" Type="http://schemas.openxmlformats.org/officeDocument/2006/relationships/font" Target="fonts/font11.fntdata"/><Relationship Id="rId11" Type="http://schemas.openxmlformats.org/officeDocument/2006/relationships/slide" Target="slides/slide10.xml"/><Relationship Id="rId29" Type="http://schemas.openxmlformats.org/officeDocument/2006/relationships/font" Target="fonts/font10.fntdata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handoutMaster" Target="handoutMasters/handoutMaster1.xml"/><Relationship Id="rId38" Type="http://schemas.openxmlformats.org/officeDocument/2006/relationships/viewProps" Target="viewProps.xml"/><Relationship Id="rId20" Type="http://schemas.openxmlformats.org/officeDocument/2006/relationships/font" Target="fonts/font1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ict"/><Relationship Id="rId3" Type="http://schemas.openxmlformats.org/officeDocument/2006/relationships/image" Target="../media/image17.pict"/><Relationship Id="rId1" Type="http://schemas.openxmlformats.org/officeDocument/2006/relationships/image" Target="../media/image1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5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9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557963"/>
            <a:ext cx="1665288" cy="30003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z="1050" dirty="0" smtClean="0"/>
              <a:t>Copyright </a:t>
            </a:r>
            <a:r>
              <a:rPr lang="en-US" sz="1050" i="1" dirty="0" smtClean="0"/>
              <a:t>©</a:t>
            </a:r>
            <a:r>
              <a:rPr lang="en-US" sz="1050" dirty="0" smtClean="0"/>
              <a:t> Albert R. Meyer, 2009.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24150" y="6572250"/>
            <a:ext cx="3136900" cy="285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omic Sans MS" pitchFamily="66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omic Sans MS" pitchFamily="66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62425" y="6515100"/>
            <a:ext cx="1230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3F.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383184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February 19,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5.bin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6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1.bin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</a:t>
            </a:r>
            <a:r>
              <a:rPr kumimoji="0" lang="en-US" sz="8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Theory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</a:t>
            </a:r>
            <a:r>
              <a:rPr lang="en-US" sz="4400" dirty="0" err="1" smtClean="0"/>
              <a:t>Zermelo</a:t>
            </a:r>
            <a:r>
              <a:rPr lang="en-US" sz="4400" dirty="0" smtClean="0"/>
              <a:t>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infinite sizes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5" y="1693334"/>
            <a:ext cx="9094945" cy="4369704"/>
          </a:xfrm>
        </p:spPr>
        <p:txBody>
          <a:bodyPr/>
          <a:lstStyle/>
          <a:p>
            <a:r>
              <a:rPr lang="en-US" sz="4400" dirty="0" smtClean="0"/>
              <a:t>Are </a:t>
            </a:r>
            <a:r>
              <a:rPr lang="en-US" sz="4400" dirty="0" smtClean="0">
                <a:latin typeface="Comic Sans MS"/>
                <a:cs typeface="Comic Sans MS"/>
              </a:rPr>
              <a:t>infinite </a:t>
            </a:r>
            <a:r>
              <a:rPr lang="en-US" sz="4400" dirty="0" smtClean="0"/>
              <a:t>sets the “same size”?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  <a:r>
              <a:rPr lang="en-US" sz="4400" dirty="0" smtClean="0"/>
              <a:t>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No </a:t>
            </a:r>
            <a:r>
              <a:rPr lang="en-US" sz="4400" dirty="0" err="1" smtClean="0"/>
              <a:t>surjective</a:t>
            </a:r>
            <a:r>
              <a:rPr lang="en-US" sz="4400" dirty="0" smtClean="0"/>
              <a:t> function from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/>
              <a:t>to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pow(A</a:t>
            </a:r>
            <a:r>
              <a:rPr lang="en-US" sz="4800" dirty="0" smtClean="0">
                <a:solidFill>
                  <a:srgbClr val="0000FF"/>
                </a:solidFill>
              </a:rPr>
              <a:t>), 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/>
              <a:t>even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for </a:t>
            </a:r>
            <a:r>
              <a:rPr lang="en-US" sz="4800" dirty="0" smtClean="0">
                <a:latin typeface="Comic Sans MS"/>
                <a:cs typeface="Comic Sans MS"/>
              </a:rPr>
              <a:t>infinite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endParaRPr lang="en-US" sz="4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00163" y="5358757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4337" y="1418703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3"/>
          <p:cNvGrpSpPr/>
          <p:nvPr/>
        </p:nvGrpSpPr>
        <p:grpSpPr>
          <a:xfrm>
            <a:off x="2075562" y="5654676"/>
            <a:ext cx="3669792" cy="885952"/>
            <a:chOff x="2084832" y="5608320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84832" y="5608320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2540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9352" y="5887466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9187" y="5621186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450" y="3952027"/>
            <a:ext cx="802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uncountable, because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96536" y="4401899"/>
          <a:ext cx="3338512" cy="1920875"/>
        </p:xfrm>
        <a:graphic>
          <a:graphicData uri="http://schemas.openxmlformats.org/presentationml/2006/ole">
            <p:oleObj spid="_x0000_s630786" name="Equation" r:id="rId4" imgW="838200" imgH="482600" progId="Equation.DSMT4">
              <p:embed/>
            </p:oleObj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3144838" y="4494213"/>
          <a:ext cx="3917950" cy="2063750"/>
        </p:xfrm>
        <a:graphic>
          <a:graphicData uri="http://schemas.openxmlformats.org/presentationml/2006/ole">
            <p:oleObj spid="_x0000_s630787" name="Equation" r:id="rId5" imgW="939800" imgH="495300" progId="Equation.DSMT4">
              <p:embed/>
            </p:oleObj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47962" y="4504963"/>
          <a:ext cx="3467213" cy="1094909"/>
        </p:xfrm>
        <a:graphic>
          <a:graphicData uri="http://schemas.openxmlformats.org/presentationml/2006/ole">
            <p:oleObj spid="_x0000_s630788" name="Equation" r:id="rId6" imgW="7239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1―3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312270" cy="927886"/>
          </a:xfrm>
        </p:spPr>
        <p:txBody>
          <a:bodyPr/>
          <a:lstStyle/>
          <a:p>
            <a:r>
              <a:rPr lang="en-US" sz="5400" dirty="0" smtClean="0"/>
              <a:t>Axioms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3819" y="2135960"/>
          <a:ext cx="8256362" cy="1002558"/>
        </p:xfrm>
        <a:graphic>
          <a:graphicData uri="http://schemas.openxmlformats.org/presentationml/2006/ole">
            <p:oleObj spid="_x0000_s638978" name="Equation" r:id="rId3" imgW="1778000" imgH="2159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/>
        </p:nvGraphicFramePr>
        <p:xfrm>
          <a:off x="565758" y="3918671"/>
          <a:ext cx="7192963" cy="1001712"/>
        </p:xfrm>
        <a:graphic>
          <a:graphicData uri="http://schemas.openxmlformats.org/presentationml/2006/ole">
            <p:oleObj spid="_x0000_s638979" name="Equation" r:id="rId4" imgW="15494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4776788" y="1420813"/>
          <a:ext cx="3259137" cy="1658937"/>
        </p:xfrm>
        <a:graphic>
          <a:graphicData uri="http://schemas.openxmlformats.org/presentationml/2006/ole">
            <p:oleObj spid="_x0000_s508930" name="Equation" r:id="rId4" imgW="698400" imgH="355320" progId="Equation.DSMT4">
              <p:embed/>
            </p:oleObj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358775" y="1400175"/>
          <a:ext cx="4268788" cy="1220788"/>
        </p:xfrm>
        <a:graphic>
          <a:graphicData uri="http://schemas.openxmlformats.org/presentationml/2006/ole">
            <p:oleObj spid="_x0000_s508931" name="Equation" r:id="rId5" imgW="977760" imgH="279360" progId="Equation.DSMT4">
              <p:embed/>
            </p:oleObj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385763" y="3638550"/>
          <a:ext cx="4214812" cy="1220788"/>
        </p:xfrm>
        <a:graphic>
          <a:graphicData uri="http://schemas.openxmlformats.org/presentationml/2006/ole">
            <p:oleObj spid="_x0000_s508932" name="Equation" r:id="rId6" imgW="965160" imgH="279360" progId="Equation.DSMT4">
              <p:embed/>
            </p:oleObj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4864100" y="3660775"/>
          <a:ext cx="2955925" cy="1655763"/>
        </p:xfrm>
        <a:graphic>
          <a:graphicData uri="http://schemas.openxmlformats.org/presentationml/2006/ole">
            <p:oleObj spid="_x0000_s508934" name="Equation" r:id="rId7" imgW="634680" imgH="355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DeMorgan's</a:t>
            </a:r>
            <a:r>
              <a:rPr lang="en-US" sz="5400" dirty="0">
                <a:latin typeface="Comic Sans MS" pitchFamily="66" charset="0"/>
              </a:rPr>
              <a:t>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046956" y="2947653"/>
          <a:ext cx="7050087" cy="1778000"/>
        </p:xfrm>
        <a:graphic>
          <a:graphicData uri="http://schemas.openxmlformats.org/presentationml/2006/ole">
            <p:oleObj spid="_x0000_s509954" name="Equation" r:id="rId4" imgW="1511280" imgH="3808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p:oleObj spid="_x0000_s509955" name="Equation" r:id="rId5" imgW="1384200" imgH="26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p:oleObj spid="_x0000_s584706" name="Equation" r:id="rId4" imgW="1841400" imgH="27936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p:oleObj spid="_x0000_s584707" name="Equation" r:id="rId5" imgW="1600200" imgH="279360" progId="Equation.DSMT4">
              <p:embed/>
            </p:oleObj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p:oleObj spid="_x0000_s584708" name="Equation" r:id="rId6" imgW="1574640" imgH="279360" progId="Equation.DSMT4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p:oleObj spid="_x0000_s608258" name="Equation" r:id="rId4" imgW="1790640" imgH="27936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Russell’s Paradox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73893" y="2027029"/>
            <a:ext cx="879621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So we deny that all well-defined collections of things are sets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3584</TotalTime>
  <Words>459</Words>
  <Application>Microsoft Macintosh PowerPoint</Application>
  <PresentationFormat>On-screen Show (4:3)</PresentationFormat>
  <Paragraphs>79</Paragraphs>
  <Slides>16</Slides>
  <Notes>15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Comic Sans MS</vt:lpstr>
      <vt:lpstr>Euclid Math Two</vt:lpstr>
      <vt:lpstr>msbm9</vt:lpstr>
      <vt:lpstr>Euclid Symbol</vt:lpstr>
      <vt:lpstr>cmmi10</vt:lpstr>
      <vt:lpstr>cmsy10</vt:lpstr>
      <vt:lpstr>Euclid</vt:lpstr>
      <vt:lpstr>1_Custom Design</vt:lpstr>
      <vt:lpstr>Equation</vt:lpstr>
      <vt:lpstr>Slide 1</vt:lpstr>
      <vt:lpstr>Axioms</vt:lpstr>
      <vt:lpstr>Sets &amp; Logical Formulas</vt:lpstr>
      <vt:lpstr>Slide 4</vt:lpstr>
      <vt:lpstr>Russell’s Paradox</vt:lpstr>
      <vt:lpstr>Disaster: Math is broken!</vt:lpstr>
      <vt:lpstr>...but paradox is buggy</vt:lpstr>
      <vt:lpstr>...but paradox is buggy</vt:lpstr>
      <vt:lpstr>Russell’s Paradox</vt:lpstr>
      <vt:lpstr>Zermelo-Frankel Set Theory</vt:lpstr>
      <vt:lpstr>Zermelo-Frankel Set Theory</vt:lpstr>
      <vt:lpstr>Zermelo-Frankel Set Theory</vt:lpstr>
      <vt:lpstr>infinite sizes</vt:lpstr>
      <vt:lpstr>no surjection from A to pow(A)</vt:lpstr>
      <vt:lpstr> {0,1}ω is uncountable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304</cp:revision>
  <dcterms:created xsi:type="dcterms:W3CDTF">2010-02-16T16:29:01Z</dcterms:created>
  <dcterms:modified xsi:type="dcterms:W3CDTF">2010-02-16T16:32:04Z</dcterms:modified>
</cp:coreProperties>
</file>