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1" r:id="rId2"/>
    <p:sldId id="312" r:id="rId3"/>
    <p:sldId id="375" r:id="rId4"/>
    <p:sldId id="38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91" r:id="rId24"/>
    <p:sldId id="392" r:id="rId25"/>
    <p:sldId id="396" r:id="rId26"/>
    <p:sldId id="343" r:id="rId27"/>
    <p:sldId id="344" r:id="rId28"/>
    <p:sldId id="345" r:id="rId29"/>
    <p:sldId id="346" r:id="rId30"/>
    <p:sldId id="347" r:id="rId31"/>
    <p:sldId id="348" r:id="rId32"/>
    <p:sldId id="374" r:id="rId33"/>
    <p:sldId id="365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373" r:id="rId44"/>
    <p:sldId id="369" r:id="rId45"/>
    <p:sldId id="370" r:id="rId46"/>
    <p:sldId id="371" r:id="rId47"/>
    <p:sldId id="372" r:id="rId48"/>
  </p:sldIdLst>
  <p:sldSz cx="9144000" cy="6858000" type="screen4x3"/>
  <p:notesSz cx="7315200" cy="9601200"/>
  <p:embeddedFontLst>
    <p:embeddedFont>
      <p:font typeface="Comic Sans MS" pitchFamily="66" charset="0"/>
      <p:regular r:id="rId51"/>
      <p:bold r:id="rId52"/>
    </p:embeddedFont>
    <p:embeddedFont>
      <p:font typeface="Euclid Symbol"/>
      <p:regular r:id="rId53"/>
      <p:bold r:id="rId54"/>
      <p:italic r:id="rId55"/>
      <p:boldItalic r:id="rId56"/>
    </p:embeddedFont>
    <p:embeddedFont>
      <p:font typeface="Calibri" pitchFamily="34" charset="0"/>
      <p:regular r:id="rId57"/>
      <p:bold r:id="rId58"/>
      <p:italic r:id="rId59"/>
      <p:boldItalic r:id="rId60"/>
    </p:embeddedFont>
    <p:embeddedFont>
      <p:font typeface="Euclid Extra"/>
      <p:regular r:id="rId61"/>
      <p:bold r:id="rId62"/>
    </p:embeddedFont>
    <p:embeddedFont>
      <p:font typeface="Arial Unicode MS" pitchFamily="34" charset="-128"/>
      <p:regular r:id="rId63"/>
    </p:embeddedFont>
    <p:embeddedFont>
      <p:font typeface="cmsy10"/>
      <p:regular r:id="rId64"/>
    </p:embeddedFont>
  </p:embeddedFontLst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BC34CA"/>
    <a:srgbClr val="FF33CC"/>
    <a:srgbClr val="EA0000"/>
    <a:srgbClr val="029C27"/>
    <a:srgbClr val="028822"/>
    <a:srgbClr val="0033CC"/>
    <a:srgbClr val="009900"/>
    <a:srgbClr val="05AB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51" autoAdjust="0"/>
    <p:restoredTop sz="94576" autoAdjust="0"/>
  </p:normalViewPr>
  <p:slideViewPr>
    <p:cSldViewPr showGuides="1">
      <p:cViewPr varScale="1">
        <p:scale>
          <a:sx n="73" d="100"/>
          <a:sy n="73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61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2/17/2010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B0F86-5AAC-46B8-9804-1F73E73384C6}" type="slidenum">
              <a:rPr lang="en-US"/>
              <a:pPr/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B4C38-8048-42B9-B82D-2DD884AAABE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DE2EA-B13B-415D-A09A-BFD22E2C9223}" type="slidenum">
              <a:rPr lang="en-US"/>
              <a:pPr/>
              <a:t>11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A0E2C-4A1B-4341-8C5D-3E98AA65AD84}" type="slidenum">
              <a:rPr lang="en-US"/>
              <a:pPr/>
              <a:t>12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7B0C4-3B5C-4339-AC8F-653F2FDAFD24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054A-0BCA-4E4D-9FFD-19BF51194E23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E75B-B754-4070-AE6C-D41E236DEC13}" type="slidenum">
              <a:rPr lang="en-US"/>
              <a:pPr/>
              <a:t>15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4E309-A036-4900-BA95-659A504B59C4}" type="slidenum">
              <a:rPr lang="en-US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615DF-97D7-42EE-A925-F445D02DD827}" type="slidenum">
              <a:rPr lang="en-US"/>
              <a:pPr/>
              <a:t>17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6C32-BB82-4910-926B-33819A42491F}" type="slidenum">
              <a:rPr lang="en-US"/>
              <a:pPr/>
              <a:t>18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916EA-44BD-48AB-9A28-9EDC9EF8A133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3D822-9FFC-4BD4-AAFA-369E753DDA43}" type="slidenum">
              <a:rPr lang="en-US"/>
              <a:pPr/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62334-55BC-46EB-8E9F-575070820A3C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C2434-E817-47E9-BAC2-F450DFA2C1BB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7AC9F-628A-4CB2-8A9F-217EDDC0E0AE}" type="slidenum">
              <a:rPr lang="en-US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59C97-FD3A-4F76-8D3A-3EA3AAC514D0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7F4FA-24D0-4193-955D-1C44CBA7D02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416F0-A7F6-4C80-93BD-C1CE46499089}" type="slidenum">
              <a:rPr lang="en-US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A953E-9655-41F5-809B-EB43F3C61232}" type="slidenum">
              <a:rPr lang="en-US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E2AF8-D878-4040-802C-C0AE32784EE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CB51A-0A04-460B-8139-A04705F4805D}" type="slidenum">
              <a:rPr lang="en-US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3E3F6-D602-4501-B70E-4B505166BE19}" type="slidenum">
              <a:rPr lang="en-US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34B2BB-D99F-43B8-B4D6-3941E275349C}" type="slidenum">
              <a:rPr lang="en-US"/>
              <a:pPr/>
              <a:t>32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0B081-214F-471D-A87D-3DE845B8615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C5D03-0289-40E8-8DE2-ED57FC4EBD9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0C907-82E0-4C61-9785-665D6353C9DA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62164-700A-470A-8FCC-CF1DB3685033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112C1-EB16-40DD-BF8D-8AE378C8DEB1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DE2E6-31B7-41E9-BE09-1E14128648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ED4796-DD04-4271-8130-59849BBAB599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DAB1A-A847-499A-A621-1DC711EC5282}" type="slidenum">
              <a:rPr lang="en-US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1572E-2EAD-4DE1-BBC1-9E4E489323C2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D9EE5-8AC1-43C9-9202-68FCCB505139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4488-07B5-424B-B27B-7BB1BA8262E1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4E921-0F66-4DD2-A052-C3014BF5DD99}" type="slidenum">
              <a:rPr lang="en-US">
                <a:cs typeface="Arial" charset="0"/>
              </a:rPr>
              <a:pPr/>
              <a:t>44</a:t>
            </a:fld>
            <a:endParaRPr lang="en-US">
              <a:cs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D0A14A-37C9-4CF8-82A4-612EF4C9289C}" type="slidenum">
              <a:rPr lang="en-US">
                <a:cs typeface="Arial" charset="0"/>
              </a:rPr>
              <a:pPr/>
              <a:t>45</a:t>
            </a:fld>
            <a:endParaRPr lang="en-US">
              <a:cs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E3047-E635-4548-80D5-B3A409D90C8F}" type="slidenum">
              <a:rPr lang="en-US">
                <a:cs typeface="Arial" charset="0"/>
              </a:rPr>
              <a:pPr/>
              <a:t>46</a:t>
            </a:fld>
            <a:endParaRPr lang="en-US">
              <a:cs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43A7-21B0-4515-AD83-FC820013B14D}" type="slidenum">
              <a:rPr lang="en-US">
                <a:cs typeface="Arial" charset="0"/>
              </a:rPr>
              <a:pPr/>
              <a:t>47</a:t>
            </a:fld>
            <a:endParaRPr lang="en-US">
              <a:cs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AEC2EC-5E0D-4ABC-9EB4-AFFF9252A1C3}" type="slidenum">
              <a:rPr lang="en-US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2E1C8E-05DC-4FB6-89C9-A5924FB972DC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7DFF4-615E-4135-B867-855585656DFC}" type="slidenum">
              <a:rPr lang="en-US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6D47B-FA31-4049-B450-609CEEF111E8}" type="slidenum">
              <a:rPr lang="en-US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681E4-B2F3-48C1-AC16-94E16D109013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008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077200" y="6553200"/>
            <a:ext cx="1066800" cy="304799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4M.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286000" y="6553200"/>
            <a:ext cx="3454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February 22,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jpe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jpeg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jpeg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wmf"/><Relationship Id="rId4" Type="http://schemas.openxmlformats.org/officeDocument/2006/relationships/image" Target="../media/image4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0688"/>
            <a:ext cx="7756525" cy="3421062"/>
          </a:xfrm>
        </p:spPr>
        <p:txBody>
          <a:bodyPr/>
          <a:lstStyle/>
          <a:p>
            <a:pPr eaLnBrk="1" hangingPunct="1"/>
            <a:r>
              <a:rPr lang="en-US" sz="11000" smtClean="0"/>
              <a:t>Induction</a:t>
            </a:r>
            <a:endParaRPr lang="en-US" sz="11000" baseline="-25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473200"/>
            <a:ext cx="8032750" cy="225425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FF33CC"/>
                </a:solidFill>
              </a:rPr>
              <a:t>Induction Step: Assume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for some </a:t>
            </a:r>
            <a:r>
              <a:rPr lang="en-US" sz="4400" dirty="0" err="1" smtClean="0">
                <a:solidFill>
                  <a:srgbClr val="009900"/>
                </a:solidFill>
              </a:rPr>
              <a:t>n</a:t>
            </a:r>
            <a:r>
              <a:rPr lang="en-US" sz="4400" dirty="0" smtClean="0">
                <a:solidFill>
                  <a:srgbClr val="009900"/>
                </a:solidFill>
              </a:rPr>
              <a:t> </a:t>
            </a:r>
            <a:r>
              <a:rPr lang="en-US" sz="4400" b="1" dirty="0" smtClean="0">
                <a:latin typeface="Symbol" charset="2"/>
                <a:cs typeface="Symbol" charset="2"/>
                <a:sym typeface="Symbol" pitchFamily="18" charset="2"/>
              </a:rPr>
              <a:t>≥</a:t>
            </a:r>
            <a:r>
              <a:rPr lang="en-US" sz="4400" dirty="0" smtClean="0">
                <a:sym typeface="Symbol" pitchFamily="18" charset="2"/>
              </a:rPr>
              <a:t> </a:t>
            </a:r>
            <a:r>
              <a:rPr lang="en-US" sz="4400" dirty="0" smtClean="0"/>
              <a:t>0  </a:t>
            </a:r>
            <a:r>
              <a:rPr lang="en-US" sz="4400" dirty="0" smtClean="0">
                <a:solidFill>
                  <a:srgbClr val="FF33CC"/>
                </a:solidFill>
              </a:rPr>
              <a:t>and prove </a:t>
            </a:r>
            <a:r>
              <a:rPr lang="en-US" sz="4400" dirty="0" smtClean="0">
                <a:solidFill>
                  <a:srgbClr val="0000FF"/>
                </a:solidFill>
              </a:rPr>
              <a:t>P</a:t>
            </a: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9900"/>
                </a:solidFill>
              </a:rPr>
              <a:t>n+1</a:t>
            </a:r>
            <a:r>
              <a:rPr lang="en-US" sz="4400" dirty="0" smtClean="0"/>
              <a:t>)</a:t>
            </a:r>
            <a:r>
              <a:rPr lang="en-US" sz="4400" dirty="0" smtClean="0">
                <a:solidFill>
                  <a:srgbClr val="FF33CC"/>
                </a:solidFill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</a:t>
            </a:r>
            <a:r>
              <a:rPr lang="en-US" sz="4000" dirty="0" smtClean="0"/>
              <a:t>xample Induction Proof</a:t>
            </a:r>
            <a:endParaRPr lang="en-US" sz="4000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85800" y="3505200"/>
          <a:ext cx="7635875" cy="1752600"/>
        </p:xfrm>
        <a:graphic>
          <a:graphicData uri="http://schemas.openxmlformats.org/presentationml/2006/ole">
            <p:oleObj spid="_x0000_s4099" name="Equation" r:id="rId4" imgW="187956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1438275"/>
            <a:ext cx="7881937" cy="3438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Now from induction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 hypothesis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</a:t>
            </a:r>
            <a:r>
              <a:rPr lang="en-US" sz="4800" dirty="0" smtClean="0"/>
              <a:t>) </a:t>
            </a:r>
            <a:r>
              <a:rPr lang="en-US" sz="4800" dirty="0" smtClean="0">
                <a:solidFill>
                  <a:srgbClr val="FF33CC"/>
                </a:solidFill>
              </a:rPr>
              <a:t>we have</a:t>
            </a:r>
            <a:endParaRPr lang="en-US" sz="3600" dirty="0" smtClean="0">
              <a:solidFill>
                <a:srgbClr val="FF33CC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9191" y="3225799"/>
          <a:ext cx="6357009" cy="1702699"/>
        </p:xfrm>
        <a:graphic>
          <a:graphicData uri="http://schemas.openxmlformats.org/presentationml/2006/ole">
            <p:oleObj spid="_x0000_s5124" name="Equation" r:id="rId4" imgW="1562040" imgH="419040" progId="">
              <p:embed/>
            </p:oleObj>
          </a:graphicData>
        </a:graphic>
      </p:graphicFrame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</a:t>
            </a:r>
            <a:r>
              <a:rPr lang="en-US" sz="3600" dirty="0" smtClean="0"/>
              <a:t>xample Induction Proof</a:t>
            </a:r>
            <a:endParaRPr lang="en-US" sz="3600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13066" y="5105400"/>
            <a:ext cx="66575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add 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</a:t>
            </a:r>
            <a:r>
              <a:rPr lang="en-US" sz="4400" dirty="0" smtClean="0">
                <a:latin typeface="Comic Sans MS" pitchFamily="66" charset="0"/>
              </a:rPr>
              <a:t>sides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93725" y="1355725"/>
            <a:ext cx="68403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adding </a:t>
            </a:r>
            <a:r>
              <a:rPr lang="en-US" sz="4400" dirty="0" smtClean="0">
                <a:latin typeface="Comic Sans MS" pitchFamily="66" charset="0"/>
              </a:rPr>
              <a:t>r</a:t>
            </a:r>
            <a:r>
              <a:rPr lang="en-US" sz="4400" baseline="300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both sides,</a:t>
            </a: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4630738" y="3538538"/>
          <a:ext cx="4056062" cy="2873375"/>
        </p:xfrm>
        <a:graphic>
          <a:graphicData uri="http://schemas.openxmlformats.org/presentationml/2006/ole">
            <p:oleObj spid="_x0000_s6147" name="Equation" r:id="rId4" imgW="1218960" imgH="863280" progId="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04800" y="2057400"/>
          <a:ext cx="8405813" cy="1562587"/>
        </p:xfrm>
        <a:graphic>
          <a:graphicData uri="http://schemas.openxmlformats.org/presentationml/2006/ole">
            <p:oleObj spid="_x0000_s6148" name="Equation" r:id="rId5" imgW="2590560" imgH="482400" progId="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</a:t>
            </a:r>
            <a:r>
              <a:rPr lang="en-US" sz="3600" dirty="0" smtClean="0"/>
              <a:t>xample Induction Proof</a:t>
            </a:r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36576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This proves   </a:t>
            </a:r>
          </a:p>
          <a:p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28822"/>
                </a:solidFill>
                <a:latin typeface="Comic Sans MS" pitchFamily="66" charset="0"/>
              </a:rPr>
              <a:t>n+1</a:t>
            </a:r>
            <a:r>
              <a:rPr lang="en-US" sz="4800" dirty="0" smtClean="0">
                <a:latin typeface="Comic Sans MS" pitchFamily="66" charset="0"/>
              </a:rPr>
              <a:t>)  </a:t>
            </a:r>
            <a:endParaRPr lang="en-US" sz="4800" dirty="0" smtClean="0">
              <a:solidFill>
                <a:srgbClr val="FF33CC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105400"/>
            <a:ext cx="46826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completing the</a:t>
            </a:r>
          </a:p>
          <a:p>
            <a:r>
              <a:rPr lang="en-US" sz="4000" dirty="0" smtClean="0">
                <a:solidFill>
                  <a:srgbClr val="FF33CC"/>
                </a:solidFill>
                <a:latin typeface="Comic Sans MS" pitchFamily="66" charset="0"/>
              </a:rPr>
              <a:t>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880100" y="2768600"/>
          <a:ext cx="1344613" cy="2540000"/>
        </p:xfrm>
        <a:graphic>
          <a:graphicData uri="http://schemas.openxmlformats.org/presentationml/2006/ole">
            <p:oleObj spid="_x0000_s7170" name="Equation" r:id="rId4" imgW="114120" imgH="215640" progId="Equation.3">
              <p:embed/>
            </p:oleObj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1268412" y="990600"/>
            <a:ext cx="2008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That is,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914400" y="2590800"/>
            <a:ext cx="7168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But since </a:t>
            </a:r>
            <a:r>
              <a:rPr lang="en-US" sz="3600" dirty="0" err="1">
                <a:latin typeface="Comic Sans MS" pitchFamily="66" charset="0"/>
              </a:rPr>
              <a:t>r</a:t>
            </a:r>
            <a:r>
              <a:rPr lang="en-US" sz="3600" i="1" dirty="0" smtClean="0">
                <a:latin typeface="Comic Sans MS" pitchFamily="66" charset="0"/>
              </a:rPr>
              <a:t> </a:t>
            </a:r>
            <a:r>
              <a:rPr lang="en-US" sz="3600" b="1" dirty="0">
                <a:latin typeface="Symbol" charset="2"/>
                <a:cs typeface="Symbol" charset="2"/>
                <a:sym typeface="Euclid Symbol" pitchFamily="18" charset="2"/>
              </a:rPr>
              <a:t>≠</a:t>
            </a:r>
            <a:r>
              <a:rPr lang="en-US" sz="36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3600" dirty="0">
                <a:latin typeface="Comic Sans MS" pitchFamily="66" charset="0"/>
              </a:rPr>
              <a:t> was arbitrary, we</a:t>
            </a:r>
          </a:p>
          <a:p>
            <a:r>
              <a:rPr lang="en-US" sz="3600" dirty="0">
                <a:latin typeface="Comic Sans MS" pitchFamily="66" charset="0"/>
              </a:rPr>
              <a:t>conclude (by UG), that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85913" y="1219200"/>
          <a:ext cx="5922962" cy="1387475"/>
        </p:xfrm>
        <a:graphic>
          <a:graphicData uri="http://schemas.openxmlformats.org/presentationml/2006/ole">
            <p:oleObj spid="_x0000_s7173" name="Equation" r:id="rId5" imgW="1841400" imgH="431640" progId="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85800" y="3429000"/>
          <a:ext cx="7515225" cy="1387475"/>
        </p:xfrm>
        <a:graphic>
          <a:graphicData uri="http://schemas.openxmlformats.org/presentationml/2006/ole">
            <p:oleObj spid="_x0000_s7174" name="Equation" r:id="rId6" imgW="2336760" imgH="431640" progId="">
              <p:embed/>
            </p:oleObj>
          </a:graphicData>
        </a:graphic>
      </p:graphicFrame>
      <p:sp>
        <p:nvSpPr>
          <p:cNvPr id="2356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4495800"/>
            <a:ext cx="6896100" cy="18923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as required.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009900"/>
                </a:solidFill>
              </a:rPr>
              <a:t>This completes the induction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3600" dirty="0" smtClean="0">
                <a:solidFill>
                  <a:srgbClr val="009900"/>
                </a:solidFill>
              </a:rPr>
              <a:t>  proof. QED.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example induction 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0175"/>
            <a:ext cx="8077200" cy="4695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00FF"/>
                </a:solidFill>
                <a:sym typeface="Euclid Extra"/>
              </a:rPr>
              <a:t></a:t>
            </a:r>
            <a:r>
              <a:rPr lang="en-US" sz="4800" dirty="0" smtClean="0"/>
              <a:t>” is an </a:t>
            </a:r>
            <a:r>
              <a:rPr lang="en-US" sz="4800" dirty="0" smtClean="0">
                <a:solidFill>
                  <a:srgbClr val="0000FF"/>
                </a:solidFill>
              </a:rPr>
              <a:t>ellipsis</a:t>
            </a:r>
            <a:r>
              <a:rPr lang="en-US" sz="4800" dirty="0" smtClean="0"/>
              <a:t>.</a:t>
            </a:r>
            <a:r>
              <a:rPr lang="en-US" sz="4400" dirty="0" smtClean="0"/>
              <a:t> </a:t>
            </a:r>
            <a:r>
              <a:rPr lang="en-US" sz="3600" dirty="0" smtClean="0"/>
              <a:t> 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>
              <a:buFontTx/>
              <a:buNone/>
            </a:pPr>
            <a:endParaRPr lang="en-US" sz="4000" dirty="0" smtClean="0"/>
          </a:p>
          <a:p>
            <a:pPr eaLnBrk="1" hangingPunct="1"/>
            <a:r>
              <a:rPr lang="en-US" sz="4400" dirty="0" smtClean="0"/>
              <a:t>Can lead to confusion (n</a:t>
            </a:r>
            <a:r>
              <a:rPr lang="en-US" sz="4400" i="1" dirty="0" smtClean="0"/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EA0000"/>
                </a:solidFill>
              </a:rPr>
              <a:t>0</a:t>
            </a:r>
            <a:r>
              <a:rPr lang="en-US" sz="4400" dirty="0" smtClean="0"/>
              <a:t>?)</a:t>
            </a:r>
          </a:p>
          <a:p>
            <a:pPr eaLnBrk="1" hangingPunct="1"/>
            <a:r>
              <a:rPr lang="en-US" sz="4400" dirty="0" smtClean="0">
                <a:solidFill>
                  <a:srgbClr val="0000FF"/>
                </a:solidFill>
              </a:rPr>
              <a:t>Sum notation</a:t>
            </a:r>
            <a:r>
              <a:rPr lang="en-US" sz="4400" dirty="0" smtClean="0"/>
              <a:t> more precise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232" y="1295400"/>
            <a:ext cx="80329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                           </a:t>
            </a:r>
            <a:r>
              <a:rPr lang="en-US" sz="4800" dirty="0" smtClean="0">
                <a:latin typeface="Comic Sans MS" pitchFamily="66" charset="0"/>
              </a:rPr>
              <a:t>Means you</a:t>
            </a:r>
          </a:p>
          <a:p>
            <a:r>
              <a:rPr lang="en-US" sz="4800" dirty="0" smtClean="0">
                <a:latin typeface="Comic Sans MS" pitchFamily="66" charset="0"/>
              </a:rPr>
              <a:t>should </a:t>
            </a:r>
            <a:r>
              <a:rPr lang="en-US" sz="4800" dirty="0" smtClean="0">
                <a:solidFill>
                  <a:srgbClr val="BC34CA"/>
                </a:solidFill>
                <a:latin typeface="Comic Sans MS" pitchFamily="66" charset="0"/>
              </a:rPr>
              <a:t>see a pattern</a:t>
            </a:r>
            <a:r>
              <a:rPr lang="en-US" sz="4800" dirty="0" smtClean="0">
                <a:latin typeface="Comic Sans MS" pitchFamily="66" charset="0"/>
              </a:rPr>
              <a:t>: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an aside: ellipsis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019800" y="2622550"/>
          <a:ext cx="1570037" cy="1568450"/>
        </p:xfrm>
        <a:graphic>
          <a:graphicData uri="http://schemas.openxmlformats.org/presentationml/2006/ole">
            <p:oleObj spid="_x0000_s8195" name="Equation" r:id="rId4" imgW="431640" imgH="431640" progId="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32246" y="2895600"/>
          <a:ext cx="4636523" cy="914400"/>
        </p:xfrm>
        <a:graphic>
          <a:graphicData uri="http://schemas.openxmlformats.org/presentationml/2006/ole">
            <p:oleObj spid="_x0000_s8196" name="Equation" r:id="rId5" imgW="1028520" imgH="203040" progId="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MIT </a:t>
            </a:r>
            <a:r>
              <a:rPr lang="en-US" sz="4000" dirty="0" err="1" smtClean="0"/>
              <a:t>Stata</a:t>
            </a:r>
            <a:r>
              <a:rPr lang="en-US" sz="4000" dirty="0" smtClean="0"/>
              <a:t> Center</a:t>
            </a:r>
          </a:p>
        </p:txBody>
      </p:sp>
      <p:sp>
        <p:nvSpPr>
          <p:cNvPr id="19459" name="AutoShape 3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AutoShape 4" descr="20020627-overview-construct"/>
          <p:cNvSpPr>
            <a:spLocks noChangeAspect="1" noChangeArrowheads="1"/>
          </p:cNvSpPr>
          <p:nvPr/>
        </p:nvSpPr>
        <p:spPr bwMode="auto">
          <a:xfrm>
            <a:off x="1905000" y="2176463"/>
            <a:ext cx="5334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1" name="Picture 7" descr="20040512-2131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8138" y="1981200"/>
            <a:ext cx="5926137" cy="41148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D</a:t>
            </a:r>
            <a:r>
              <a:rPr lang="en-US" sz="3600" dirty="0" smtClean="0"/>
              <a:t>esign Mockup</a:t>
            </a:r>
            <a:r>
              <a:rPr lang="en-US" sz="3600" dirty="0" smtClean="0"/>
              <a:t>: </a:t>
            </a:r>
            <a:r>
              <a:rPr lang="en-US" sz="3600" dirty="0" err="1" smtClean="0"/>
              <a:t>Stata</a:t>
            </a:r>
            <a:r>
              <a:rPr lang="en-US" sz="3600" dirty="0" smtClean="0"/>
              <a:t> </a:t>
            </a:r>
            <a:r>
              <a:rPr lang="en-US" sz="3600" dirty="0" smtClean="0"/>
              <a:t>Lobby</a:t>
            </a:r>
            <a:endParaRPr lang="en-US" sz="3600" dirty="0" smtClean="0"/>
          </a:p>
        </p:txBody>
      </p:sp>
      <p:sp>
        <p:nvSpPr>
          <p:cNvPr id="20483" name="AutoShape 3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AutoShape 4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AutoShape 5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6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7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8" descr="ddmay5"/>
          <p:cNvSpPr>
            <a:spLocks noChangeAspect="1" noChangeArrowheads="1"/>
          </p:cNvSpPr>
          <p:nvPr/>
        </p:nvSpPr>
        <p:spPr bwMode="auto">
          <a:xfrm>
            <a:off x="168275" y="46038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ddmay5"/>
          <p:cNvSpPr>
            <a:spLocks noChangeAspect="1" noChangeArrowheads="1"/>
          </p:cNvSpPr>
          <p:nvPr/>
        </p:nvSpPr>
        <p:spPr bwMode="auto">
          <a:xfrm>
            <a:off x="2667000" y="200025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90" name="Picture 10" descr="ddmay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447800"/>
            <a:ext cx="5715000" cy="42862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371600" y="1143001"/>
            <a:ext cx="6781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                             , except for 1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  <a:sym typeface="Euclid Symbol"/>
              </a:rPr>
              <a:t>×</a:t>
            </a:r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1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  <a:latin typeface="Comic Sans MS" pitchFamily="66" charset="0"/>
              </a:rPr>
              <a:t>square in the middle for Bill. </a:t>
            </a:r>
            <a:endParaRPr lang="en-US" sz="2800" dirty="0">
              <a:solidFill>
                <a:prstClr val="black"/>
              </a:solidFill>
              <a:latin typeface="Comic Sans MS" pitchFamily="66" charset="0"/>
            </a:endParaRP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1335622" y="1143000"/>
            <a:ext cx="3395481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Goal: </a:t>
            </a:r>
            <a:r>
              <a:rPr lang="en-US" sz="2800" dirty="0" smtClean="0">
                <a:latin typeface="Comic Sans MS" pitchFamily="66" charset="0"/>
              </a:rPr>
              <a:t>Tile </a:t>
            </a:r>
            <a:r>
              <a:rPr lang="en-US" sz="2800" dirty="0">
                <a:latin typeface="Comic Sans MS" pitchFamily="66" charset="0"/>
              </a:rPr>
              <a:t>the </a:t>
            </a:r>
            <a:r>
              <a:rPr lang="en-US" sz="2800" dirty="0" smtClean="0">
                <a:latin typeface="Comic Sans MS" pitchFamily="66" charset="0"/>
              </a:rPr>
              <a:t>plaza</a:t>
            </a:r>
          </a:p>
          <a:p>
            <a:endParaRPr lang="en-US" sz="2800" dirty="0" smtClean="0">
              <a:latin typeface="Comic Sans MS" pitchFamily="66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514600"/>
            <a:ext cx="4495800" cy="4114800"/>
            <a:chOff x="1981200" y="2514600"/>
            <a:chExt cx="4495800" cy="4114800"/>
          </a:xfrm>
        </p:grpSpPr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2667000" y="6324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981200" y="2514600"/>
              <a:ext cx="4495800" cy="4114800"/>
              <a:chOff x="1981200" y="2514600"/>
              <a:chExt cx="4495800" cy="41148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2514600"/>
                <a:ext cx="2860675" cy="4114800"/>
                <a:chOff x="1981200" y="2514600"/>
                <a:chExt cx="2860675" cy="4114800"/>
              </a:xfrm>
            </p:grpSpPr>
            <p:sp>
              <p:nvSpPr>
                <p:cNvPr id="9228" name="Line 12"/>
                <p:cNvSpPr>
                  <a:spLocks noChangeShapeType="1"/>
                </p:cNvSpPr>
                <p:nvPr/>
              </p:nvSpPr>
              <p:spPr bwMode="auto">
                <a:xfrm>
                  <a:off x="2133600" y="4191000"/>
                  <a:ext cx="0" cy="1828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981200" y="2514600"/>
                  <a:ext cx="2860675" cy="4114800"/>
                  <a:chOff x="1981200" y="2514600"/>
                  <a:chExt cx="2860675" cy="4114800"/>
                </a:xfrm>
              </p:grpSpPr>
              <p:sp>
                <p:nvSpPr>
                  <p:cNvPr id="922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667000" y="6400800"/>
                    <a:ext cx="16002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9218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1981200" y="3657600"/>
                  <a:ext cx="498475" cy="533400"/>
                </p:xfrm>
                <a:graphic>
                  <a:graphicData uri="http://schemas.openxmlformats.org/presentationml/2006/ole">
                    <p:oleObj spid="_x0000_s9218" name="Equation" r:id="rId4" imgW="177480" imgH="19044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9219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43400" y="6096000"/>
                  <a:ext cx="498475" cy="533400"/>
                </p:xfrm>
                <a:graphic>
                  <a:graphicData uri="http://schemas.openxmlformats.org/presentationml/2006/ole">
                    <p:oleObj spid="_x0000_s9219" name="Equation" r:id="rId5" imgW="177480" imgH="190440" progId="Equation.3">
                      <p:embed/>
                    </p:oleObj>
                  </a:graphicData>
                </a:graphic>
              </p:graphicFrame>
              <p:sp>
                <p:nvSpPr>
                  <p:cNvPr id="922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3600" y="2514600"/>
                    <a:ext cx="0" cy="1219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1" name="Line 15"/>
                <p:cNvSpPr>
                  <a:spLocks noChangeShapeType="1"/>
                </p:cNvSpPr>
                <p:nvPr/>
              </p:nvSpPr>
              <p:spPr bwMode="auto">
                <a:xfrm>
                  <a:off x="2057400" y="25146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>
                  <a:off x="2057400" y="6019800"/>
                  <a:ext cx="152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4800600" y="64008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6477000" y="632460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7391400" cy="1096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M</a:t>
            </a:r>
            <a:r>
              <a:rPr lang="en-US" sz="3600" dirty="0" smtClean="0"/>
              <a:t>ockup</a:t>
            </a:r>
            <a:r>
              <a:rPr lang="en-US" sz="3600" dirty="0" smtClean="0"/>
              <a:t>: </a:t>
            </a:r>
            <a:r>
              <a:rPr lang="en-US" sz="3600" dirty="0" smtClean="0"/>
              <a:t>Plaza Outside </a:t>
            </a:r>
            <a:r>
              <a:rPr lang="en-US" sz="3600" dirty="0" err="1" smtClean="0"/>
              <a:t>Stata</a:t>
            </a:r>
            <a:endParaRPr lang="en-US" sz="36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4114800" y="3886200"/>
            <a:ext cx="990600" cy="914400"/>
            <a:chOff x="4114800" y="3886200"/>
            <a:chExt cx="990600" cy="91440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4114800" y="3886200"/>
              <a:ext cx="952500" cy="914400"/>
            </a:xfrm>
            <a:prstGeom prst="rect">
              <a:avLst/>
            </a:prstGeom>
            <a:solidFill>
              <a:srgbClr val="C0C0C0"/>
            </a:solidFill>
            <a:ln w="9525" cap="rnd">
              <a:noFill/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7"/>
            <p:cNvSpPr>
              <a:spLocks noChangeShapeType="1"/>
            </p:cNvSpPr>
            <p:nvPr/>
          </p:nvSpPr>
          <p:spPr bwMode="auto">
            <a:xfrm>
              <a:off x="4114800" y="4343400"/>
              <a:ext cx="990600" cy="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8"/>
            <p:cNvSpPr>
              <a:spLocks noChangeShapeType="1"/>
            </p:cNvSpPr>
            <p:nvPr/>
          </p:nvSpPr>
          <p:spPr bwMode="auto">
            <a:xfrm>
              <a:off x="4572000" y="3886200"/>
              <a:ext cx="0" cy="914400"/>
            </a:xfrm>
            <a:prstGeom prst="line">
              <a:avLst/>
            </a:prstGeom>
            <a:noFill/>
            <a:ln w="9525" cap="rnd">
              <a:noFill/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224" name="Picture 6" descr="billsqua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905000" y="2057400"/>
            <a:ext cx="507863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mic Sans MS" pitchFamily="66" charset="0"/>
              </a:rPr>
              <a:t>(Picture source: http://www.microsoft.com/presspass/exec/billg/default.asp)</a:t>
            </a:r>
          </a:p>
          <a:p>
            <a:endParaRPr lang="en-US" sz="9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20788" y="1219200"/>
            <a:ext cx="6840334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err="1">
                <a:latin typeface="Comic Sans MS" pitchFamily="66" charset="0"/>
              </a:rPr>
              <a:t>Gehry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err="1">
                <a:latin typeface="Comic Sans MS" pitchFamily="66" charset="0"/>
              </a:rPr>
              <a:t>speciﬁes</a:t>
            </a:r>
            <a:r>
              <a:rPr lang="en-US" sz="2800" dirty="0">
                <a:latin typeface="Comic Sans MS" pitchFamily="66" charset="0"/>
              </a:rPr>
              <a:t> L-shaped tiles covering </a:t>
            </a:r>
          </a:p>
          <a:p>
            <a:r>
              <a:rPr lang="en-US" sz="2800" dirty="0">
                <a:latin typeface="Comic Sans MS" pitchFamily="66" charset="0"/>
              </a:rPr>
              <a:t>three squares: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0" y="18288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rgbClr val="0099CC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5400000">
            <a:off x="4886325" y="245427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54050" y="274320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For example, for 8 x 8 plaza might tile for Bill </a:t>
            </a:r>
          </a:p>
          <a:p>
            <a:r>
              <a:rPr lang="en-US" sz="2800" dirty="0">
                <a:latin typeface="Comic Sans MS" pitchFamily="66" charset="0"/>
              </a:rPr>
              <a:t>this way: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352800" y="3733800"/>
            <a:ext cx="2438400" cy="2438400"/>
            <a:chOff x="3352800" y="3733800"/>
            <a:chExt cx="2438400" cy="2438400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3352800" y="5562600"/>
              <a:ext cx="609600" cy="609600"/>
              <a:chOff x="1824" y="2448"/>
              <a:chExt cx="384" cy="384"/>
            </a:xfrm>
          </p:grpSpPr>
          <p:sp>
            <p:nvSpPr>
              <p:cNvPr id="21595" name="Rectangle 1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6" name="Rectangle 1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7" name="Rectangle 1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962400" y="5562600"/>
              <a:ext cx="609600" cy="609600"/>
              <a:chOff x="1824" y="2448"/>
              <a:chExt cx="384" cy="384"/>
            </a:xfrm>
          </p:grpSpPr>
          <p:sp>
            <p:nvSpPr>
              <p:cNvPr id="21592" name="Rectangle 1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3" name="Rectangle 1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4" name="Rectangle 1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657600" y="5257800"/>
              <a:ext cx="609600" cy="609600"/>
              <a:chOff x="1824" y="2448"/>
              <a:chExt cx="384" cy="384"/>
            </a:xfrm>
          </p:grpSpPr>
          <p:sp>
            <p:nvSpPr>
              <p:cNvPr id="21589" name="Rectangle 1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0" name="Rectangle 1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91" name="Rectangle 2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572000" y="5562600"/>
              <a:ext cx="609600" cy="609600"/>
              <a:chOff x="1824" y="2448"/>
              <a:chExt cx="384" cy="384"/>
            </a:xfrm>
          </p:grpSpPr>
          <p:sp>
            <p:nvSpPr>
              <p:cNvPr id="21586" name="Rectangle 2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Rectangle 2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Rectangle 2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 rot="-5400000">
              <a:off x="4876800" y="5257800"/>
              <a:ext cx="609600" cy="609600"/>
              <a:chOff x="1824" y="2448"/>
              <a:chExt cx="384" cy="384"/>
            </a:xfrm>
          </p:grpSpPr>
          <p:sp>
            <p:nvSpPr>
              <p:cNvPr id="21583" name="Rectangle 2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Rectangle 2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Rectangle 2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rot="-26949">
              <a:off x="3352800" y="4343400"/>
              <a:ext cx="609600" cy="609600"/>
              <a:chOff x="1824" y="2448"/>
              <a:chExt cx="384" cy="384"/>
            </a:xfrm>
          </p:grpSpPr>
          <p:sp>
            <p:nvSpPr>
              <p:cNvPr id="21580" name="Rectangle 3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Rectangle 3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Rectangle 3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 rot="5400000">
              <a:off x="3657600" y="4038600"/>
              <a:ext cx="609600" cy="609600"/>
              <a:chOff x="1824" y="2448"/>
              <a:chExt cx="384" cy="384"/>
            </a:xfrm>
          </p:grpSpPr>
          <p:sp>
            <p:nvSpPr>
              <p:cNvPr id="21577" name="Rectangle 34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Rectangle 35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Rectangle 3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 rot="5337023">
              <a:off x="3352800" y="3733800"/>
              <a:ext cx="609600" cy="609600"/>
              <a:chOff x="1824" y="2448"/>
              <a:chExt cx="384" cy="384"/>
            </a:xfrm>
          </p:grpSpPr>
          <p:sp>
            <p:nvSpPr>
              <p:cNvPr id="21574" name="Rectangle 38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Rectangle 39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Rectangle 40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 rot="10800000">
              <a:off x="5181600" y="3733800"/>
              <a:ext cx="609600" cy="609600"/>
              <a:chOff x="1824" y="2448"/>
              <a:chExt cx="384" cy="384"/>
            </a:xfrm>
          </p:grpSpPr>
          <p:sp>
            <p:nvSpPr>
              <p:cNvPr id="21571" name="Rectangle 42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Rectangle 43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Rectangle 44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 rot="5400000">
              <a:off x="4572000" y="3733800"/>
              <a:ext cx="609600" cy="609600"/>
              <a:chOff x="1824" y="2448"/>
              <a:chExt cx="384" cy="384"/>
            </a:xfrm>
          </p:grpSpPr>
          <p:sp>
            <p:nvSpPr>
              <p:cNvPr id="21568" name="Rectangle 46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Rectangle 47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Rectangle 48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 rot="10800000">
              <a:off x="4876800" y="4038600"/>
              <a:ext cx="609600" cy="609600"/>
              <a:chOff x="1824" y="2448"/>
              <a:chExt cx="384" cy="384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Rectangle 52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1524" name="Picture 53" descr="billsqua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67200" y="464820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" name="Group 54"/>
            <p:cNvGrpSpPr>
              <a:grpSpLocks/>
            </p:cNvGrpSpPr>
            <p:nvPr/>
          </p:nvGrpSpPr>
          <p:grpSpPr bwMode="auto">
            <a:xfrm rot="10800000">
              <a:off x="5181600" y="4953000"/>
              <a:ext cx="609600" cy="609600"/>
              <a:chOff x="1824" y="2448"/>
              <a:chExt cx="384" cy="384"/>
            </a:xfrm>
          </p:grpSpPr>
          <p:sp>
            <p:nvSpPr>
              <p:cNvPr id="21562" name="Rectangle 5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Rectangle 5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Rectangle 5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 rot="-5391368">
              <a:off x="5181600" y="4343400"/>
              <a:ext cx="609600" cy="609600"/>
              <a:chOff x="1824" y="2448"/>
              <a:chExt cx="384" cy="384"/>
            </a:xfrm>
          </p:grpSpPr>
          <p:sp>
            <p:nvSpPr>
              <p:cNvPr id="21559" name="Rectangle 5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Rectangle 6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Rectangle 6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 rot="-5418080">
              <a:off x="5181600" y="5562600"/>
              <a:ext cx="609600" cy="609600"/>
              <a:chOff x="1824" y="2448"/>
              <a:chExt cx="384" cy="384"/>
            </a:xfrm>
          </p:grpSpPr>
          <p:sp>
            <p:nvSpPr>
              <p:cNvPr id="21556" name="Rectangle 6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Rectangle 6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Rectangle 6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 rot="10800000">
              <a:off x="4572000" y="4343400"/>
              <a:ext cx="609600" cy="609600"/>
              <a:chOff x="1824" y="2448"/>
              <a:chExt cx="384" cy="384"/>
            </a:xfrm>
          </p:grpSpPr>
          <p:sp>
            <p:nvSpPr>
              <p:cNvPr id="21553" name="Rectangle 6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Rectangle 6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Rectangle 6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70"/>
            <p:cNvGrpSpPr>
              <a:grpSpLocks/>
            </p:cNvGrpSpPr>
            <p:nvPr/>
          </p:nvGrpSpPr>
          <p:grpSpPr bwMode="auto">
            <a:xfrm rot="-5400048">
              <a:off x="4572000" y="4953000"/>
              <a:ext cx="609600" cy="609600"/>
              <a:chOff x="1824" y="2448"/>
              <a:chExt cx="384" cy="384"/>
            </a:xfrm>
          </p:grpSpPr>
          <p:sp>
            <p:nvSpPr>
              <p:cNvPr id="21550" name="Rectangle 7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Rectangle 7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Rectangle 7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0099CC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4"/>
            <p:cNvGrpSpPr>
              <a:grpSpLocks/>
            </p:cNvGrpSpPr>
            <p:nvPr/>
          </p:nvGrpSpPr>
          <p:grpSpPr bwMode="auto">
            <a:xfrm>
              <a:off x="3962400" y="4953000"/>
              <a:ext cx="609600" cy="609600"/>
              <a:chOff x="1824" y="2448"/>
              <a:chExt cx="384" cy="384"/>
            </a:xfrm>
          </p:grpSpPr>
          <p:sp>
            <p:nvSpPr>
              <p:cNvPr id="21547" name="Rectangle 75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Rectangle 76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Rectangle 77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8"/>
            <p:cNvGrpSpPr>
              <a:grpSpLocks/>
            </p:cNvGrpSpPr>
            <p:nvPr/>
          </p:nvGrpSpPr>
          <p:grpSpPr bwMode="auto">
            <a:xfrm rot="5337023">
              <a:off x="3352800" y="4953000"/>
              <a:ext cx="609600" cy="609600"/>
              <a:chOff x="1824" y="2448"/>
              <a:chExt cx="384" cy="384"/>
            </a:xfrm>
          </p:grpSpPr>
          <p:sp>
            <p:nvSpPr>
              <p:cNvPr id="21544" name="Rectangle 79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Rectangle 80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Rectangle 81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82"/>
            <p:cNvGrpSpPr>
              <a:grpSpLocks/>
            </p:cNvGrpSpPr>
            <p:nvPr/>
          </p:nvGrpSpPr>
          <p:grpSpPr bwMode="auto">
            <a:xfrm rot="5390544">
              <a:off x="3962400" y="4343400"/>
              <a:ext cx="609600" cy="609600"/>
              <a:chOff x="1824" y="2448"/>
              <a:chExt cx="384" cy="384"/>
            </a:xfrm>
          </p:grpSpPr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Rectangle 84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3" name="Rectangle 85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969696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86"/>
            <p:cNvGrpSpPr>
              <a:grpSpLocks/>
            </p:cNvGrpSpPr>
            <p:nvPr/>
          </p:nvGrpSpPr>
          <p:grpSpPr bwMode="auto">
            <a:xfrm rot="10800000">
              <a:off x="3962400" y="3733800"/>
              <a:ext cx="609600" cy="609600"/>
              <a:chOff x="1824" y="2448"/>
              <a:chExt cx="384" cy="384"/>
            </a:xfrm>
          </p:grpSpPr>
          <p:sp>
            <p:nvSpPr>
              <p:cNvPr id="21538" name="Rectangle 87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Rectangle 8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Rectangle 89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CC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 rot="-5400000">
              <a:off x="4267200" y="4648200"/>
              <a:ext cx="609600" cy="609600"/>
              <a:chOff x="1824" y="2448"/>
              <a:chExt cx="384" cy="384"/>
            </a:xfrm>
          </p:grpSpPr>
          <p:sp>
            <p:nvSpPr>
              <p:cNvPr id="21535" name="Rectangle 91"/>
              <p:cNvSpPr>
                <a:spLocks noChangeArrowheads="1"/>
              </p:cNvSpPr>
              <p:nvPr/>
            </p:nvSpPr>
            <p:spPr bwMode="auto">
              <a:xfrm>
                <a:off x="1824" y="2448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Rectangle 92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Rectangle 93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92" cy="192"/>
              </a:xfrm>
              <a:prstGeom prst="rect">
                <a:avLst/>
              </a:prstGeom>
              <a:solidFill>
                <a:srgbClr val="6666FF"/>
              </a:soli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695575"/>
            <a:ext cx="8229600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>
                <a:latin typeface="Comic Sans MS" pitchFamily="66" charset="0"/>
              </a:rPr>
              <a:t>)</a:t>
            </a:r>
          </a:p>
          <a:p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>
                <a:latin typeface="Comic Sans MS" pitchFamily="66" charset="0"/>
              </a:rPr>
              <a:t>) ::=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 can tile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2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with Bill in middle.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33400" y="3886200"/>
            <a:ext cx="4192173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 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=0)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3810000" y="5029200"/>
            <a:ext cx="3776996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(no tiles needed)</a:t>
            </a:r>
          </a:p>
        </p:txBody>
      </p:sp>
      <p:pic>
        <p:nvPicPr>
          <p:cNvPr id="73736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</a:t>
            </a:r>
            <a:r>
              <a:rPr lang="en-US" sz="3600" dirty="0" smtClean="0">
                <a:solidFill>
                  <a:prstClr val="black"/>
                </a:solidFill>
              </a:rPr>
              <a:t>O</a:t>
            </a:r>
            <a:r>
              <a:rPr lang="en-US" sz="3600" dirty="0" smtClean="0">
                <a:solidFill>
                  <a:prstClr val="black"/>
                </a:solidFill>
              </a:rPr>
              <a:t>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</a:t>
            </a:r>
            <a:r>
              <a:rPr lang="en-US" sz="4400" dirty="0" smtClean="0"/>
              <a:t>Idea </a:t>
            </a:r>
            <a:r>
              <a:rPr lang="en-US" sz="4400" dirty="0" smtClean="0"/>
              <a:t>of </a:t>
            </a:r>
            <a:r>
              <a:rPr lang="en-US" sz="4400" dirty="0" smtClean="0"/>
              <a:t>Induction</a:t>
            </a:r>
            <a:endParaRPr lang="en-US" sz="44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00FF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0099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10242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0242" name="Equation" r:id="rId4" imgW="177480" imgH="190440" progId="Equation.3">
                <p:embed/>
              </p:oleObj>
            </a:graphicData>
          </a:graphic>
        </p:graphicFrame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10273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4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10270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271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10268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9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10266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7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10264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65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1295400" y="1208782"/>
            <a:ext cx="612619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Induction step:</a:t>
            </a:r>
            <a:r>
              <a:rPr lang="en-US" sz="3200" dirty="0">
                <a:latin typeface="Comic Sans MS" pitchFamily="66" charset="0"/>
              </a:rPr>
              <a:t> assume can </a:t>
            </a:r>
            <a:r>
              <a:rPr lang="en-US" sz="3200" dirty="0" smtClean="0">
                <a:latin typeface="Comic Sans MS" pitchFamily="66" charset="0"/>
              </a:rPr>
              <a:t>tile</a:t>
            </a:r>
          </a:p>
          <a:p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, prove </a:t>
            </a:r>
            <a:r>
              <a:rPr lang="en-US" sz="3200" dirty="0">
                <a:latin typeface="Comic Sans MS" pitchFamily="66" charset="0"/>
              </a:rPr>
              <a:t>can </a:t>
            </a:r>
            <a:r>
              <a:rPr lang="en-US" sz="3200" dirty="0" smtClean="0">
                <a:latin typeface="Comic Sans MS" pitchFamily="66" charset="0"/>
              </a:rPr>
              <a:t>tile 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200" dirty="0" smtClean="0">
                <a:latin typeface="Comic Sans MS" pitchFamily="66" charset="0"/>
              </a:rPr>
              <a:t>2</a:t>
            </a:r>
            <a:r>
              <a:rPr lang="en-US" sz="3200" baseline="30000" dirty="0" smtClean="0">
                <a:latin typeface="Comic Sans MS" pitchFamily="66" charset="0"/>
              </a:rPr>
              <a:t>n+1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1025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9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0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10253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4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5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0257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343025" y="1538288"/>
            <a:ext cx="278954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Now what?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p:oleObj spid="_x0000_s11268" name="Equation" r:id="rId4" imgW="177480" imgH="190440" progId="Equation.3">
                <p:embed/>
              </p:oleObj>
            </a:graphicData>
          </a:graphic>
        </p:graphicFrame>
        <p:grpSp>
          <p:nvGrpSpPr>
            <p:cNvPr id="28" name="Group 5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10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" name="Picture 12" descr="billsquar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Group 13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37" name="Group 14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4" name="Rectangle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16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8" name="Group 17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3" name="Picture 19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9" name="Group 20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0" name="Rectangle 2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1" name="Picture 22" descr="billsquar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6" name="Group 24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26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9" name="Group 27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5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30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31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78"/>
                <a:chOff x="768" y="2304"/>
                <a:chExt cx="471" cy="378"/>
              </a:xfrm>
            </p:grpSpPr>
            <p:sp>
              <p:nvSpPr>
                <p:cNvPr id="51" name="AutoShape 3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Rectangle 33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136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34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4" name="Rectangle 35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8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>
                      <a:solidFill>
                        <a:srgbClr val="000000"/>
                      </a:solidFill>
                    </a:rPr>
                    <a:t>+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55" name="Rectangle 36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80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20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3400" y="1438870"/>
            <a:ext cx="2805576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fix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584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845338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rove </a:t>
            </a:r>
            <a:r>
              <a:rPr lang="en-US" sz="5400" dirty="0" smtClean="0">
                <a:solidFill>
                  <a:srgbClr val="BC34CA"/>
                </a:solidFill>
                <a:latin typeface="Comic Sans MS" pitchFamily="66" charset="0"/>
              </a:rPr>
              <a:t>something stronger</a:t>
            </a:r>
          </a:p>
          <a:p>
            <a:r>
              <a:rPr lang="en-US" sz="5400" dirty="0" smtClean="0">
                <a:latin typeface="Comic Sans MS" pitchFamily="66" charset="0"/>
              </a:rPr>
              <a:t>--that </a:t>
            </a:r>
            <a:r>
              <a:rPr lang="en-US" sz="5400" dirty="0">
                <a:latin typeface="Comic Sans MS" pitchFamily="66" charset="0"/>
              </a:rPr>
              <a:t>we can </a:t>
            </a:r>
            <a:r>
              <a:rPr lang="en-US" sz="5400" dirty="0" smtClean="0">
                <a:latin typeface="Comic Sans MS" pitchFamily="66" charset="0"/>
              </a:rPr>
              <a:t>always</a:t>
            </a:r>
          </a:p>
          <a:p>
            <a:r>
              <a:rPr lang="en-US" sz="5400" dirty="0" smtClean="0">
                <a:latin typeface="Comic Sans MS" pitchFamily="66" charset="0"/>
              </a:rPr>
              <a:t>find a </a:t>
            </a:r>
            <a:r>
              <a:rPr lang="en-US" sz="5400" dirty="0">
                <a:latin typeface="Comic Sans MS" pitchFamily="66" charset="0"/>
              </a:rPr>
              <a:t>tiling </a:t>
            </a:r>
            <a:r>
              <a:rPr lang="en-US" sz="5400" dirty="0" smtClean="0">
                <a:latin typeface="Comic Sans MS" pitchFamily="66" charset="0"/>
              </a:rPr>
              <a:t>with Bill</a:t>
            </a:r>
          </a:p>
          <a:p>
            <a:r>
              <a:rPr lang="en-US" sz="5400" dirty="0" smtClean="0">
                <a:latin typeface="Comic Sans MS" pitchFamily="66" charset="0"/>
              </a:rPr>
              <a:t>in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any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square.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Outside </a:t>
            </a:r>
            <a:r>
              <a:rPr lang="en-US" sz="3600" dirty="0" err="1" smtClean="0">
                <a:solidFill>
                  <a:prstClr val="black"/>
                </a:solidFill>
              </a:rPr>
              <a:t>Stata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1925" y="12049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1466671"/>
            <a:ext cx="8093882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Theorem</a:t>
            </a:r>
            <a:r>
              <a:rPr lang="en-US" sz="2400" dirty="0">
                <a:solidFill>
                  <a:srgbClr val="BC34CA"/>
                </a:solidFill>
                <a:latin typeface="Comic Sans MS" pitchFamily="66" charset="0"/>
              </a:rPr>
              <a:t>: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For </a:t>
            </a:r>
            <a:r>
              <a:rPr lang="en-US" sz="3600" dirty="0">
                <a:latin typeface="Comic Sans MS" pitchFamily="66" charset="0"/>
              </a:rPr>
              <a:t>any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i="1" baseline="30000" dirty="0" smtClean="0">
                <a:latin typeface="Comic Sans MS" pitchFamily="66" charset="0"/>
              </a:rPr>
              <a:t> </a:t>
            </a:r>
            <a:r>
              <a:rPr lang="en-US" sz="3600" baseline="300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plaza, we can </a:t>
            </a:r>
          </a:p>
          <a:p>
            <a:r>
              <a:rPr lang="en-US" sz="3600" dirty="0">
                <a:latin typeface="Comic Sans MS" pitchFamily="66" charset="0"/>
              </a:rPr>
              <a:t>make Bill and Frank happy.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33400" y="2816185"/>
            <a:ext cx="8229600" cy="215443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>
                <a:latin typeface="Comic Sans MS" pitchFamily="66" charset="0"/>
              </a:rPr>
              <a:t>Proof: (</a:t>
            </a:r>
            <a:r>
              <a:rPr lang="en-US" sz="3200" dirty="0">
                <a:solidFill>
                  <a:srgbClr val="028822"/>
                </a:solidFill>
                <a:latin typeface="Comic Sans MS" pitchFamily="66" charset="0"/>
              </a:rPr>
              <a:t>by induction on n</a:t>
            </a:r>
            <a:r>
              <a:rPr lang="en-US" sz="32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Comic Sans MS" pitchFamily="66" charset="0"/>
              </a:rPr>
              <a:t>REVISED 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induction hypothesis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) ::=</a:t>
            </a:r>
            <a:endParaRPr lang="en-US" sz="3200" dirty="0">
              <a:latin typeface="Comic Sans MS" pitchFamily="66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tile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3600" baseline="30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with Bill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 anywhere</a:t>
            </a:r>
            <a:endParaRPr lang="en-US" sz="36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Theorem</a:t>
            </a:r>
            <a:endParaRPr lang="en-US" sz="4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4840069"/>
            <a:ext cx="696376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28822"/>
                </a:solidFill>
                <a:latin typeface="Comic Sans MS" pitchFamily="66" charset="0"/>
              </a:rPr>
              <a:t>Base case: </a:t>
            </a:r>
            <a:r>
              <a:rPr lang="en-US" sz="4000" dirty="0">
                <a:latin typeface="Comic Sans MS" pitchFamily="66" charset="0"/>
              </a:rPr>
              <a:t> 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n=</a:t>
            </a:r>
            <a:r>
              <a:rPr lang="en-US" sz="4000" dirty="0"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solidFill>
                  <a:srgbClr val="028822"/>
                </a:solidFill>
                <a:latin typeface="Comic Sans MS" pitchFamily="66" charset="0"/>
              </a:rPr>
              <a:t>   </a:t>
            </a:r>
            <a:r>
              <a:rPr lang="en-US" sz="4000" dirty="0" smtClean="0">
                <a:solidFill>
                  <a:srgbClr val="BC34CA"/>
                </a:solidFill>
                <a:latin typeface="Comic Sans MS" pitchFamily="66" charset="0"/>
              </a:rPr>
              <a:t>as before</a:t>
            </a:r>
            <a:endParaRPr lang="en-US" sz="4000" dirty="0">
              <a:solidFill>
                <a:srgbClr val="BC34CA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86800" cy="163121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mic Sans MS" pitchFamily="66" charset="0"/>
              </a:rPr>
              <a:t>           Induction </a:t>
            </a:r>
            <a:r>
              <a:rPr lang="en-US" sz="2800" dirty="0">
                <a:latin typeface="Comic Sans MS" pitchFamily="66" charset="0"/>
              </a:rPr>
              <a:t>step:</a:t>
            </a:r>
            <a:endParaRPr lang="en-US" sz="9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Assume</a:t>
            </a:r>
            <a:r>
              <a:rPr lang="en-US" sz="3200" i="1" dirty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Prove</a:t>
            </a:r>
            <a:r>
              <a:rPr lang="en-US" sz="3200" dirty="0">
                <a:latin typeface="Comic Sans MS" pitchFamily="66" charset="0"/>
              </a:rPr>
              <a:t> we can get Bill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anywhere </a:t>
            </a:r>
            <a:r>
              <a:rPr lang="en-US" sz="3200" dirty="0" smtClean="0">
                <a:latin typeface="Comic Sans MS" pitchFamily="66" charset="0"/>
              </a:rPr>
              <a:t>in 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3600" dirty="0" smtClean="0"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3600" dirty="0" smtClean="0">
                <a:latin typeface="Comic Sans MS" pitchFamily="66" charset="0"/>
              </a:rPr>
              <a:t>2</a:t>
            </a:r>
            <a:r>
              <a:rPr lang="en-US" sz="3600" baseline="30000" dirty="0" smtClean="0">
                <a:latin typeface="Comic Sans MS" pitchFamily="66" charset="0"/>
              </a:rPr>
              <a:t>n+1</a:t>
            </a:r>
            <a:r>
              <a:rPr lang="en-US" sz="2800" dirty="0" smtClean="0">
                <a:latin typeface="Comic Sans MS" pitchFamily="66" charset="0"/>
              </a:rPr>
              <a:t>.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910223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71823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27" name="Picture 7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8" name="Picture 8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0480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9" name="Picture 9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471823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1931" name="Picture 11" descr="billsqua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/>
          <p:nvPr/>
        </p:nvGrpSpPr>
        <p:grpSpPr>
          <a:xfrm>
            <a:off x="1828800" y="2705100"/>
            <a:ext cx="498475" cy="1752600"/>
            <a:chOff x="1828800" y="2705100"/>
            <a:chExt cx="498475" cy="1752600"/>
          </a:xfrm>
        </p:grpSpPr>
        <p:grpSp>
          <p:nvGrpSpPr>
            <p:cNvPr id="3" name="Group 23"/>
            <p:cNvGrpSpPr/>
            <p:nvPr/>
          </p:nvGrpSpPr>
          <p:grpSpPr>
            <a:xfrm>
              <a:off x="1828800" y="2705100"/>
              <a:ext cx="498475" cy="1752600"/>
              <a:chOff x="1828800" y="2705100"/>
              <a:chExt cx="498475" cy="1752600"/>
            </a:xfrm>
          </p:grpSpPr>
          <p:graphicFrame>
            <p:nvGraphicFramePr>
              <p:cNvPr id="81932" name="Object 12"/>
              <p:cNvGraphicFramePr>
                <a:graphicFrameLocks noChangeAspect="1"/>
              </p:cNvGraphicFramePr>
              <p:nvPr/>
            </p:nvGraphicFramePr>
            <p:xfrm>
              <a:off x="1828800" y="3162300"/>
              <a:ext cx="498475" cy="533400"/>
            </p:xfrm>
            <a:graphic>
              <a:graphicData uri="http://schemas.openxmlformats.org/presentationml/2006/ole">
                <p:oleObj spid="_x0000_s166914" name="Equation" r:id="rId5" imgW="177480" imgH="190440" progId="Equation.3">
                  <p:embed/>
                </p:oleObj>
              </a:graphicData>
            </a:graphic>
          </p:graphicFrame>
          <p:sp>
            <p:nvSpPr>
              <p:cNvPr id="81933" name="Line 13"/>
              <p:cNvSpPr>
                <a:spLocks noChangeShapeType="1"/>
              </p:cNvSpPr>
              <p:nvPr/>
            </p:nvSpPr>
            <p:spPr bwMode="auto">
              <a:xfrm flipV="1">
                <a:off x="1981200" y="27051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 flipV="1">
                <a:off x="1981200" y="3695700"/>
                <a:ext cx="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Line 15"/>
              <p:cNvSpPr>
                <a:spLocks noChangeShapeType="1"/>
              </p:cNvSpPr>
              <p:nvPr/>
            </p:nvSpPr>
            <p:spPr bwMode="auto">
              <a:xfrm>
                <a:off x="1905000" y="4457700"/>
                <a:ext cx="15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1905000" y="27051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p:oleObj spid="_x0000_s166915" name="Equation" r:id="rId6" imgW="177480" imgH="190440" progId="Equation.3">
              <p:embed/>
            </p:oleObj>
          </a:graphicData>
        </a:graphic>
      </p:graphicFrame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Proof</a:t>
            </a:r>
            <a:endParaRPr lang="en-US" sz="4800" dirty="0" smtClean="0"/>
          </a:p>
        </p:txBody>
      </p:sp>
      <p:cxnSp>
        <p:nvCxnSpPr>
          <p:cNvPr id="25" name="Curved Connector 24"/>
          <p:cNvCxnSpPr/>
          <p:nvPr/>
        </p:nvCxnSpPr>
        <p:spPr>
          <a:xfrm rot="5400000">
            <a:off x="5715000" y="2514600"/>
            <a:ext cx="838200" cy="228600"/>
          </a:xfrm>
          <a:prstGeom prst="curvedConnector3">
            <a:avLst>
              <a:gd name="adj1" fmla="val 50000"/>
            </a:avLst>
          </a:prstGeom>
          <a:ln w="34925">
            <a:solidFill>
              <a:srgbClr val="0000FF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30" grpId="0" animBg="1"/>
      <p:bldP spid="81938" grpId="0" animBg="1"/>
      <p:bldP spid="81939" grpId="0" animBg="1"/>
      <p:bldP spid="81940" grpId="0" animBg="1"/>
      <p:bldP spid="819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0250" y="1354138"/>
            <a:ext cx="6957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N</a:t>
            </a:r>
            <a:r>
              <a:rPr lang="en-US" sz="3200" dirty="0" smtClean="0">
                <a:latin typeface="Comic Sans MS" pitchFamily="66" charset="0"/>
              </a:rPr>
              <a:t>ow </a:t>
            </a:r>
            <a:r>
              <a:rPr lang="en-US" sz="3200" dirty="0">
                <a:latin typeface="Comic Sans MS" pitchFamily="66" charset="0"/>
              </a:rPr>
              <a:t>group the squares together,</a:t>
            </a:r>
          </a:p>
          <a:p>
            <a:r>
              <a:rPr lang="en-US" sz="3200" dirty="0" smtClean="0">
                <a:latin typeface="Comic Sans MS" pitchFamily="66" charset="0"/>
              </a:rPr>
              <a:t> and </a:t>
            </a:r>
            <a:r>
              <a:rPr lang="en-US" sz="3200" dirty="0">
                <a:latin typeface="Comic Sans MS" pitchFamily="66" charset="0"/>
              </a:rPr>
              <a:t>fill the center</a:t>
            </a:r>
            <a:r>
              <a:rPr lang="en-US" sz="3200" dirty="0" smtClean="0">
                <a:latin typeface="Comic Sans MS" pitchFamily="66" charset="0"/>
              </a:rPr>
              <a:t> Bill’s with </a:t>
            </a:r>
            <a:r>
              <a:rPr lang="en-US" sz="3200" dirty="0">
                <a:latin typeface="Comic Sans MS" pitchFamily="66" charset="0"/>
              </a:rPr>
              <a:t>a tile.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3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6629400" y="3200400"/>
            <a:ext cx="2057400" cy="838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Done!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400800" cy="1173162"/>
          </a:xfrm>
        </p:spPr>
        <p:txBody>
          <a:bodyPr/>
          <a:lstStyle/>
          <a:p>
            <a:r>
              <a:rPr lang="en-US" sz="3600" dirty="0" smtClean="0">
                <a:solidFill>
                  <a:prstClr val="black"/>
                </a:solidFill>
              </a:rPr>
              <a:t>P</a:t>
            </a:r>
            <a:r>
              <a:rPr lang="en-US" sz="3600" dirty="0" smtClean="0">
                <a:solidFill>
                  <a:prstClr val="black"/>
                </a:solidFill>
              </a:rPr>
              <a:t>laza Proof</a:t>
            </a:r>
            <a:endParaRPr lang="en-US" dirty="0"/>
          </a:p>
        </p:txBody>
      </p:sp>
      <p:pic>
        <p:nvPicPr>
          <p:cNvPr id="18" name="Picture 8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1178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8450" y="403225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billsqu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</a:t>
            </a:r>
            <a:r>
              <a:rPr lang="en-US" sz="3600" dirty="0" smtClean="0"/>
              <a:t>ecursive Procedure</a:t>
            </a:r>
            <a:endParaRPr lang="en-US" sz="36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727200"/>
            <a:ext cx="8204200" cy="34544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4400" b="1" dirty="0" smtClean="0">
                <a:solidFill>
                  <a:srgbClr val="008000"/>
                </a:solidFill>
              </a:rPr>
              <a:t>Note</a:t>
            </a:r>
            <a:r>
              <a:rPr lang="en-US" sz="4400" dirty="0" smtClean="0"/>
              <a:t>: The induction proof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implicitly </a:t>
            </a:r>
            <a:r>
              <a:rPr lang="en-US" sz="4400" dirty="0" smtClean="0"/>
              <a:t>defines a </a:t>
            </a:r>
            <a:r>
              <a:rPr lang="en-US" sz="4400" dirty="0" smtClean="0">
                <a:solidFill>
                  <a:srgbClr val="0000FF"/>
                </a:solidFill>
              </a:rPr>
              <a:t>recursive procedure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for tiling with Bill anywhere.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</a:t>
            </a:r>
            <a:r>
              <a:rPr lang="en-US" sz="4800" dirty="0" smtClean="0"/>
              <a:t> False Proof</a:t>
            </a:r>
            <a:endParaRPr lang="en-US" sz="4800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7154" y="1396425"/>
            <a:ext cx="796724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BC34CA"/>
                </a:solidFill>
                <a:latin typeface="Comic Sans MS" pitchFamily="66" charset="0"/>
              </a:rPr>
              <a:t>Theorem: </a:t>
            </a:r>
            <a:r>
              <a:rPr lang="en-US" sz="3200" dirty="0">
                <a:latin typeface="Comic Sans MS" pitchFamily="66" charset="0"/>
              </a:rPr>
              <a:t>All horses are the same color.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04800" y="2020431"/>
            <a:ext cx="8534400" cy="224676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Proof:</a:t>
            </a:r>
            <a:r>
              <a:rPr lang="en-US" sz="2800" dirty="0">
                <a:latin typeface="Comic Sans MS" pitchFamily="66" charset="0"/>
              </a:rPr>
              <a:t> (by induction on</a:t>
            </a:r>
            <a:r>
              <a:rPr lang="en-US" sz="2800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</a:t>
            </a:r>
          </a:p>
          <a:p>
            <a:r>
              <a:rPr lang="en-US" sz="2800" dirty="0">
                <a:latin typeface="Comic Sans MS" pitchFamily="66" charset="0"/>
              </a:rPr>
              <a:t>Induction hypothesis: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28822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) ::=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any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set of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horses have the same color</a:t>
            </a:r>
          </a:p>
          <a:p>
            <a:r>
              <a:rPr lang="en-US" sz="2800" dirty="0">
                <a:latin typeface="Comic Sans MS" pitchFamily="66" charset="0"/>
              </a:rPr>
              <a:t>Base case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800" dirty="0"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=0):</a:t>
            </a:r>
          </a:p>
          <a:p>
            <a:r>
              <a:rPr lang="en-US" sz="2800" dirty="0">
                <a:latin typeface="Comic Sans MS" pitchFamily="66" charset="0"/>
              </a:rPr>
              <a:t>	No horses so </a:t>
            </a:r>
            <a:r>
              <a:rPr lang="en-US" sz="2800" dirty="0">
                <a:solidFill>
                  <a:srgbClr val="BC34CA"/>
                </a:solidFill>
                <a:latin typeface="Comic Sans MS" pitchFamily="66" charset="0"/>
              </a:rPr>
              <a:t>vacuously </a:t>
            </a:r>
            <a:r>
              <a:rPr lang="en-US" sz="2800" dirty="0" smtClean="0">
                <a:latin typeface="Comic Sans MS" pitchFamily="66" charset="0"/>
              </a:rPr>
              <a:t>true</a:t>
            </a:r>
            <a:r>
              <a:rPr lang="en-US" sz="2800" dirty="0">
                <a:latin typeface="Comic Sans MS" pitchFamily="66" charset="0"/>
              </a:rPr>
              <a:t>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584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9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024" y="2832"/>
              <a:ext cx="37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…</a:t>
              </a:r>
            </a:p>
          </p:txBody>
        </p:sp>
        <p:pic>
          <p:nvPicPr>
            <p:cNvPr id="3585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2" name="Picture 12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6875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6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7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8" name="Picture 8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6880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1" name="Picture 11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66800" y="5410205"/>
            <a:ext cx="6324600" cy="584201"/>
            <a:chOff x="672" y="3408"/>
            <a:chExt cx="3984" cy="368"/>
          </a:xfrm>
        </p:grpSpPr>
        <p:sp>
          <p:nvSpPr>
            <p:cNvPr id="3687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16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Text Box 17"/>
            <p:cNvSpPr txBox="1">
              <a:spLocks noChangeArrowheads="1"/>
            </p:cNvSpPr>
            <p:nvPr/>
          </p:nvSpPr>
          <p:spPr bwMode="auto">
            <a:xfrm>
              <a:off x="2496" y="3408"/>
              <a:ext cx="4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</a:p>
          </p:txBody>
        </p:sp>
      </p:grp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A</a:t>
            </a:r>
            <a:r>
              <a:rPr lang="en-US" sz="4800" dirty="0" smtClean="0"/>
              <a:t> False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903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4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5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6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7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7908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09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5486404"/>
            <a:ext cx="7102475" cy="752476"/>
            <a:chOff x="624" y="3456"/>
            <a:chExt cx="4474" cy="474"/>
          </a:xfrm>
        </p:grpSpPr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624" y="3600"/>
              <a:ext cx="44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f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irst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 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752600" y="3810000"/>
            <a:ext cx="6884988" cy="762000"/>
            <a:chOff x="1104" y="2400"/>
            <a:chExt cx="4337" cy="480"/>
          </a:xfrm>
        </p:grpSpPr>
        <p:sp>
          <p:nvSpPr>
            <p:cNvPr id="37895" name="Line 17"/>
            <p:cNvSpPr>
              <a:spLocks noChangeShapeType="1"/>
            </p:cNvSpPr>
            <p:nvPr/>
          </p:nvSpPr>
          <p:spPr bwMode="auto">
            <a:xfrm>
              <a:off x="129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Line 18"/>
            <p:cNvSpPr>
              <a:spLocks noChangeShapeType="1"/>
            </p:cNvSpPr>
            <p:nvPr/>
          </p:nvSpPr>
          <p:spPr bwMode="auto">
            <a:xfrm>
              <a:off x="4752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Text Box 19"/>
            <p:cNvSpPr txBox="1">
              <a:spLocks noChangeArrowheads="1"/>
            </p:cNvSpPr>
            <p:nvPr/>
          </p:nvSpPr>
          <p:spPr bwMode="auto">
            <a:xfrm>
              <a:off x="1104" y="2400"/>
              <a:ext cx="433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2nd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horses have the same color</a:t>
              </a:r>
            </a:p>
          </p:txBody>
        </p:sp>
        <p:sp>
          <p:nvSpPr>
            <p:cNvPr id="37898" name="Line 20"/>
            <p:cNvSpPr>
              <a:spLocks noChangeShapeType="1"/>
            </p:cNvSpPr>
            <p:nvPr/>
          </p:nvSpPr>
          <p:spPr bwMode="auto">
            <a:xfrm>
              <a:off x="1296" y="27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 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 False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The </a:t>
            </a:r>
            <a:r>
              <a:rPr lang="en-US" sz="4400" dirty="0" smtClean="0"/>
              <a:t>Idea </a:t>
            </a:r>
            <a:r>
              <a:rPr lang="en-US" sz="4400" dirty="0" smtClean="0"/>
              <a:t>of </a:t>
            </a:r>
            <a:r>
              <a:rPr lang="en-US" sz="4400" dirty="0" smtClean="0"/>
              <a:t>Induction</a:t>
            </a:r>
            <a:endParaRPr lang="en-US" sz="44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>
            <a:noAutofit/>
          </a:bodyPr>
          <a:lstStyle/>
          <a:p>
            <a:pPr marL="609600" indent="-609600"/>
            <a:r>
              <a:rPr lang="en-US" sz="4800" dirty="0" smtClean="0"/>
              <a:t>Color the integers </a:t>
            </a:r>
            <a:r>
              <a:rPr lang="en-US" sz="48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4800" dirty="0" smtClean="0"/>
              <a:t> 0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1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2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3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4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EA0000"/>
                </a:solidFill>
              </a:rPr>
              <a:t>5</a:t>
            </a:r>
            <a:r>
              <a:rPr lang="en-US" sz="4800" dirty="0" smtClean="0"/>
              <a:t>, …</a:t>
            </a:r>
            <a:endParaRPr lang="en-US" sz="4800" dirty="0" smtClean="0">
              <a:solidFill>
                <a:srgbClr val="009900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sz="4800" dirty="0" smtClean="0"/>
              <a:t>I tell you, </a:t>
            </a:r>
            <a:r>
              <a:rPr lang="en-US" sz="4800" dirty="0" smtClean="0">
                <a:solidFill>
                  <a:srgbClr val="EA0000"/>
                </a:solidFill>
              </a:rPr>
              <a:t>0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 &amp; any </a:t>
            </a:r>
            <a:r>
              <a:rPr lang="en-US" sz="4800" dirty="0" err="1" smtClean="0"/>
              <a:t>int</a:t>
            </a:r>
            <a:endParaRPr lang="en-US" sz="4800" dirty="0" smtClean="0"/>
          </a:p>
          <a:p>
            <a:pPr marL="609600" indent="-609600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next to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 integer is</a:t>
            </a:r>
            <a:r>
              <a:rPr lang="en-US" sz="4800" dirty="0" smtClean="0">
                <a:solidFill>
                  <a:srgbClr val="CC0000"/>
                </a:solidFill>
              </a:rPr>
              <a:t> </a:t>
            </a:r>
            <a:r>
              <a:rPr lang="en-US" sz="4800" dirty="0" smtClean="0">
                <a:solidFill>
                  <a:srgbClr val="EA0000"/>
                </a:solidFill>
              </a:rPr>
              <a:t>red</a:t>
            </a:r>
            <a:r>
              <a:rPr lang="en-US" sz="4800" dirty="0" smtClean="0"/>
              <a:t>,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prstClr val="black"/>
                </a:solidFill>
              </a:rPr>
              <a:t>    then you know that</a:t>
            </a:r>
          </a:p>
          <a:p>
            <a:pPr marL="0" lvl="0" indent="0">
              <a:spcBef>
                <a:spcPts val="0"/>
              </a:spcBef>
            </a:pPr>
            <a:r>
              <a:rPr lang="en-US" sz="4800" dirty="0" smtClean="0">
                <a:solidFill>
                  <a:srgbClr val="0000FF"/>
                </a:solidFill>
              </a:rPr>
              <a:t>   </a:t>
            </a:r>
            <a:r>
              <a:rPr lang="en-US" sz="5400" dirty="0" smtClean="0">
                <a:solidFill>
                  <a:srgbClr val="0000FF"/>
                </a:solidFill>
              </a:rPr>
              <a:t> all</a:t>
            </a:r>
            <a:r>
              <a:rPr lang="en-US" sz="5400" dirty="0" smtClean="0">
                <a:solidFill>
                  <a:prstClr val="black"/>
                </a:solidFill>
              </a:rPr>
              <a:t> the </a:t>
            </a:r>
            <a:r>
              <a:rPr lang="en-US" sz="5400" dirty="0" err="1" smtClean="0">
                <a:solidFill>
                  <a:prstClr val="black"/>
                </a:solidFill>
              </a:rPr>
              <a:t>ints</a:t>
            </a:r>
            <a:r>
              <a:rPr lang="en-US" sz="5400" dirty="0" smtClean="0">
                <a:solidFill>
                  <a:prstClr val="black"/>
                </a:solidFill>
              </a:rPr>
              <a:t> are</a:t>
            </a:r>
            <a:r>
              <a:rPr lang="en-US" sz="5400" dirty="0" smtClean="0">
                <a:solidFill>
                  <a:srgbClr val="CC0000"/>
                </a:solidFill>
              </a:rPr>
              <a:t> </a:t>
            </a:r>
            <a:r>
              <a:rPr lang="en-US" sz="5400" dirty="0" smtClean="0">
                <a:solidFill>
                  <a:srgbClr val="EA0000"/>
                </a:solidFill>
              </a:rPr>
              <a:t>red</a:t>
            </a:r>
            <a:r>
              <a:rPr lang="en-US" sz="5400" dirty="0" smtClean="0">
                <a:solidFill>
                  <a:prstClr val="black"/>
                </a:solidFill>
              </a:rPr>
              <a:t>!</a:t>
            </a:r>
            <a:endParaRPr lang="en-US" sz="4800" dirty="0" smtClean="0">
              <a:solidFill>
                <a:prstClr val="black"/>
              </a:solidFill>
            </a:endParaRPr>
          </a:p>
          <a:p>
            <a:pPr marL="609600" indent="-609600"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2286000"/>
            <a:ext cx="6019800" cy="914400"/>
          </a:xfrm>
          <a:prstGeom prst="rect">
            <a:avLst/>
          </a:prstGeom>
          <a:noFill/>
          <a:ln w="412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2" name="Picture 4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5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5" name="Picture 7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6" name="Text Box 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5400">
                  <a:latin typeface="Times New Roman" pitchFamily="18" charset="0"/>
                </a:rPr>
                <a:t>…</a:t>
              </a:r>
            </a:p>
          </p:txBody>
        </p:sp>
        <p:pic>
          <p:nvPicPr>
            <p:cNvPr id="38927" name="Picture 9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8" name="Picture 10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87413" y="5486404"/>
            <a:ext cx="7904161" cy="752476"/>
            <a:chOff x="559" y="3456"/>
            <a:chExt cx="4979" cy="474"/>
          </a:xfrm>
        </p:grpSpPr>
        <p:sp>
          <p:nvSpPr>
            <p:cNvPr id="38918" name="Text Box 12"/>
            <p:cNvSpPr txBox="1">
              <a:spLocks noChangeArrowheads="1"/>
            </p:cNvSpPr>
            <p:nvPr/>
          </p:nvSpPr>
          <p:spPr bwMode="auto">
            <a:xfrm>
              <a:off x="559" y="3600"/>
              <a:ext cx="49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</a:t>
              </a:r>
              <a:r>
                <a:rPr lang="en-US" sz="2800" dirty="0" smtClean="0">
                  <a:solidFill>
                    <a:srgbClr val="0000FF"/>
                  </a:solidFill>
                  <a:latin typeface="Comic Sans MS" pitchFamily="66" charset="0"/>
                </a:rPr>
                <a:t>herefore 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the set of </a:t>
              </a:r>
              <a:r>
                <a:rPr lang="en-US" sz="2800" dirty="0">
                  <a:solidFill>
                    <a:srgbClr val="029C27"/>
                  </a:solidFill>
                  <a:latin typeface="Comic Sans MS" pitchFamily="66" charset="0"/>
                </a:rPr>
                <a:t>n+1</a:t>
              </a:r>
              <a:r>
                <a:rPr lang="en-US" sz="2800" dirty="0">
                  <a:solidFill>
                    <a:srgbClr val="0000FF"/>
                  </a:solidFill>
                  <a:latin typeface="Comic Sans MS" pitchFamily="66" charset="0"/>
                </a:rPr>
                <a:t> have the same color!</a:t>
              </a:r>
            </a:p>
          </p:txBody>
        </p:sp>
        <p:sp>
          <p:nvSpPr>
            <p:cNvPr id="38919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14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15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0" y="1631950"/>
            <a:ext cx="7989688" cy="13849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omic Sans MS" pitchFamily="66" charset="0"/>
              </a:rPr>
              <a:t>(Inductive case) </a:t>
            </a:r>
          </a:p>
          <a:p>
            <a:r>
              <a:rPr lang="en-US" sz="2800" dirty="0">
                <a:latin typeface="Comic Sans MS" pitchFamily="66" charset="0"/>
              </a:rPr>
              <a:t>Assume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2800" dirty="0">
                <a:latin typeface="Comic Sans MS" pitchFamily="66" charset="0"/>
              </a:rPr>
              <a:t> horses have the same color.</a:t>
            </a:r>
          </a:p>
          <a:p>
            <a:r>
              <a:rPr lang="en-US" sz="2800" dirty="0">
                <a:latin typeface="Comic Sans MS" pitchFamily="66" charset="0"/>
              </a:rPr>
              <a:t>Prove that any </a:t>
            </a:r>
            <a:r>
              <a:rPr lang="en-US" sz="2800" dirty="0">
                <a:solidFill>
                  <a:srgbClr val="029C27"/>
                </a:solidFill>
                <a:latin typeface="Comic Sans MS" pitchFamily="66" charset="0"/>
              </a:rPr>
              <a:t>n+1 </a:t>
            </a:r>
            <a:r>
              <a:rPr lang="en-US" sz="2800" dirty="0">
                <a:latin typeface="Comic Sans MS" pitchFamily="66" charset="0"/>
              </a:rPr>
              <a:t>horses have the same color.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</a:t>
            </a:r>
            <a:r>
              <a:rPr lang="en-US" sz="4800" dirty="0" smtClean="0"/>
              <a:t> False Proof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19200" y="1558925"/>
            <a:ext cx="41569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What’s </a:t>
            </a:r>
            <a:r>
              <a:rPr lang="en-US" sz="4400" dirty="0">
                <a:latin typeface="Comic Sans MS" pitchFamily="66" charset="0"/>
              </a:rPr>
              <a:t>wrong?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5105402"/>
            <a:ext cx="4186239" cy="1498601"/>
            <a:chOff x="144" y="3216"/>
            <a:chExt cx="2637" cy="944"/>
          </a:xfrm>
        </p:grpSpPr>
        <p:pic>
          <p:nvPicPr>
            <p:cNvPr id="39950" name="Picture 6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44" y="3648"/>
              <a:ext cx="2637" cy="512"/>
              <a:chOff x="144" y="3648"/>
              <a:chExt cx="2637" cy="512"/>
            </a:xfrm>
          </p:grpSpPr>
          <p:sp>
            <p:nvSpPr>
              <p:cNvPr id="39952" name="Text Box 8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63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1st 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set of </a:t>
                </a:r>
                <a:r>
                  <a:rPr lang="en-US" sz="3200" dirty="0">
                    <a:solidFill>
                      <a:srgbClr val="029C27"/>
                    </a:solidFill>
                    <a:latin typeface="Comic Sans MS" pitchFamily="66" charset="0"/>
                  </a:rPr>
                  <a:t>n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=</a:t>
                </a:r>
                <a:r>
                  <a:rPr lang="en-US" sz="3200" dirty="0">
                    <a:solidFill>
                      <a:srgbClr val="FF0000"/>
                    </a:solidFill>
                    <a:latin typeface="Comic Sans MS" pitchFamily="66" charset="0"/>
                  </a:rPr>
                  <a:t>1</a:t>
                </a:r>
                <a:r>
                  <a:rPr lang="en-US" sz="3200" dirty="0">
                    <a:solidFill>
                      <a:srgbClr val="0000FF"/>
                    </a:solidFill>
                    <a:latin typeface="Comic Sans MS" pitchFamily="66" charset="0"/>
                  </a:rPr>
                  <a:t> horses</a:t>
                </a:r>
              </a:p>
            </p:txBody>
          </p:sp>
          <p:sp>
            <p:nvSpPr>
              <p:cNvPr id="39953" name="Line 9"/>
              <p:cNvSpPr>
                <a:spLocks noChangeShapeType="1"/>
              </p:cNvSpPr>
              <p:nvPr/>
            </p:nvSpPr>
            <p:spPr bwMode="auto">
              <a:xfrm>
                <a:off x="192" y="3744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0"/>
              <p:cNvSpPr>
                <a:spLocks noChangeShapeType="1"/>
              </p:cNvSpPr>
              <p:nvPr/>
            </p:nvSpPr>
            <p:spPr bwMode="auto">
              <a:xfrm>
                <a:off x="19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48201" y="4495800"/>
            <a:ext cx="4311651" cy="1457325"/>
            <a:chOff x="2928" y="2832"/>
            <a:chExt cx="2716" cy="918"/>
          </a:xfrm>
        </p:grpSpPr>
        <p:pic>
          <p:nvPicPr>
            <p:cNvPr id="39944" name="Picture 13" descr="AN02479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0" y="3216"/>
              <a:ext cx="59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27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2nd set of </a:t>
              </a:r>
              <a:r>
                <a:rPr lang="en-US" sz="3200" dirty="0" smtClean="0">
                  <a:solidFill>
                    <a:srgbClr val="029C27"/>
                  </a:solidFill>
                  <a:latin typeface="Comic Sans MS" pitchFamily="66" charset="0"/>
                </a:rPr>
                <a:t>n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=</a:t>
              </a:r>
              <a:r>
                <a:rPr lang="en-US" sz="3200" dirty="0" smtClean="0">
                  <a:solidFill>
                    <a:srgbClr val="FF0000"/>
                  </a:solidFill>
                  <a:latin typeface="Comic Sans MS" pitchFamily="66" charset="0"/>
                </a:rPr>
                <a:t>1</a:t>
              </a:r>
              <a:r>
                <a:rPr lang="en-US" sz="3200" dirty="0" smtClean="0">
                  <a:solidFill>
                    <a:srgbClr val="0000FF"/>
                  </a:solidFill>
                  <a:latin typeface="Comic Sans MS" pitchFamily="66" charset="0"/>
                </a:rPr>
                <a:t> horses</a:t>
              </a:r>
              <a:endParaRPr lang="en-US" sz="32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36" y="3120"/>
              <a:ext cx="1489" cy="192"/>
              <a:chOff x="1439" y="3072"/>
              <a:chExt cx="3456" cy="192"/>
            </a:xfrm>
          </p:grpSpPr>
          <p:sp>
            <p:nvSpPr>
              <p:cNvPr id="39947" name="Line 16"/>
              <p:cNvSpPr>
                <a:spLocks noChangeShapeType="1"/>
              </p:cNvSpPr>
              <p:nvPr/>
            </p:nvSpPr>
            <p:spPr bwMode="auto">
              <a:xfrm>
                <a:off x="1439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7"/>
              <p:cNvSpPr>
                <a:spLocks noChangeShapeType="1"/>
              </p:cNvSpPr>
              <p:nvPr/>
            </p:nvSpPr>
            <p:spPr bwMode="auto">
              <a:xfrm>
                <a:off x="4895" y="30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Line 18"/>
              <p:cNvSpPr>
                <a:spLocks noChangeShapeType="1"/>
              </p:cNvSpPr>
              <p:nvPr/>
            </p:nvSpPr>
            <p:spPr bwMode="auto">
              <a:xfrm>
                <a:off x="1439" y="3168"/>
                <a:ext cx="3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</a:t>
            </a:r>
            <a:r>
              <a:rPr lang="en-US" sz="4800" dirty="0" smtClean="0"/>
              <a:t> False Proof</a:t>
            </a:r>
            <a:endParaRPr lang="en-US" sz="4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2427288"/>
            <a:ext cx="8238153" cy="147732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Proof that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000" dirty="0"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 is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wrong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omic Sans MS" pitchFamily="66" charset="0"/>
              </a:rPr>
              <a:t>if</a:t>
            </a:r>
            <a:r>
              <a:rPr lang="en-US" sz="4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6400800" cy="1173162"/>
          </a:xfrm>
        </p:spPr>
        <p:txBody>
          <a:bodyPr/>
          <a:lstStyle/>
          <a:p>
            <a:pPr eaLnBrk="1" hangingPunct="1"/>
            <a:r>
              <a:rPr lang="en-US" sz="4800" dirty="0" smtClean="0"/>
              <a:t>A</a:t>
            </a:r>
            <a:r>
              <a:rPr lang="en-US" sz="4800" dirty="0" smtClean="0"/>
              <a:t> False Proof</a:t>
            </a:r>
            <a:endParaRPr lang="en-US" sz="4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195697"/>
            <a:ext cx="75680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          ,  because the two horse</a:t>
            </a:r>
          </a:p>
          <a:p>
            <a:pPr lvl="0"/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groups </a:t>
            </a:r>
            <a:r>
              <a:rPr lang="en-US" sz="4000" dirty="0" smtClean="0">
                <a:solidFill>
                  <a:srgbClr val="FF0000"/>
                </a:solidFill>
                <a:latin typeface="Comic Sans MS" pitchFamily="66" charset="0"/>
              </a:rPr>
              <a:t>do not overlap</a:t>
            </a:r>
            <a:r>
              <a:rPr lang="en-US" sz="4000" dirty="0" smtClean="0">
                <a:solidFill>
                  <a:prstClr val="black"/>
                </a:solidFill>
                <a:latin typeface="Comic Sans MS" pitchFamily="66" charset="0"/>
              </a:rPr>
              <a:t>.</a:t>
            </a:r>
          </a:p>
          <a:p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4818063"/>
            <a:ext cx="874470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(But proof works for all n </a:t>
            </a:r>
            <a:r>
              <a:rPr lang="en-US" sz="4800" b="1" dirty="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</a:rPr>
              <a:t>≠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  <a:sym typeface="Comic Sans MS" pitchFamily="66" charset="0"/>
              </a:rPr>
              <a:t> </a:t>
            </a:r>
            <a:r>
              <a:rPr lang="en-US" sz="4800" dirty="0">
                <a:solidFill>
                  <a:srgbClr val="009900"/>
                </a:solidFill>
                <a:latin typeface="Comic Sans MS" pitchFamily="66" charset="0"/>
              </a:rPr>
              <a:t>1)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638800" cy="1066800"/>
          </a:xfrm>
          <a:ln w="38100">
            <a:solidFill>
              <a:srgbClr val="0000FF"/>
            </a:solidFill>
            <a:prstDash val="sysDash"/>
          </a:ln>
        </p:spPr>
        <p:txBody>
          <a:bodyPr/>
          <a:lstStyle/>
          <a:p>
            <a:pPr eaLnBrk="1" hangingPunct="1"/>
            <a:r>
              <a:rPr lang="en-US" sz="4400" dirty="0" smtClean="0"/>
              <a:t>Strong Induction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363682"/>
            <a:ext cx="87630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Prove P(0).  Then prove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n+1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r>
              <a:rPr lang="en-US" sz="4800" dirty="0">
                <a:latin typeface="Comic Sans MS" pitchFamily="66" charset="0"/>
              </a:rPr>
              <a:t>assuming all of</a:t>
            </a:r>
          </a:p>
          <a:p>
            <a:pPr>
              <a:spcBef>
                <a:spcPts val="1200"/>
              </a:spcBef>
            </a:pPr>
            <a:r>
              <a:rPr lang="en-US" sz="4800" dirty="0">
                <a:latin typeface="Comic Sans MS" pitchFamily="66" charset="0"/>
              </a:rPr>
              <a:t>        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0</a:t>
            </a:r>
            <a:r>
              <a:rPr lang="en-US" sz="4800" dirty="0">
                <a:latin typeface="Comic Sans MS" pitchFamily="66" charset="0"/>
              </a:rPr>
              <a:t>), P(</a:t>
            </a:r>
            <a:r>
              <a:rPr lang="en-US" sz="4800" dirty="0">
                <a:solidFill>
                  <a:srgbClr val="028822"/>
                </a:solidFill>
                <a:latin typeface="Comic Sans MS" pitchFamily="66" charset="0"/>
              </a:rPr>
              <a:t>1</a:t>
            </a:r>
            <a:r>
              <a:rPr lang="en-US" sz="4800" dirty="0">
                <a:latin typeface="Comic Sans MS" pitchFamily="66" charset="0"/>
              </a:rPr>
              <a:t>), …, P(</a:t>
            </a:r>
            <a:r>
              <a:rPr lang="en-US" sz="48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dirty="0">
                <a:solidFill>
                  <a:srgbClr val="BC34CA"/>
                </a:solidFill>
                <a:latin typeface="Comic Sans MS" pitchFamily="66" charset="0"/>
              </a:rPr>
              <a:t>instead of just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P(</a:t>
            </a:r>
            <a:r>
              <a:rPr lang="en-US" sz="5400" dirty="0">
                <a:solidFill>
                  <a:srgbClr val="029C27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)).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Conclude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m.P(m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)</a:t>
            </a:r>
            <a:endParaRPr lang="en-US" sz="5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Unstacking game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153400" cy="4114800"/>
          </a:xfrm>
        </p:spPr>
        <p:txBody>
          <a:bodyPr/>
          <a:lstStyle/>
          <a:p>
            <a:r>
              <a:rPr lang="en-US" sz="3600" dirty="0" smtClean="0"/>
              <a:t>Start: a stack of boxes </a:t>
            </a:r>
          </a:p>
          <a:p>
            <a:pPr eaLnBrk="1" hangingPunct="1"/>
            <a:r>
              <a:rPr lang="en-US" sz="3600" dirty="0" smtClean="0"/>
              <a:t>Move: split any stack into two of sizes </a:t>
            </a:r>
            <a:r>
              <a:rPr lang="en-US" sz="3600" dirty="0" err="1" smtClean="0">
                <a:solidFill>
                  <a:srgbClr val="003399"/>
                </a:solidFill>
              </a:rPr>
              <a:t>a</a:t>
            </a:r>
            <a:r>
              <a:rPr lang="en-US" sz="3600" dirty="0" err="1" smtClean="0"/>
              <a:t>,</a:t>
            </a:r>
            <a:r>
              <a:rPr lang="en-US" sz="3600" dirty="0" err="1" smtClean="0">
                <a:solidFill>
                  <a:srgbClr val="003399"/>
                </a:solidFill>
              </a:rPr>
              <a:t>b</a:t>
            </a:r>
            <a:r>
              <a:rPr lang="en-US" sz="3600" dirty="0" smtClean="0">
                <a:latin typeface="Symbol" charset="2"/>
                <a:cs typeface="Symbol" charset="2"/>
              </a:rPr>
              <a:t>&gt;</a:t>
            </a:r>
            <a:r>
              <a:rPr lang="en-US" sz="3600" dirty="0" smtClean="0"/>
              <a:t>0 </a:t>
            </a:r>
          </a:p>
          <a:p>
            <a:pPr eaLnBrk="1" hangingPunct="1"/>
            <a:r>
              <a:rPr lang="en-US" sz="3600" dirty="0" smtClean="0"/>
              <a:t>Scoring: </a:t>
            </a:r>
            <a:r>
              <a:rPr lang="en-US" sz="3600" dirty="0" err="1" smtClean="0">
                <a:solidFill>
                  <a:srgbClr val="003399"/>
                </a:solidFill>
              </a:rPr>
              <a:t>ab</a:t>
            </a:r>
            <a:r>
              <a:rPr lang="en-US" sz="3600" dirty="0" smtClean="0"/>
              <a:t> points</a:t>
            </a:r>
          </a:p>
          <a:p>
            <a:pPr eaLnBrk="1" hangingPunct="1"/>
            <a:r>
              <a:rPr lang="en-US" sz="3600" dirty="0" smtClean="0"/>
              <a:t>Keep moving: until stuck</a:t>
            </a:r>
          </a:p>
          <a:p>
            <a:pPr eaLnBrk="1" hangingPunct="1"/>
            <a:r>
              <a:rPr lang="en-US" sz="3600" dirty="0" smtClean="0"/>
              <a:t>Overall score:  sum of move scores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943600" y="1219200"/>
            <a:ext cx="533400" cy="1371600"/>
            <a:chOff x="3984" y="624"/>
            <a:chExt cx="336" cy="864"/>
          </a:xfrm>
        </p:grpSpPr>
        <p:sp>
          <p:nvSpPr>
            <p:cNvPr id="14355" name="Rectangle 4"/>
            <p:cNvSpPr>
              <a:spLocks noChangeArrowheads="1"/>
            </p:cNvSpPr>
            <p:nvPr/>
          </p:nvSpPr>
          <p:spPr bwMode="auto">
            <a:xfrm>
              <a:off x="3984" y="1248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3984" y="624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3984" y="81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3984" y="1056"/>
              <a:ext cx="336" cy="24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629400" y="1524000"/>
            <a:ext cx="1981200" cy="1376363"/>
            <a:chOff x="4416" y="816"/>
            <a:chExt cx="1248" cy="867"/>
          </a:xfrm>
        </p:grpSpPr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96" y="960"/>
              <a:ext cx="336" cy="720"/>
              <a:chOff x="4896" y="960"/>
              <a:chExt cx="336" cy="720"/>
            </a:xfrm>
          </p:grpSpPr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4896" y="960"/>
                <a:ext cx="336" cy="480"/>
                <a:chOff x="4896" y="816"/>
                <a:chExt cx="336" cy="480"/>
              </a:xfrm>
            </p:grpSpPr>
            <p:sp>
              <p:nvSpPr>
                <p:cNvPr id="14353" name="Rectangle 11"/>
                <p:cNvSpPr>
                  <a:spLocks noChangeArrowheads="1"/>
                </p:cNvSpPr>
                <p:nvPr/>
              </p:nvSpPr>
              <p:spPr bwMode="auto">
                <a:xfrm>
                  <a:off x="4896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96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3399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328" y="960"/>
              <a:ext cx="336" cy="723"/>
              <a:chOff x="5328" y="960"/>
              <a:chExt cx="336" cy="723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5328" y="960"/>
                <a:ext cx="336" cy="480"/>
                <a:chOff x="5328" y="816"/>
                <a:chExt cx="336" cy="480"/>
              </a:xfrm>
            </p:grpSpPr>
            <p:sp>
              <p:nvSpPr>
                <p:cNvPr id="14349" name="Rectangle 9"/>
                <p:cNvSpPr>
                  <a:spLocks noChangeArrowheads="1"/>
                </p:cNvSpPr>
                <p:nvPr/>
              </p:nvSpPr>
              <p:spPr bwMode="auto">
                <a:xfrm>
                  <a:off x="5328" y="105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350" name="Rectangle 10"/>
                <p:cNvSpPr>
                  <a:spLocks noChangeArrowheads="1"/>
                </p:cNvSpPr>
                <p:nvPr/>
              </p:nvSpPr>
              <p:spPr bwMode="auto">
                <a:xfrm>
                  <a:off x="5328" y="816"/>
                  <a:ext cx="336" cy="240"/>
                </a:xfrm>
                <a:prstGeom prst="rect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4348" name="Text Box 15"/>
              <p:cNvSpPr txBox="1">
                <a:spLocks noChangeArrowheads="1"/>
              </p:cNvSpPr>
              <p:nvPr/>
            </p:nvSpPr>
            <p:spPr bwMode="auto">
              <a:xfrm>
                <a:off x="5376" y="1392"/>
                <a:ext cx="23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003399"/>
                    </a:solidFill>
                    <a:latin typeface="Comic Sans MS"/>
                    <a:cs typeface="Comic Sans MS"/>
                  </a:rPr>
                  <a:t>b</a:t>
                </a:r>
                <a:endParaRPr lang="en-US" sz="2400" dirty="0">
                  <a:solidFill>
                    <a:srgbClr val="003399"/>
                  </a:solidFill>
                  <a:latin typeface="Comic Sans MS"/>
                  <a:cs typeface="Comic Sans MS"/>
                </a:endParaRPr>
              </a:p>
            </p:txBody>
          </p:sp>
        </p:grpSp>
        <p:sp>
          <p:nvSpPr>
            <p:cNvPr id="14346" name="AutoShape 8"/>
            <p:cNvSpPr>
              <a:spLocks noChangeArrowheads="1"/>
            </p:cNvSpPr>
            <p:nvPr/>
          </p:nvSpPr>
          <p:spPr bwMode="auto">
            <a:xfrm>
              <a:off x="4416" y="816"/>
              <a:ext cx="384" cy="306"/>
            </a:xfrm>
            <a:prstGeom prst="rightArrow">
              <a:avLst>
                <a:gd name="adj1" fmla="val 50000"/>
                <a:gd name="adj2" fmla="val 31373"/>
              </a:avLst>
            </a:prstGeom>
            <a:solidFill>
              <a:srgbClr val="3333CC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672630" cy="4616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a</a:t>
            </a:r>
            <a:r>
              <a:rPr lang="en-US" sz="2400" dirty="0" err="1">
                <a:latin typeface="Comic Sans MS"/>
                <a:cs typeface="Comic Sans MS"/>
              </a:rPr>
              <a:t>+</a:t>
            </a:r>
            <a:r>
              <a:rPr lang="en-US" sz="2400" dirty="0" err="1">
                <a:solidFill>
                  <a:srgbClr val="003399"/>
                </a:solidFill>
                <a:latin typeface="Comic Sans MS"/>
                <a:cs typeface="Comic Sans MS"/>
              </a:rPr>
              <a:t>b</a:t>
            </a:r>
            <a:endParaRPr lang="en-US" dirty="0">
              <a:solidFill>
                <a:srgbClr val="003399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Analyzing the Stacking Game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3058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Claim: Every way of </a:t>
            </a:r>
            <a:r>
              <a:rPr lang="en-US" sz="4400" dirty="0" err="1" smtClean="0"/>
              <a:t>unstacking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 blocks gives the same score: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4400" dirty="0" smtClean="0"/>
              <a:t>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-1)+(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/>
              <a:t>-2)+</a:t>
            </a:r>
            <a:r>
              <a:rPr lang="en-US" sz="4400" dirty="0" smtClean="0">
                <a:sym typeface="Euclid Extra" pitchFamily="18" charset="2"/>
              </a:rPr>
              <a:t></a:t>
            </a:r>
            <a:r>
              <a:rPr lang="en-US" sz="4400" dirty="0" smtClean="0"/>
              <a:t>+1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814888" y="3444875"/>
          <a:ext cx="2749550" cy="2036763"/>
        </p:xfrm>
        <a:graphic>
          <a:graphicData uri="http://schemas.openxmlformats.org/presentationml/2006/ole">
            <p:oleObj spid="_x0000_s289794" name="Equation" r:id="rId4" imgW="635000" imgH="4699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Analyzing the Game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i="1" dirty="0" smtClean="0"/>
              <a:t>Claim:</a:t>
            </a:r>
            <a:r>
              <a:rPr lang="en-US" sz="4400" dirty="0" smtClean="0"/>
              <a:t> Starting with size</a:t>
            </a: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n</a:t>
            </a:r>
            <a:r>
              <a:rPr lang="en-US" sz="4400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stack,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final score will be </a:t>
            </a:r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365500" y="2759075"/>
          <a:ext cx="2255838" cy="2035175"/>
        </p:xfrm>
        <a:graphic>
          <a:graphicData uri="http://schemas.openxmlformats.org/presentationml/2006/ole">
            <p:oleObj spid="_x0000_s291842" name="Equation" r:id="rId4" imgW="520700" imgH="469900" progId="">
              <p:embed/>
            </p:oleObj>
          </a:graphicData>
        </a:graphic>
      </p:graphicFrame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60405" y="4740275"/>
            <a:ext cx="719299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Proof: by Induction with</a:t>
            </a:r>
          </a:p>
          <a:p>
            <a:r>
              <a:rPr lang="en-US" sz="4800" dirty="0">
                <a:latin typeface="Comic Sans MS" pitchFamily="66" charset="0"/>
              </a:rPr>
              <a:t>   Claim(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) as hypothesis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848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Base case </a:t>
            </a:r>
            <a:r>
              <a:rPr lang="en-US" sz="6000" dirty="0" smtClean="0">
                <a:solidFill>
                  <a:srgbClr val="008000"/>
                </a:solidFill>
              </a:rPr>
              <a:t>n</a:t>
            </a:r>
            <a:r>
              <a:rPr lang="en-US" sz="6000" i="1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= </a:t>
            </a:r>
            <a:r>
              <a:rPr lang="en-US" sz="6000" dirty="0" smtClean="0">
                <a:solidFill>
                  <a:srgbClr val="0000FF"/>
                </a:solidFill>
              </a:rPr>
              <a:t>0</a:t>
            </a:r>
            <a:r>
              <a:rPr lang="en-US" sz="6000" dirty="0" smtClean="0"/>
              <a:t>:</a:t>
            </a:r>
            <a:endParaRPr lang="en-US" sz="6000" dirty="0" smtClean="0">
              <a:solidFill>
                <a:srgbClr val="3333CC"/>
              </a:solidFill>
            </a:endParaRPr>
          </a:p>
          <a:p>
            <a:pPr eaLnBrk="1" hangingPunct="1">
              <a:buFontTx/>
              <a:buNone/>
            </a:pPr>
            <a:endParaRPr lang="en-US" sz="6000" dirty="0" smtClean="0"/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4495800" y="2384425"/>
          <a:ext cx="3352800" cy="1882775"/>
        </p:xfrm>
        <a:graphic>
          <a:graphicData uri="http://schemas.openxmlformats.org/presentationml/2006/ole">
            <p:oleObj spid="_x0000_s293890" name="Equation" r:id="rId4" imgW="723600" imgH="406080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4862513"/>
            <a:ext cx="5867400" cy="1108075"/>
            <a:chOff x="624" y="3063"/>
            <a:chExt cx="3696" cy="698"/>
          </a:xfrm>
        </p:grpSpPr>
        <p:pic>
          <p:nvPicPr>
            <p:cNvPr id="3080" name="Picture 5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072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624" y="3063"/>
              <a:ext cx="2703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Claim(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0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838200" y="2819400"/>
            <a:ext cx="3914854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>
                <a:latin typeface="Arial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score 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153400" y="6553200"/>
            <a:ext cx="990600" cy="304800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4W.</a:t>
            </a:r>
            <a:fld id="{206E4F9D-23EA-4994-B873-53F82953D03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</a:t>
            </a:r>
            <a:r>
              <a:rPr lang="en-US" sz="4400" dirty="0" smtClean="0"/>
              <a:t>assume for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stacks</a:t>
            </a:r>
            <a:r>
              <a:rPr lang="en-US" sz="4400" dirty="0" smtClean="0">
                <a:latin typeface="Symbol" charset="2"/>
                <a:cs typeface="Symbol" charset="2"/>
              </a:rPr>
              <a:t> ≤ </a:t>
            </a:r>
            <a:r>
              <a:rPr lang="en-US" sz="4400" dirty="0" err="1" smtClean="0">
                <a:solidFill>
                  <a:srgbClr val="028822"/>
                </a:solidFill>
              </a:rPr>
              <a:t>n</a:t>
            </a:r>
            <a:r>
              <a:rPr lang="en-US" sz="4400" dirty="0" smtClean="0"/>
              <a:t>, and prove C(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dirty="0" smtClean="0"/>
              <a:t>):</a:t>
            </a:r>
          </a:p>
          <a:p>
            <a:pPr eaLnBrk="1" hangingPunct="1">
              <a:buFontTx/>
              <a:buNone/>
            </a:pPr>
            <a:endParaRPr lang="en-US" sz="4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(</a:t>
            </a:r>
            <a:r>
              <a:rPr lang="en-US" sz="5400" dirty="0" smtClean="0">
                <a:solidFill>
                  <a:srgbClr val="008000"/>
                </a:solidFill>
              </a:rPr>
              <a:t>n+1</a:t>
            </a:r>
            <a:r>
              <a:rPr lang="en-US" sz="5400" dirty="0" smtClean="0"/>
              <a:t>)-stack score =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6535738" y="3382963"/>
          <a:ext cx="2370137" cy="2092325"/>
        </p:xfrm>
        <a:graphic>
          <a:graphicData uri="http://schemas.openxmlformats.org/presentationml/2006/ole">
            <p:oleObj spid="_x0000_s295938" name="Equation" r:id="rId4" imgW="533400" imgH="469900" progId="">
              <p:embed/>
            </p:oleObj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b="1" dirty="0" smtClean="0"/>
              <a:t>Inductive step.</a:t>
            </a:r>
            <a:r>
              <a:rPr lang="en-US" sz="4800" dirty="0" smtClean="0"/>
              <a:t>   </a:t>
            </a:r>
          </a:p>
          <a:p>
            <a:pPr eaLnBrk="1" hangingPunct="1">
              <a:buFontTx/>
              <a:buNone/>
            </a:pPr>
            <a:r>
              <a:rPr lang="en-US" sz="4400" b="1" dirty="0" smtClean="0"/>
              <a:t>Case </a:t>
            </a:r>
            <a:r>
              <a:rPr lang="en-US" sz="4400" dirty="0" smtClean="0">
                <a:solidFill>
                  <a:srgbClr val="008000"/>
                </a:solidFill>
              </a:rPr>
              <a:t>n+1</a:t>
            </a:r>
            <a:r>
              <a:rPr lang="en-US" sz="4400" i="1" dirty="0" smtClean="0">
                <a:solidFill>
                  <a:srgbClr val="3333CC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. verify for </a:t>
            </a:r>
            <a:r>
              <a:rPr lang="en-US" sz="4400" dirty="0" smtClean="0">
                <a:solidFill>
                  <a:srgbClr val="0000FF"/>
                </a:solidFill>
              </a:rPr>
              <a:t>1</a:t>
            </a:r>
            <a:r>
              <a:rPr lang="en-US" sz="4400" dirty="0" smtClean="0"/>
              <a:t>-stack: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/>
        </p:nvGraphicFramePr>
        <p:xfrm>
          <a:off x="1371600" y="2743200"/>
          <a:ext cx="6118225" cy="2154237"/>
        </p:xfrm>
        <a:graphic>
          <a:graphicData uri="http://schemas.openxmlformats.org/presentationml/2006/ole">
            <p:oleObj spid="_x0000_s297986" name="Equation" r:id="rId4" imgW="1333500" imgH="469900" progId="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52688" y="4921250"/>
            <a:ext cx="4405312" cy="1098550"/>
            <a:chOff x="1545" y="3100"/>
            <a:chExt cx="2775" cy="692"/>
          </a:xfrm>
        </p:grpSpPr>
        <p:pic>
          <p:nvPicPr>
            <p:cNvPr id="5127" name="Picture 7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8" y="3128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545" y="3100"/>
              <a:ext cx="1671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600" dirty="0">
                  <a:latin typeface="Comic Sans MS" pitchFamily="66" charset="0"/>
                </a:rPr>
                <a:t>C(</a:t>
              </a:r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r>
                <a:rPr lang="en-US" sz="6600" dirty="0">
                  <a:latin typeface="Comic Sans MS" pitchFamily="66" charset="0"/>
                </a:rPr>
                <a:t>) is</a:t>
              </a:r>
            </a:p>
          </p:txBody>
        </p:sp>
      </p:grp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42888"/>
            <a:ext cx="6248400" cy="10668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Induction </a:t>
            </a:r>
            <a:r>
              <a:rPr lang="en-US" sz="4800" dirty="0" smtClean="0"/>
              <a:t>Rule</a:t>
            </a:r>
            <a:endParaRPr lang="en-US" sz="4800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2912" y="2133600"/>
          <a:ext cx="8258175" cy="1219200"/>
        </p:xfrm>
        <a:graphic>
          <a:graphicData uri="http://schemas.openxmlformats.org/presentationml/2006/ole">
            <p:oleObj spid="_x0000_s150530" name="Equation" r:id="rId4" imgW="3098800" imgH="457200" progId="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43000" y="3276600"/>
          <a:ext cx="6887698" cy="1181100"/>
        </p:xfrm>
        <a:graphic>
          <a:graphicData uri="http://schemas.openxmlformats.org/presentationml/2006/ole">
            <p:oleObj spid="_x0000_s150531" name="Equation" r:id="rId5" imgW="1778000" imgH="304800" progId="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2057400"/>
            <a:ext cx="8915400" cy="2743200"/>
          </a:xfrm>
          <a:prstGeom prst="rect">
            <a:avLst/>
          </a:prstGeom>
          <a:noFill/>
          <a:ln w="444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" y="2222921"/>
          <a:ext cx="8839200" cy="1053679"/>
        </p:xfrm>
        <a:graphic>
          <a:graphicData uri="http://schemas.openxmlformats.org/presentationml/2006/ole">
            <p:oleObj spid="_x0000_s150536" name="Equation" r:id="rId6" imgW="1917700" imgH="228600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9733" y="3429000"/>
          <a:ext cx="7484534" cy="1295400"/>
        </p:xfrm>
        <a:graphic>
          <a:graphicData uri="http://schemas.openxmlformats.org/presentationml/2006/ole">
            <p:oleObj spid="_x0000_s150537" name="Equation" r:id="rId7" imgW="1320800" imgH="2286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6248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b="1" dirty="0" smtClean="0"/>
              <a:t>Inductive step.</a:t>
            </a:r>
            <a:endParaRPr lang="en-US" sz="4400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81000" y="2211388"/>
            <a:ext cx="8305800" cy="23945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n+1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Symbol" charset="2"/>
                <a:cs typeface="Symbol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.  </a:t>
            </a:r>
            <a:r>
              <a:rPr lang="en-US" sz="4800" dirty="0" smtClean="0">
                <a:latin typeface="Comic Sans MS" pitchFamily="66" charset="0"/>
              </a:rPr>
              <a:t>Split </a:t>
            </a:r>
            <a:r>
              <a:rPr lang="en-US" sz="4800" dirty="0">
                <a:latin typeface="Comic Sans MS" pitchFamily="66" charset="0"/>
              </a:rPr>
              <a:t>into 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-stack and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4800" dirty="0">
                <a:latin typeface="Comic Sans MS" pitchFamily="66" charset="0"/>
              </a:rPr>
              <a:t>-stack,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where  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 +1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76200" y="4648200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 + b</a:t>
            </a:r>
            <a:r>
              <a:rPr lang="en-US" sz="4800" dirty="0">
                <a:latin typeface="Comic Sans MS" pitchFamily="66" charset="0"/>
              </a:rPr>
              <a:t>)-stack score =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ab</a:t>
            </a: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+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a-</a:t>
            </a:r>
            <a:r>
              <a:rPr lang="en-US" sz="4800" dirty="0">
                <a:latin typeface="Comic Sans MS" pitchFamily="66" charset="0"/>
              </a:rPr>
              <a:t>stack score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b-</a:t>
            </a:r>
            <a:r>
              <a:rPr lang="en-US" sz="4800" dirty="0">
                <a:latin typeface="Comic Sans MS" pitchFamily="66" charset="0"/>
              </a:rPr>
              <a:t>stack score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Proving the Claim by Induction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04800" y="1599081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by </a:t>
            </a:r>
            <a:r>
              <a:rPr lang="en-US" sz="5400" dirty="0" smtClean="0">
                <a:solidFill>
                  <a:srgbClr val="028822"/>
                </a:solidFill>
                <a:latin typeface="Comic Sans MS" pitchFamily="66" charset="0"/>
              </a:rPr>
              <a:t>strong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induction</a:t>
            </a:r>
            <a:r>
              <a:rPr lang="en-US" sz="5400" dirty="0" smtClean="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990600" y="2133600"/>
          <a:ext cx="6938963" cy="2036762"/>
        </p:xfrm>
        <a:graphic>
          <a:graphicData uri="http://schemas.openxmlformats.org/presentationml/2006/ole">
            <p:oleObj spid="_x0000_s302082" name="Equation" r:id="rId4" imgW="1600200" imgH="469900" progId="">
              <p:embed/>
            </p:oleObj>
          </a:graphicData>
        </a:graphic>
      </p:graphicFrame>
      <p:graphicFrame>
        <p:nvGraphicFramePr>
          <p:cNvPr id="302084" name="Object 6"/>
          <p:cNvGraphicFramePr>
            <a:graphicFrameLocks noChangeAspect="1"/>
          </p:cNvGraphicFramePr>
          <p:nvPr/>
        </p:nvGraphicFramePr>
        <p:xfrm>
          <a:off x="1012825" y="3983038"/>
          <a:ext cx="7048500" cy="2036762"/>
        </p:xfrm>
        <a:graphic>
          <a:graphicData uri="http://schemas.openxmlformats.org/presentationml/2006/ole">
            <p:oleObj spid="_x0000_s302084" name="Equation" r:id="rId5" imgW="1625600" imgH="4699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266700" y="1295400"/>
            <a:ext cx="8458200" cy="854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total 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+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>
                <a:latin typeface="Comic Sans MS" pitchFamily="66" charset="0"/>
              </a:rPr>
              <a:t>)-stack score =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1641475" y="1828800"/>
          <a:ext cx="5640388" cy="1670050"/>
        </p:xfrm>
        <a:graphic>
          <a:graphicData uri="http://schemas.openxmlformats.org/presentationml/2006/ole">
            <p:oleObj spid="_x0000_s304130" name="Equation" r:id="rId4" imgW="1587500" imgH="469900" progId="">
              <p:embed/>
            </p:oleObj>
          </a:graphicData>
        </a:graphic>
      </p:graphicFrame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2722563" y="5715000"/>
            <a:ext cx="3546475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FF00FF"/>
                </a:solidFill>
                <a:latin typeface="Comic Sans MS" pitchFamily="66" charset="0"/>
              </a:rPr>
              <a:t>We’re done!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76400" y="4784725"/>
            <a:ext cx="5715000" cy="1006475"/>
            <a:chOff x="1968" y="2966"/>
            <a:chExt cx="3600" cy="634"/>
          </a:xfrm>
        </p:grpSpPr>
        <p:pic>
          <p:nvPicPr>
            <p:cNvPr id="7177" name="Picture 11" descr="MCj0105192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56" y="2976"/>
              <a:ext cx="812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968" y="2966"/>
              <a:ext cx="271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>
                  <a:latin typeface="Comic Sans MS" pitchFamily="66" charset="0"/>
                </a:rPr>
                <a:t>so</a:t>
              </a:r>
              <a:r>
                <a:rPr lang="en-US" sz="6000" dirty="0">
                  <a:solidFill>
                    <a:srgbClr val="003399"/>
                  </a:solidFill>
                  <a:latin typeface="Comic Sans MS" pitchFamily="66" charset="0"/>
                </a:rPr>
                <a:t> </a:t>
              </a:r>
              <a:r>
                <a:rPr lang="en-US" sz="6000" dirty="0">
                  <a:latin typeface="Comic Sans MS" pitchFamily="66" charset="0"/>
                </a:rPr>
                <a:t>C(</a:t>
              </a:r>
              <a:r>
                <a:rPr lang="en-US" sz="6000" dirty="0">
                  <a:solidFill>
                    <a:srgbClr val="008000"/>
                  </a:solidFill>
                  <a:latin typeface="Comic Sans MS" pitchFamily="66" charset="0"/>
                </a:rPr>
                <a:t>n+1</a:t>
              </a:r>
              <a:r>
                <a:rPr lang="en-US" sz="6000" dirty="0">
                  <a:latin typeface="Comic Sans MS" pitchFamily="66" charset="0"/>
                </a:rPr>
                <a:t>) is</a:t>
              </a:r>
            </a:p>
          </p:txBody>
        </p:sp>
      </p:grpSp>
      <p:graphicFrame>
        <p:nvGraphicFramePr>
          <p:cNvPr id="7171" name="Object 15"/>
          <p:cNvGraphicFramePr>
            <a:graphicFrameLocks noChangeAspect="1"/>
          </p:cNvGraphicFramePr>
          <p:nvPr/>
        </p:nvGraphicFramePr>
        <p:xfrm>
          <a:off x="1066800" y="3182662"/>
          <a:ext cx="6634161" cy="1694138"/>
        </p:xfrm>
        <a:graphic>
          <a:graphicData uri="http://schemas.openxmlformats.org/presentationml/2006/ole">
            <p:oleObj spid="_x0000_s304131" name="Equation" r:id="rId6" imgW="1841500" imgH="469900" progId="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Proving the Claim by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sym typeface="Symbol"/>
              </a:rPr>
              <a:t>−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23838" y="1371600"/>
            <a:ext cx="45037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Arial Unicode MS" pitchFamily="34" charset="-128"/>
              </a:rPr>
              <a:t>available stamps: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143000" y="61722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1000">
                <a:latin typeface="Arial Unicode MS" pitchFamily="34" charset="-128"/>
              </a:rPr>
              <a:t>(Picture source:http://site17585.dellhost.com/lsj/facts/s_events.htm</a:t>
            </a:r>
          </a:p>
          <a:p>
            <a:r>
              <a:rPr lang="en-US" sz="1000">
                <a:latin typeface="Arial Unicode MS" pitchFamily="34" charset="-128"/>
              </a:rPr>
              <a:t>http://www.frbsf.org/currency/civilwar/stamps/s150.html)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116513" y="1066800"/>
            <a:ext cx="3265487" cy="2106613"/>
            <a:chOff x="3031" y="672"/>
            <a:chExt cx="2057" cy="1327"/>
          </a:xfrm>
        </p:grpSpPr>
        <p:pic>
          <p:nvPicPr>
            <p:cNvPr id="22537" name="Picture 5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31" y="672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8" name="Picture 6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3" y="727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3248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5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  <p:sp>
          <p:nvSpPr>
            <p:cNvPr id="22540" name="Rectangle 9"/>
            <p:cNvSpPr>
              <a:spLocks noChangeArrowheads="1"/>
            </p:cNvSpPr>
            <p:nvPr/>
          </p:nvSpPr>
          <p:spPr bwMode="auto">
            <a:xfrm>
              <a:off x="4352" y="1634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  <a:r>
                <a:rPr lang="en-US">
                  <a:latin typeface="Arial Unicode MS" pitchFamily="34" charset="-128"/>
                  <a:cs typeface="Times New Roman" pitchFamily="18" charset="0"/>
                </a:rPr>
                <a:t>¢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058818" y="2743200"/>
            <a:ext cx="709458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i="1" dirty="0">
                <a:latin typeface="Arial Unicode MS" pitchFamily="34" charset="-128"/>
              </a:rPr>
              <a:t>Theorem</a:t>
            </a:r>
            <a:r>
              <a:rPr lang="en-US" sz="4400" dirty="0" smtClean="0">
                <a:latin typeface="Arial Unicode MS" pitchFamily="34" charset="-128"/>
              </a:rPr>
              <a:t>:</a:t>
            </a:r>
            <a:endParaRPr lang="en-US" sz="4400" dirty="0">
              <a:latin typeface="Arial Unicode MS" pitchFamily="34" charset="-128"/>
            </a:endParaRPr>
          </a:p>
          <a:p>
            <a:pPr>
              <a:spcBef>
                <a:spcPts val="2400"/>
              </a:spcBef>
            </a:pPr>
            <a:r>
              <a:rPr lang="en-US" sz="4400" dirty="0">
                <a:latin typeface="Arial Unicode MS" pitchFamily="34" charset="-128"/>
              </a:rPr>
              <a:t>Can form any amount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</a:t>
            </a:r>
            <a:r>
              <a:rPr lang="en-US" sz="4400" dirty="0">
                <a:latin typeface="Arial Unicode MS" pitchFamily="34" charset="-128"/>
              </a:rPr>
              <a:t> 8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endParaRPr lang="en-US" sz="4400" dirty="0">
              <a:latin typeface="Arial Unicode MS" pitchFamily="34" charset="-128"/>
            </a:endParaRP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963613" y="4540250"/>
            <a:ext cx="7189787" cy="1860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Arial Unicode MS" pitchFamily="34" charset="-128"/>
              </a:rPr>
              <a:t>Prove by </a:t>
            </a:r>
            <a:r>
              <a:rPr lang="en-US" sz="4000" dirty="0">
                <a:solidFill>
                  <a:srgbClr val="008000"/>
                </a:solidFill>
                <a:latin typeface="Arial Unicode MS" pitchFamily="34" charset="-128"/>
              </a:rPr>
              <a:t>strong induction on </a:t>
            </a:r>
            <a:r>
              <a:rPr lang="en-US" sz="4000" i="1" dirty="0">
                <a:solidFill>
                  <a:srgbClr val="0080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.</a:t>
            </a:r>
          </a:p>
          <a:p>
            <a:r>
              <a:rPr lang="en-US" sz="4000" i="1" dirty="0">
                <a:latin typeface="Arial Unicode MS" pitchFamily="34" charset="-128"/>
              </a:rPr>
              <a:t>P</a:t>
            </a:r>
            <a:r>
              <a:rPr lang="en-US" sz="4000" dirty="0">
                <a:latin typeface="Arial Unicode MS" pitchFamily="34" charset="-128"/>
              </a:rPr>
              <a:t>(</a:t>
            </a:r>
            <a:r>
              <a:rPr lang="en-US" sz="40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000" dirty="0">
                <a:latin typeface="Arial Unicode MS" pitchFamily="34" charset="-128"/>
              </a:rPr>
              <a:t>) ::=  can form (</a:t>
            </a:r>
            <a:r>
              <a:rPr lang="en-US" sz="4800" i="1" dirty="0">
                <a:solidFill>
                  <a:srgbClr val="006600"/>
                </a:solidFill>
                <a:latin typeface="Arial Unicode MS" pitchFamily="34" charset="-128"/>
              </a:rPr>
              <a:t>n</a:t>
            </a:r>
            <a:r>
              <a:rPr lang="en-US" sz="4800" i="1" dirty="0">
                <a:latin typeface="Arial Unicode MS" pitchFamily="34" charset="-128"/>
              </a:rPr>
              <a:t> </a:t>
            </a:r>
            <a:r>
              <a:rPr lang="en-US" sz="48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4800" dirty="0">
                <a:latin typeface="Arial Unicode MS" pitchFamily="34" charset="-128"/>
              </a:rPr>
              <a:t>8)</a:t>
            </a:r>
            <a:r>
              <a:rPr lang="en-US" sz="4000" dirty="0">
                <a:latin typeface="Arial Unicode MS" pitchFamily="34" charset="-128"/>
                <a:cs typeface="Times New Roman" pitchFamily="18" charset="0"/>
              </a:rPr>
              <a:t>¢.</a:t>
            </a:r>
          </a:p>
          <a:p>
            <a:endParaRPr lang="en-US" sz="28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536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22098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b="1" dirty="0">
                <a:latin typeface="Arial Unicode MS" pitchFamily="34" charset="-128"/>
              </a:rPr>
              <a:t>Base case</a:t>
            </a:r>
            <a:r>
              <a:rPr lang="en-US" sz="5400" dirty="0">
                <a:latin typeface="Arial Unicode MS" pitchFamily="34" charset="-128"/>
              </a:rPr>
              <a:t> (</a:t>
            </a:r>
            <a:r>
              <a:rPr lang="en-US" sz="5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5400" i="1" dirty="0">
                <a:latin typeface="Arial Unicode MS" pitchFamily="34" charset="-128"/>
              </a:rPr>
              <a:t> </a:t>
            </a:r>
            <a:r>
              <a:rPr lang="en-US" sz="5400" dirty="0">
                <a:latin typeface="Arial Unicode MS" pitchFamily="34" charset="-128"/>
              </a:rPr>
              <a:t>= 0): </a:t>
            </a:r>
          </a:p>
          <a:p>
            <a:endParaRPr lang="en-US" sz="5400" b="1" dirty="0">
              <a:latin typeface="Arial Unicode MS" pitchFamily="34" charset="-128"/>
            </a:endParaRPr>
          </a:p>
          <a:p>
            <a:r>
              <a:rPr lang="en-US" sz="6000" dirty="0">
                <a:latin typeface="Arial Unicode MS" pitchFamily="34" charset="-128"/>
              </a:rPr>
              <a:t>(0 </a:t>
            </a:r>
            <a:r>
              <a:rPr lang="en-US" sz="6000" dirty="0">
                <a:latin typeface="Arial Unicode MS" pitchFamily="34" charset="-128"/>
                <a:sym typeface="Euclid Symbol" pitchFamily="18" charset="2"/>
              </a:rPr>
              <a:t>+</a:t>
            </a:r>
            <a:r>
              <a:rPr lang="en-US" sz="6000" dirty="0">
                <a:latin typeface="Arial Unicode MS" pitchFamily="34" charset="-128"/>
              </a:rPr>
              <a:t>8)¢</a:t>
            </a:r>
            <a:r>
              <a:rPr lang="en-US" sz="6000" dirty="0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54488" y="3505200"/>
            <a:ext cx="3160712" cy="1447800"/>
            <a:chOff x="1897" y="984"/>
            <a:chExt cx="1991" cy="912"/>
          </a:xfrm>
        </p:grpSpPr>
        <p:pic>
          <p:nvPicPr>
            <p:cNvPr id="2355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8" y="984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9" name="Picture 12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7" y="1083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00100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Inductive Step:</a:t>
            </a:r>
            <a:endParaRPr lang="en-US" sz="4400" dirty="0">
              <a:latin typeface="Arial Unicode MS" pitchFamily="34" charset="-128"/>
            </a:endParaRPr>
          </a:p>
          <a:p>
            <a:r>
              <a:rPr lang="en-US" sz="4400" dirty="0">
                <a:latin typeface="Arial Unicode MS" pitchFamily="34" charset="-128"/>
              </a:rPr>
              <a:t>assume (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dirty="0">
                <a:latin typeface="Arial Unicode MS" pitchFamily="34" charset="-128"/>
              </a:rPr>
              <a:t>+8)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¢</a:t>
            </a:r>
            <a:r>
              <a:rPr lang="en-US" sz="4400" dirty="0">
                <a:latin typeface="Arial Unicode MS" pitchFamily="34" charset="-128"/>
              </a:rPr>
              <a:t> for 0</a:t>
            </a:r>
            <a:r>
              <a:rPr lang="en-US" sz="4000" dirty="0">
                <a:sym typeface="Euclid Symbol" pitchFamily="18" charset="2"/>
              </a:rPr>
              <a:t>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US" sz="4400" b="1" i="1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  <a:sym typeface="Euclid Symbol" pitchFamily="18" charset="2"/>
              </a:rPr>
              <a:t></a:t>
            </a:r>
            <a:r>
              <a:rPr lang="en-US" sz="4400" i="1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,</a:t>
            </a:r>
            <a:r>
              <a:rPr lang="en-US" sz="4400" dirty="0">
                <a:latin typeface="Arial Unicode MS" pitchFamily="34" charset="-128"/>
              </a:rPr>
              <a:t> </a:t>
            </a:r>
          </a:p>
          <a:p>
            <a:r>
              <a:rPr lang="en-US" sz="4400" dirty="0">
                <a:latin typeface="Arial Unicode MS" pitchFamily="34" charset="-128"/>
              </a:rPr>
              <a:t>then prove ((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solidFill>
                  <a:srgbClr val="006600"/>
                </a:solidFill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</a:rPr>
              <a:t>) </a:t>
            </a:r>
            <a:r>
              <a:rPr lang="en-US" sz="4400" dirty="0">
                <a:latin typeface="Arial Unicode MS" pitchFamily="34" charset="-128"/>
                <a:sym typeface="Euclid Symbol" pitchFamily="18" charset="2"/>
              </a:rPr>
              <a:t>+ </a:t>
            </a:r>
            <a:r>
              <a:rPr lang="en-US" sz="4400" dirty="0">
                <a:latin typeface="Arial Unicode MS" pitchFamily="34" charset="-128"/>
              </a:rPr>
              <a:t>8)¢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381000" y="3400425"/>
            <a:ext cx="3515706" cy="28007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cases:</a:t>
            </a: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+1=</a:t>
            </a:r>
            <a:r>
              <a:rPr lang="en-US" sz="4400" dirty="0">
                <a:latin typeface="Arial Unicode MS" pitchFamily="34" charset="-128"/>
              </a:rPr>
              <a:t> 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9¢:</a:t>
            </a:r>
          </a:p>
          <a:p>
            <a:endParaRPr lang="en-US" sz="4400" i="1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 2, 10¢: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19600" y="5105400"/>
            <a:ext cx="2333625" cy="1447800"/>
            <a:chOff x="1920" y="3216"/>
            <a:chExt cx="1470" cy="912"/>
          </a:xfrm>
        </p:grpSpPr>
        <p:pic>
          <p:nvPicPr>
            <p:cNvPr id="24587" name="Picture 10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8" name="Picture 11" descr="s150f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3216"/>
              <a:ext cx="750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05200" y="3810000"/>
            <a:ext cx="5387975" cy="1131888"/>
            <a:chOff x="2160" y="2256"/>
            <a:chExt cx="3394" cy="713"/>
          </a:xfrm>
        </p:grpSpPr>
        <p:pic>
          <p:nvPicPr>
            <p:cNvPr id="24584" name="Picture 13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0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5" name="Picture 14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05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6" name="Picture 15" descr="s194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9" y="2256"/>
              <a:ext cx="1145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97855" y="1152942"/>
            <a:ext cx="7593745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b="1" dirty="0">
                <a:latin typeface="Arial Unicode MS" pitchFamily="34" charset="-128"/>
              </a:rPr>
              <a:t>case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dirty="0">
                <a:latin typeface="Arial Unicode MS" pitchFamily="34" charset="-128"/>
              </a:rPr>
              <a:t>+1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3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: let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  <a:cs typeface="Times New Roman" pitchFamily="18" charset="0"/>
              </a:rPr>
              <a:t>m 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=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dirty="0"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 2.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now 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n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 </a:t>
            </a:r>
            <a:r>
              <a:rPr lang="en-US" sz="4400" i="1" dirty="0">
                <a:solidFill>
                  <a:srgbClr val="0000FF"/>
                </a:solidFill>
                <a:latin typeface="Arial Unicode MS" pitchFamily="34" charset="-128"/>
              </a:rPr>
              <a:t>m </a:t>
            </a:r>
            <a:r>
              <a:rPr lang="en-US" sz="4400" b="1" dirty="0" smtClean="0">
                <a:latin typeface="cmsy10"/>
              </a:rPr>
              <a:t>¸</a:t>
            </a:r>
            <a:r>
              <a:rPr lang="en-US" sz="4400" dirty="0" smtClean="0">
                <a:latin typeface="Arial Unicode MS" pitchFamily="34" charset="-128"/>
                <a:sym typeface="Symbol" pitchFamily="18" charset="2"/>
              </a:rPr>
              <a:t> </a:t>
            </a:r>
            <a:r>
              <a:rPr lang="en-US" sz="4400" dirty="0">
                <a:latin typeface="Arial Unicode MS" pitchFamily="34" charset="-128"/>
                <a:sym typeface="Symbol" pitchFamily="18" charset="2"/>
              </a:rPr>
              <a:t>0</a:t>
            </a:r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, so</a:t>
            </a:r>
          </a:p>
          <a:p>
            <a:r>
              <a:rPr lang="en-US" sz="4400" dirty="0">
                <a:latin typeface="Arial Unicode MS" pitchFamily="34" charset="-128"/>
                <a:cs typeface="Times New Roman" pitchFamily="18" charset="0"/>
              </a:rPr>
              <a:t>by induction hypothesis have: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3303588"/>
            <a:ext cx="4573588" cy="3103562"/>
            <a:chOff x="0" y="2033"/>
            <a:chExt cx="2881" cy="1955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0" y="2033"/>
              <a:ext cx="2881" cy="1955"/>
              <a:chOff x="0" y="2033"/>
              <a:chExt cx="2881" cy="1955"/>
            </a:xfrm>
          </p:grpSpPr>
          <p:sp>
            <p:nvSpPr>
              <p:cNvPr id="34816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0" y="2033"/>
                <a:ext cx="2880" cy="137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168" y="3542"/>
                <a:ext cx="2713" cy="446"/>
                <a:chOff x="168" y="3542"/>
                <a:chExt cx="2713" cy="446"/>
              </a:xfrm>
            </p:grpSpPr>
            <p:sp>
              <p:nvSpPr>
                <p:cNvPr id="256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24" y="3542"/>
                  <a:ext cx="844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000" i="1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m </a:t>
                  </a:r>
                  <a:r>
                    <a:rPr lang="en-US" sz="4000" dirty="0" smtClean="0">
                      <a:latin typeface="Arial Unicode MS" pitchFamily="34" charset="-128"/>
                      <a:cs typeface="Times New Roman" pitchFamily="18" charset="0"/>
                      <a:sym typeface="Symbol" pitchFamily="18" charset="2"/>
                    </a:rPr>
                    <a:t>+8</a:t>
                  </a:r>
                  <a:endParaRPr lang="en-US" sz="4000" dirty="0">
                    <a:latin typeface="Arial Unicode MS" pitchFamily="34" charset="-128"/>
                    <a:cs typeface="Times New Roman" pitchFamily="18" charset="0"/>
                    <a:sym typeface="Symbol" pitchFamily="18" charset="2"/>
                  </a:endParaRPr>
                </a:p>
              </p:txBody>
            </p:sp>
            <p:sp>
              <p:nvSpPr>
                <p:cNvPr id="2562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68" y="3744"/>
                  <a:ext cx="600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56" y="3744"/>
                  <a:ext cx="624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5" name="Line 13"/>
                <p:cNvSpPr>
                  <a:spLocks noChangeShapeType="1"/>
                </p:cNvSpPr>
                <p:nvPr/>
              </p:nvSpPr>
              <p:spPr bwMode="auto">
                <a:xfrm>
                  <a:off x="168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6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3660"/>
                  <a:ext cx="1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80" y="2064"/>
              <a:ext cx="1657" cy="1032"/>
              <a:chOff x="480" y="2064"/>
              <a:chExt cx="1657" cy="1032"/>
            </a:xfrm>
          </p:grpSpPr>
          <p:pic>
            <p:nvPicPr>
              <p:cNvPr id="25617" name="Picture 6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80" y="2160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8" name="Picture 7" descr="s150fr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84" y="2064"/>
                <a:ext cx="553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619" name="Picture 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12" y="2592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5605" name="Text Box 16"/>
          <p:cNvSpPr txBox="1">
            <a:spLocks noChangeArrowheads="1"/>
          </p:cNvSpPr>
          <p:nvPr/>
        </p:nvSpPr>
        <p:spPr bwMode="auto">
          <a:xfrm>
            <a:off x="6765925" y="373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06" name="Text Box 17"/>
          <p:cNvSpPr txBox="1">
            <a:spLocks noChangeArrowheads="1"/>
          </p:cNvSpPr>
          <p:nvPr/>
        </p:nvSpPr>
        <p:spPr bwMode="auto">
          <a:xfrm>
            <a:off x="6842125" y="38862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179" name="Text Box 19"/>
          <p:cNvSpPr txBox="1">
            <a:spLocks noChangeArrowheads="1"/>
          </p:cNvSpPr>
          <p:nvPr/>
        </p:nvSpPr>
        <p:spPr bwMode="auto">
          <a:xfrm>
            <a:off x="6324600" y="3814763"/>
            <a:ext cx="263207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/>
              <a:t>= </a:t>
            </a:r>
            <a:r>
              <a:rPr lang="en-US" sz="4400" dirty="0">
                <a:latin typeface="Arial Unicode MS" pitchFamily="34" charset="-128"/>
              </a:rPr>
              <a:t>(</a:t>
            </a:r>
            <a:r>
              <a:rPr lang="en-US" sz="4400" i="1" dirty="0">
                <a:solidFill>
                  <a:srgbClr val="00B050"/>
                </a:solidFill>
                <a:latin typeface="Arial Unicode MS" pitchFamily="34" charset="-128"/>
              </a:rPr>
              <a:t>n</a:t>
            </a:r>
            <a:r>
              <a:rPr lang="en-US" sz="4400" i="1" dirty="0">
                <a:solidFill>
                  <a:srgbClr val="006600"/>
                </a:solidFill>
                <a:latin typeface="Arial Unicode MS" pitchFamily="34" charset="-128"/>
              </a:rPr>
              <a:t> </a:t>
            </a:r>
            <a:r>
              <a:rPr lang="en-US" sz="4400" dirty="0">
                <a:latin typeface="Arial Unicode MS" pitchFamily="34" charset="-128"/>
              </a:rPr>
              <a:t>+1)+8</a:t>
            </a:r>
            <a:endParaRPr lang="en-US" sz="4400" dirty="0">
              <a:latin typeface="Arial Unicode MS" pitchFamily="34" charset="-128"/>
              <a:cs typeface="Times New Roman" pitchFamily="18" charset="0"/>
            </a:endParaRPr>
          </a:p>
        </p:txBody>
      </p:sp>
      <p:pic>
        <p:nvPicPr>
          <p:cNvPr id="348187" name="Picture 27" descr="MCj0105192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105400"/>
            <a:ext cx="128905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84700" y="3886200"/>
            <a:ext cx="1652588" cy="1531938"/>
            <a:chOff x="2888" y="2472"/>
            <a:chExt cx="1041" cy="96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2888" y="2472"/>
              <a:ext cx="1041" cy="504"/>
              <a:chOff x="2888" y="2436"/>
              <a:chExt cx="1041" cy="504"/>
            </a:xfrm>
          </p:grpSpPr>
          <p:pic>
            <p:nvPicPr>
              <p:cNvPr id="25613" name="Picture 18" descr="s194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20" y="2436"/>
                <a:ext cx="809" cy="5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614" name="Text Box 21"/>
              <p:cNvSpPr txBox="1">
                <a:spLocks noChangeArrowheads="1"/>
              </p:cNvSpPr>
              <p:nvPr/>
            </p:nvSpPr>
            <p:spPr bwMode="auto">
              <a:xfrm>
                <a:off x="2888" y="2484"/>
                <a:ext cx="2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b="1"/>
                  <a:t>+</a:t>
                </a:r>
              </a:p>
            </p:txBody>
          </p:sp>
        </p:grp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3456" y="307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Unicode MS" pitchFamily="34" charset="-128"/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5754469"/>
            <a:ext cx="1912703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(</a:t>
            </a:r>
            <a:r>
              <a:rPr lang="en-US" sz="3600" i="1" dirty="0" smtClean="0">
                <a:solidFill>
                  <a:srgbClr val="008000"/>
                </a:solidFill>
                <a:latin typeface="Arial Unicode MS" pitchFamily="34" charset="-128"/>
                <a:cs typeface="Times New Roman" pitchFamily="18" charset="0"/>
              </a:rPr>
              <a:t>n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3600" dirty="0" smtClean="0">
                <a:latin typeface="Arial Unicode MS" pitchFamily="34" charset="-128"/>
                <a:cs typeface="Times New Roman" pitchFamily="18" charset="0"/>
                <a:sym typeface="Symbol" pitchFamily="18" charset="2"/>
              </a:rPr>
              <a:t>2)+8</a:t>
            </a:r>
            <a:endParaRPr lang="en-US" sz="3600" dirty="0"/>
          </a:p>
        </p:txBody>
      </p:sp>
      <p:sp>
        <p:nvSpPr>
          <p:cNvPr id="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447800" y="122238"/>
            <a:ext cx="7696200" cy="117316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Postage by Strong Induction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9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</a:t>
            </a:r>
            <a:r>
              <a:rPr lang="en-US" sz="4800" dirty="0" smtClean="0"/>
              <a:t>ike </a:t>
            </a:r>
            <a:r>
              <a:rPr lang="en-US" sz="4800" dirty="0" smtClean="0"/>
              <a:t>Dominos…</a:t>
            </a:r>
          </a:p>
        </p:txBody>
      </p:sp>
      <p:pic>
        <p:nvPicPr>
          <p:cNvPr id="17411" name="Picture 4" descr="DOMINO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76450" y="1749425"/>
            <a:ext cx="4645025" cy="4227513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</a:t>
            </a:r>
            <a:r>
              <a:rPr lang="en-US" dirty="0" smtClean="0"/>
              <a:t>xample Induction Proof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708400" cy="10668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Let’s prove:</a:t>
            </a:r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530225" y="2514600"/>
          <a:ext cx="8007350" cy="1709738"/>
        </p:xfrm>
        <a:graphic>
          <a:graphicData uri="http://schemas.openxmlformats.org/presentationml/2006/ole">
            <p:oleObj spid="_x0000_s33793" name="Equation" r:id="rId4" imgW="2971800" imgH="63468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328738"/>
            <a:ext cx="8280400" cy="3040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Statements in</a:t>
            </a:r>
            <a:r>
              <a:rPr lang="en-US" sz="3600" dirty="0" smtClean="0">
                <a:solidFill>
                  <a:srgbClr val="028822"/>
                </a:solidFill>
              </a:rPr>
              <a:t> </a:t>
            </a:r>
            <a:r>
              <a:rPr lang="en-US" sz="3600" dirty="0" smtClean="0">
                <a:solidFill>
                  <a:srgbClr val="FF33CC"/>
                </a:solidFill>
              </a:rPr>
              <a:t>magenta</a:t>
            </a:r>
            <a:r>
              <a:rPr lang="en-US" sz="3600" dirty="0" smtClean="0"/>
              <a:t> form a</a:t>
            </a:r>
          </a:p>
          <a:p>
            <a:pPr algn="ctr" eaLnBrk="1" hangingPunct="1">
              <a:buFontTx/>
              <a:buNone/>
            </a:pPr>
            <a:r>
              <a:rPr lang="en-US" b="1" dirty="0" smtClean="0"/>
              <a:t>template for inductive proofs:</a:t>
            </a:r>
            <a:endParaRPr lang="en-US" b="1" dirty="0" smtClean="0">
              <a:solidFill>
                <a:srgbClr val="009900"/>
              </a:solidFill>
            </a:endParaRP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Proof: (by induction on 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>
                <a:solidFill>
                  <a:srgbClr val="FF33CC"/>
                </a:solidFill>
              </a:rPr>
              <a:t>)</a:t>
            </a:r>
          </a:p>
          <a:p>
            <a:pPr eaLnBrk="1" hangingPunct="1"/>
            <a:r>
              <a:rPr lang="en-US" sz="3600" dirty="0" smtClean="0">
                <a:solidFill>
                  <a:srgbClr val="FF33CC"/>
                </a:solidFill>
              </a:rPr>
              <a:t>The induction hypothesis,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28822"/>
                </a:solidFill>
              </a:rPr>
              <a:t>n</a:t>
            </a:r>
            <a:r>
              <a:rPr lang="en-US" sz="3600" dirty="0" smtClean="0"/>
              <a:t>)</a:t>
            </a:r>
            <a:r>
              <a:rPr lang="en-US" sz="3600" dirty="0" smtClean="0">
                <a:solidFill>
                  <a:srgbClr val="FF33CC"/>
                </a:solidFill>
              </a:rPr>
              <a:t>, is: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3213100" y="1879600"/>
          <a:ext cx="914400" cy="198438"/>
        </p:xfrm>
        <a:graphic>
          <a:graphicData uri="http://schemas.openxmlformats.org/presentationml/2006/ole">
            <p:oleObj spid="_x0000_s1026" name="Equation" r:id="rId4" imgW="914400" imgH="198720" progId="">
              <p:embed/>
            </p:oleObj>
          </a:graphicData>
        </a:graphic>
      </p:graphicFrame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</a:t>
            </a:r>
            <a:r>
              <a:rPr lang="en-US" sz="4000" dirty="0" smtClean="0"/>
              <a:t>xample Induction </a:t>
            </a:r>
            <a:r>
              <a:rPr lang="en-US" sz="4000" dirty="0" smtClean="0"/>
              <a:t>P</a:t>
            </a:r>
            <a:r>
              <a:rPr lang="en-US" sz="4000" dirty="0" smtClean="0"/>
              <a:t>roof</a:t>
            </a:r>
            <a:endParaRPr lang="en-US" sz="4000" dirty="0" smtClean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19200" y="4081463"/>
          <a:ext cx="6415088" cy="1370012"/>
        </p:xfrm>
        <a:graphic>
          <a:graphicData uri="http://schemas.openxmlformats.org/presentationml/2006/ole">
            <p:oleObj spid="_x0000_s1027" name="Equation" r:id="rId5" imgW="2971800" imgH="63468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5334000"/>
            <a:ext cx="2770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(for r ≠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00175"/>
            <a:ext cx="5029200" cy="835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Base Case </a:t>
            </a:r>
            <a:r>
              <a:rPr lang="en-US" sz="4800" dirty="0" smtClean="0">
                <a:solidFill>
                  <a:srgbClr val="FF33CC"/>
                </a:solidFill>
              </a:rPr>
              <a:t>(</a:t>
            </a:r>
            <a:r>
              <a:rPr lang="en-US" sz="4800" dirty="0" smtClean="0">
                <a:solidFill>
                  <a:srgbClr val="028822"/>
                </a:solidFill>
              </a:rPr>
              <a:t>n </a:t>
            </a:r>
            <a:r>
              <a:rPr lang="en-US" sz="4800" dirty="0" smtClean="0"/>
              <a:t>= 0</a:t>
            </a:r>
            <a:r>
              <a:rPr lang="en-US" sz="4800" dirty="0" smtClean="0">
                <a:solidFill>
                  <a:srgbClr val="FF33CC"/>
                </a:solidFill>
              </a:rPr>
              <a:t>)</a:t>
            </a:r>
            <a:r>
              <a:rPr lang="en-US" sz="4000" dirty="0" smtClean="0">
                <a:solidFill>
                  <a:srgbClr val="FF33CC"/>
                </a:solidFill>
              </a:rPr>
              <a:t>:</a:t>
            </a:r>
            <a:r>
              <a:rPr lang="en-US" sz="4000" dirty="0" smtClean="0">
                <a:solidFill>
                  <a:srgbClr val="028822"/>
                </a:solidFill>
              </a:rPr>
              <a:t> </a:t>
            </a:r>
            <a:endParaRPr lang="en-US" dirty="0" smtClean="0">
              <a:solidFill>
                <a:srgbClr val="028822"/>
              </a:solidFill>
            </a:endParaRP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105400" y="3714750"/>
          <a:ext cx="2509838" cy="1619250"/>
        </p:xfrm>
        <a:graphic>
          <a:graphicData uri="http://schemas.openxmlformats.org/presentationml/2006/ole">
            <p:oleObj spid="_x0000_s2050" name="Equation" r:id="rId4" imgW="609480" imgH="393480" progId="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052513" y="2098675"/>
          <a:ext cx="6480175" cy="1752600"/>
        </p:xfrm>
        <a:graphic>
          <a:graphicData uri="http://schemas.openxmlformats.org/presentationml/2006/ole">
            <p:oleObj spid="_x0000_s2051" name="Equation" r:id="rId5" imgW="1688760" imgH="457200" progId="">
              <p:embed/>
            </p:oleObj>
          </a:graphicData>
        </a:graphic>
      </p:graphicFrame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</a:t>
            </a:r>
            <a:r>
              <a:rPr lang="en-US" sz="4000" dirty="0" smtClean="0"/>
              <a:t>xample Induction Proof</a:t>
            </a:r>
            <a:endParaRPr lang="en-US" sz="40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066800" y="3200400"/>
            <a:ext cx="3733800" cy="1440597"/>
            <a:chOff x="1066800" y="3200400"/>
            <a:chExt cx="3733800" cy="1440597"/>
          </a:xfrm>
        </p:grpSpPr>
        <p:sp>
          <p:nvSpPr>
            <p:cNvPr id="9" name="Right Brace 8"/>
            <p:cNvSpPr/>
            <p:nvPr/>
          </p:nvSpPr>
          <p:spPr>
            <a:xfrm rot="5400000">
              <a:off x="2667000" y="1600200"/>
              <a:ext cx="533400" cy="3733800"/>
            </a:xfrm>
            <a:prstGeom prst="rightBrac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0" y="3810000"/>
              <a:ext cx="4619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Comic Sans MS" pitchFamily="66" charset="0"/>
                </a:rPr>
                <a:t>1</a:t>
              </a:r>
              <a:endParaRPr lang="en-US" sz="4800" dirty="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46481" y="4876800"/>
            <a:ext cx="1451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OK!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</a:t>
            </a:r>
            <a:r>
              <a:rPr lang="en-US" sz="4800" dirty="0" smtClean="0"/>
              <a:t>orrection</a:t>
            </a:r>
            <a:endParaRPr lang="en-US" sz="4800" dirty="0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276600"/>
            <a:ext cx="6324600" cy="83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Induction Hypothesis: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46088" y="3962400"/>
          <a:ext cx="8212137" cy="1346200"/>
        </p:xfrm>
        <a:graphic>
          <a:graphicData uri="http://schemas.openxmlformats.org/presentationml/2006/ole">
            <p:oleObj spid="_x0000_s3074" name="Equation" r:id="rId4" imgW="2552400" imgH="419040" progId="">
              <p:embed/>
            </p:oleObj>
          </a:graphicData>
        </a:graphic>
      </p:graphicFrame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1592263" y="13001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0" y="1450975"/>
            <a:ext cx="83105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000" i="1" dirty="0">
                <a:latin typeface="Comic Sans MS" pitchFamily="66" charset="0"/>
              </a:rPr>
              <a:t>Theorem: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5238" y="1676400"/>
          <a:ext cx="6659562" cy="1346200"/>
        </p:xfrm>
        <a:graphic>
          <a:graphicData uri="http://schemas.openxmlformats.org/presentationml/2006/ole">
            <p:oleObj spid="_x0000_s3078" name="Equation" r:id="rId5" imgW="2070000" imgH="41904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1270</Words>
  <Application>Microsoft Office PowerPoint</Application>
  <PresentationFormat>On-screen Show (4:3)</PresentationFormat>
  <Paragraphs>292</Paragraphs>
  <Slides>47</Slides>
  <Notes>47</Notes>
  <HiddenSlides>7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Comic Sans MS</vt:lpstr>
      <vt:lpstr>Symbol</vt:lpstr>
      <vt:lpstr>Euclid Symbol</vt:lpstr>
      <vt:lpstr>Calibri</vt:lpstr>
      <vt:lpstr>Times New Roman</vt:lpstr>
      <vt:lpstr>Euclid Extra</vt:lpstr>
      <vt:lpstr>Arial Unicode MS</vt:lpstr>
      <vt:lpstr>cmsy10</vt:lpstr>
      <vt:lpstr>Office Theme</vt:lpstr>
      <vt:lpstr>Equation</vt:lpstr>
      <vt:lpstr>Induction</vt:lpstr>
      <vt:lpstr>The Idea of Induction</vt:lpstr>
      <vt:lpstr>The Idea of Induction</vt:lpstr>
      <vt:lpstr>Induction Rule</vt:lpstr>
      <vt:lpstr>Like Dominos…</vt:lpstr>
      <vt:lpstr>Example Induction Proof</vt:lpstr>
      <vt:lpstr>Example Induction Proof</vt:lpstr>
      <vt:lpstr>Example Induction Proof</vt:lpstr>
      <vt:lpstr>Correction</vt:lpstr>
      <vt:lpstr>Example Induction Proof</vt:lpstr>
      <vt:lpstr>Example Induction Proof</vt:lpstr>
      <vt:lpstr>Example Induction Proof</vt:lpstr>
      <vt:lpstr>example induction proof</vt:lpstr>
      <vt:lpstr>an aside: ellipsis</vt:lpstr>
      <vt:lpstr>The MIT Stata Center</vt:lpstr>
      <vt:lpstr>Design Mockup: Stata Lobby</vt:lpstr>
      <vt:lpstr>Mockup: Plaza Outside Stata</vt:lpstr>
      <vt:lpstr>Plaza Outside Stata</vt:lpstr>
      <vt:lpstr>Plaza Outside Stata</vt:lpstr>
      <vt:lpstr>Plaza Outside Stata</vt:lpstr>
      <vt:lpstr>Plaza Outside Stata</vt:lpstr>
      <vt:lpstr>Plaza Outside Stata</vt:lpstr>
      <vt:lpstr>Plaza Theorem</vt:lpstr>
      <vt:lpstr>Plaza Proof</vt:lpstr>
      <vt:lpstr>Plaza Proof</vt:lpstr>
      <vt:lpstr>Recursive Procedure</vt:lpstr>
      <vt:lpstr>A False Proof</vt:lpstr>
      <vt:lpstr>A False Proof</vt:lpstr>
      <vt:lpstr>A False Proof</vt:lpstr>
      <vt:lpstr>A False Proof</vt:lpstr>
      <vt:lpstr>A False Proof</vt:lpstr>
      <vt:lpstr>A False Proof</vt:lpstr>
      <vt:lpstr>Strong Induction</vt:lpstr>
      <vt:lpstr>Unstacking game</vt:lpstr>
      <vt:lpstr>Analyzing the Stacking Game</vt:lpstr>
      <vt:lpstr>Analyzing the Game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Proving the Claim by Induction</vt:lpstr>
      <vt:lpstr>Team Problems</vt:lpstr>
      <vt:lpstr>Postage by Strong Induction</vt:lpstr>
      <vt:lpstr>Postage by Strong Induction</vt:lpstr>
      <vt:lpstr>Postage by Strong Induction</vt:lpstr>
      <vt:lpstr>Postage by Strong Induction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Stephanie</cp:lastModifiedBy>
  <cp:revision>174</cp:revision>
  <dcterms:created xsi:type="dcterms:W3CDTF">2010-02-10T00:29:41Z</dcterms:created>
  <dcterms:modified xsi:type="dcterms:W3CDTF">2010-02-17T22:30:42Z</dcterms:modified>
</cp:coreProperties>
</file>