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5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embeddings/oleObject15.bin" ContentType="application/vnd.openxmlformats-officedocument.oleObject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embeddings/oleObject16.bin" ContentType="application/vnd.openxmlformats-officedocument.oleObject"/>
  <Override PartName="/ppt/notesSlides/notesSlide33.xml" ContentType="application/vnd.openxmlformats-officedocument.presentationml.notesSlide+xml"/>
  <Override PartName="/ppt/embeddings/oleObject17.bin" ContentType="application/vnd.openxmlformats-officedocument.oleObject"/>
  <Override PartName="/ppt/notesSlides/notesSlide34.xml" ContentType="application/vnd.openxmlformats-officedocument.presentationml.notesSlide+xml"/>
  <Override PartName="/ppt/embeddings/oleObject18.bin" ContentType="application/vnd.openxmlformats-officedocument.oleObject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46"/>
  </p:notesMasterIdLst>
  <p:handoutMasterIdLst>
    <p:handoutMasterId r:id="rId47"/>
  </p:handoutMasterIdLst>
  <p:sldIdLst>
    <p:sldId id="392" r:id="rId3"/>
    <p:sldId id="425" r:id="rId4"/>
    <p:sldId id="393" r:id="rId5"/>
    <p:sldId id="395" r:id="rId6"/>
    <p:sldId id="405" r:id="rId7"/>
    <p:sldId id="406" r:id="rId8"/>
    <p:sldId id="407" r:id="rId9"/>
    <p:sldId id="404" r:id="rId10"/>
    <p:sldId id="408" r:id="rId11"/>
    <p:sldId id="409" r:id="rId12"/>
    <p:sldId id="461" r:id="rId13"/>
    <p:sldId id="410" r:id="rId14"/>
    <p:sldId id="428" r:id="rId15"/>
    <p:sldId id="440" r:id="rId16"/>
    <p:sldId id="442" r:id="rId17"/>
    <p:sldId id="415" r:id="rId18"/>
    <p:sldId id="426" r:id="rId19"/>
    <p:sldId id="436" r:id="rId20"/>
    <p:sldId id="437" r:id="rId21"/>
    <p:sldId id="438" r:id="rId22"/>
    <p:sldId id="434" r:id="rId23"/>
    <p:sldId id="443" r:id="rId24"/>
    <p:sldId id="446" r:id="rId25"/>
    <p:sldId id="460" r:id="rId26"/>
    <p:sldId id="445" r:id="rId27"/>
    <p:sldId id="444" r:id="rId28"/>
    <p:sldId id="412" r:id="rId29"/>
    <p:sldId id="458" r:id="rId30"/>
    <p:sldId id="459" r:id="rId31"/>
    <p:sldId id="447" r:id="rId32"/>
    <p:sldId id="448" r:id="rId33"/>
    <p:sldId id="449" r:id="rId34"/>
    <p:sldId id="450" r:id="rId35"/>
    <p:sldId id="451" r:id="rId36"/>
    <p:sldId id="452" r:id="rId37"/>
    <p:sldId id="453" r:id="rId38"/>
    <p:sldId id="454" r:id="rId39"/>
    <p:sldId id="455" r:id="rId40"/>
    <p:sldId id="430" r:id="rId41"/>
    <p:sldId id="431" r:id="rId42"/>
    <p:sldId id="432" r:id="rId43"/>
    <p:sldId id="433" r:id="rId44"/>
    <p:sldId id="427" r:id="rId45"/>
  </p:sldIdLst>
  <p:sldSz cx="9144000" cy="6858000" type="screen4x3"/>
  <p:notesSz cx="7315200" cy="9601200"/>
  <p:custDataLst>
    <p:tags r:id="rId49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703" autoAdjust="0"/>
    <p:restoredTop sz="94618" autoAdjust="0"/>
  </p:normalViewPr>
  <p:slideViewPr>
    <p:cSldViewPr snapToGrid="0" showGuides="1">
      <p:cViewPr varScale="1">
        <p:scale>
          <a:sx n="116" d="100"/>
          <a:sy n="116" d="100"/>
        </p:scale>
        <p:origin x="-2320" y="-112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608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4" Type="http://schemas.openxmlformats.org/officeDocument/2006/relationships/image" Target="../media/image13.emf"/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4" Type="http://schemas.openxmlformats.org/officeDocument/2006/relationships/image" Target="../media/image14.emf"/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14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15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17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18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19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4BDF0A-DE5E-4B9D-B286-7277CA32F52E}" type="slidenum">
              <a:rPr lang="en-US"/>
              <a:pPr/>
              <a:t>2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20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21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D51D58-EEA3-473B-80B7-1B3072D9585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C83F79-9AFA-4964-A67B-F3838C6DA33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64C7125D-912B-4B97-B90D-F059F2EE60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F2C38426-785D-4133-8588-ACA8A80745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68AF58D-0467-409E-A30A-0D5E3A2B19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DBDB0B2F-B44C-435B-8A86-B1E0D7D269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361950"/>
            <a:ext cx="6629400" cy="105568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CDB55112-7E27-44BC-9CD7-7972D2ECAD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1185539F-4884-43D4-B838-19AA9A80C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8557" y="6553200"/>
            <a:ext cx="9754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489441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September 14</a:t>
            </a:r>
            <a:r>
              <a:rPr lang="en-US" sz="1100" dirty="0" smtClean="0">
                <a:latin typeface="Comic Sans MS" pitchFamily="66" charset="0"/>
              </a:rPr>
              <a:t>, </a:t>
            </a:r>
            <a:r>
              <a:rPr lang="en-US" sz="1100" dirty="0" smtClean="0">
                <a:latin typeface="Comic Sans MS" pitchFamily="66" charset="0"/>
              </a:rPr>
              <a:t>2011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8515" y="6553200"/>
            <a:ext cx="8354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9.emf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1.w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12.wmf"/><Relationship Id="rId10" Type="http://schemas.openxmlformats.org/officeDocument/2006/relationships/oleObject" Target="../embeddings/oleObject10.bin"/><Relationship Id="rId11" Type="http://schemas.openxmlformats.org/officeDocument/2006/relationships/image" Target="../media/image1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1.w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12.wmf"/><Relationship Id="rId10" Type="http://schemas.openxmlformats.org/officeDocument/2006/relationships/oleObject" Target="../embeddings/oleObject14.bin"/><Relationship Id="rId11" Type="http://schemas.openxmlformats.org/officeDocument/2006/relationships/image" Target="../media/image1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image" Target="../media/image18.png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7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9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The Logic of</a:t>
            </a:r>
            <a:br>
              <a:rPr lang="en-US" sz="8800" b="0" dirty="0" smtClean="0"/>
            </a:br>
            <a:r>
              <a:rPr lang="en-US" sz="8800" b="0" dirty="0" smtClean="0"/>
              <a:t>Propositions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46337" y="6553200"/>
            <a:ext cx="797664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4252"/>
            <a:ext cx="7108694" cy="1263956"/>
          </a:xfrm>
        </p:spPr>
        <p:txBody>
          <a:bodyPr/>
          <a:lstStyle/>
          <a:p>
            <a:r>
              <a:rPr lang="en-US" dirty="0" smtClean="0"/>
              <a:t>Evaluation in an Environment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1974" y="1704974"/>
            <a:ext cx="81057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Example:  Suppose environment,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3600" dirty="0" smtClean="0">
                <a:latin typeface="Comic Sans MS" pitchFamily="66" charset="0"/>
              </a:rPr>
              <a:t>, assigns</a:t>
            </a:r>
          </a:p>
          <a:p>
            <a:pPr algn="ctr"/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latin typeface="Comic Sans MS" pitchFamily="66" charset="0"/>
              </a:rPr>
              <a:t> =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 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latin typeface="Comic Sans MS" pitchFamily="66" charset="0"/>
              </a:rPr>
              <a:t>=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3600" dirty="0" smtClean="0">
                <a:latin typeface="Comic Sans MS" pitchFamily="66" charset="0"/>
              </a:rPr>
              <a:t>=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600" dirty="0" smtClean="0">
                <a:latin typeface="Comic Sans MS" pitchFamily="66" charset="0"/>
              </a:rPr>
              <a:t>.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Truth value of</a:t>
            </a:r>
          </a:p>
          <a:p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b="1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 pitchFamily="66" charset="0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AND 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 ) OR (</a:t>
            </a:r>
            <a:r>
              <a:rPr lang="en-US" sz="3600" dirty="0" smtClean="0">
                <a:latin typeface="Comic Sans MS" pitchFamily="66" charset="0"/>
              </a:rPr>
              <a:t>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XOR (   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))</a:t>
            </a:r>
            <a:r>
              <a:rPr lang="en-US" sz="3600" dirty="0" smtClean="0">
                <a:latin typeface="Comic Sans MS" pitchFamily="66" charset="0"/>
              </a:rPr>
              <a:t>           </a:t>
            </a:r>
          </a:p>
          <a:p>
            <a:pPr algn="l"/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        T </a:t>
            </a:r>
            <a:r>
              <a:rPr lang="en-US" sz="3600" dirty="0" smtClean="0">
                <a:latin typeface="Comic Sans MS" pitchFamily="66" charset="0"/>
              </a:rPr>
              <a:t>        </a:t>
            </a:r>
            <a:r>
              <a:rPr lang="en-US" sz="3600" dirty="0" err="1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            F             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24888" y="4429125"/>
            <a:ext cx="498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4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48527" y="4436418"/>
            <a:ext cx="46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14216" y="4455468"/>
            <a:ext cx="46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76566" y="4436418"/>
            <a:ext cx="4651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4317651" y="4576912"/>
            <a:ext cx="726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6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58822" y="6553200"/>
            <a:ext cx="885179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10</a:t>
            </a:fld>
            <a:endParaRPr lang="en-US" dirty="0" smtClean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164001" y="4142674"/>
          <a:ext cx="517692" cy="388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90" name="Equation" r:id="rId4" imgW="152400" imgH="114300" progId="Equation.DSMT4">
                  <p:embed/>
                </p:oleObj>
              </mc:Choice>
              <mc:Fallback>
                <p:oleObj name="Equation" r:id="rId4" imgW="152400" imgH="114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4001" y="4142674"/>
                        <a:ext cx="517692" cy="3882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4" name="Object 4"/>
          <p:cNvGraphicFramePr>
            <a:graphicFrameLocks noChangeAspect="1"/>
          </p:cNvGraphicFramePr>
          <p:nvPr/>
        </p:nvGraphicFramePr>
        <p:xfrm>
          <a:off x="6991192" y="4087516"/>
          <a:ext cx="517525" cy="377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91" name="Equation" r:id="rId6" imgW="152400" imgH="114300" progId="Equation.DSMT4">
                  <p:embed/>
                </p:oleObj>
              </mc:Choice>
              <mc:Fallback>
                <p:oleObj name="Equation" r:id="rId6" imgW="152400" imgH="1143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1192" y="4087516"/>
                        <a:ext cx="517525" cy="3773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4252"/>
            <a:ext cx="7108694" cy="1263956"/>
          </a:xfrm>
        </p:spPr>
        <p:txBody>
          <a:bodyPr/>
          <a:lstStyle/>
          <a:p>
            <a:r>
              <a:rPr lang="en-US" dirty="0" smtClean="0"/>
              <a:t>Evaluation in an Environment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" y="1704973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Example:  Suppose environment,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3600" dirty="0" smtClean="0">
                <a:latin typeface="Comic Sans MS" pitchFamily="66" charset="0"/>
              </a:rPr>
              <a:t>, assigns</a:t>
            </a:r>
          </a:p>
          <a:p>
            <a:pPr algn="ctr"/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latin typeface="Comic Sans MS" pitchFamily="66" charset="0"/>
              </a:rPr>
              <a:t> =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 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latin typeface="Comic Sans MS" pitchFamily="66" charset="0"/>
              </a:rPr>
              <a:t>=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3600" dirty="0" smtClean="0">
                <a:latin typeface="Comic Sans MS" pitchFamily="66" charset="0"/>
              </a:rPr>
              <a:t>=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600" dirty="0" smtClean="0">
                <a:latin typeface="Comic Sans MS" pitchFamily="66" charset="0"/>
              </a:rPr>
              <a:t>.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Truth value of</a:t>
            </a:r>
          </a:p>
          <a:p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 pitchFamily="66" charset="0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 )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OR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(</a:t>
            </a:r>
            <a:r>
              <a:rPr lang="en-US" sz="3600" dirty="0" smtClean="0">
                <a:latin typeface="Comic Sans MS" pitchFamily="66" charset="0"/>
              </a:rPr>
              <a:t>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XOR NOT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))</a:t>
            </a:r>
            <a:r>
              <a:rPr lang="en-US" sz="3600" dirty="0" smtClean="0">
                <a:latin typeface="Comic Sans MS" pitchFamily="66" charset="0"/>
              </a:rPr>
              <a:t>           </a:t>
            </a:r>
          </a:p>
          <a:p>
            <a:pPr algn="l"/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            T </a:t>
            </a:r>
            <a:r>
              <a:rPr lang="en-US" sz="3600" dirty="0" smtClean="0">
                <a:latin typeface="Comic Sans MS" pitchFamily="66" charset="0"/>
              </a:rPr>
              <a:t>        </a:t>
            </a:r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            F               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2185" y="4021214"/>
            <a:ext cx="498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4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48527" y="3852345"/>
            <a:ext cx="46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71800" y="3973390"/>
            <a:ext cx="46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13648" y="4000695"/>
            <a:ext cx="4651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4345462" y="4057752"/>
            <a:ext cx="726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6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58822" y="6553200"/>
            <a:ext cx="885179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11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5" grpId="1" build="allAtOnce"/>
      <p:bldP spid="5" grpId="2" uiExpand="1" build="allAtOnce"/>
      <p:bldP spid="7" grpId="0"/>
      <p:bldP spid="9" grpId="1"/>
      <p:bldP spid="10" grpId="0"/>
      <p:bldP spid="11" grpId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3112" y="377604"/>
            <a:ext cx="3497775" cy="1057299"/>
          </a:xfrm>
        </p:spPr>
        <p:txBody>
          <a:bodyPr/>
          <a:lstStyle/>
          <a:p>
            <a:r>
              <a:rPr lang="en-US" sz="4400" dirty="0" smtClean="0"/>
              <a:t>Equivalence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375557" y="2058671"/>
            <a:ext cx="84092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omic Sans MS" pitchFamily="66" charset="0"/>
              </a:rPr>
              <a:t>Two propositional formulas are  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equivalent</a:t>
            </a:r>
            <a:r>
              <a:rPr lang="en-US" sz="4400" dirty="0" smtClean="0">
                <a:latin typeface="Comic Sans MS" pitchFamily="66" charset="0"/>
              </a:rPr>
              <a:t> </a:t>
            </a:r>
          </a:p>
          <a:p>
            <a:r>
              <a:rPr lang="en-US" sz="4400" dirty="0" err="1" smtClean="0">
                <a:latin typeface="Comic Sans MS" pitchFamily="66" charset="0"/>
              </a:rPr>
              <a:t>iff</a:t>
            </a:r>
            <a:r>
              <a:rPr lang="en-US" sz="4400" dirty="0" smtClean="0">
                <a:latin typeface="Comic Sans MS" pitchFamily="66" charset="0"/>
              </a:rPr>
              <a:t> they have the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same</a:t>
            </a:r>
            <a:r>
              <a:rPr lang="en-US" sz="4400" dirty="0" smtClean="0">
                <a:latin typeface="Comic Sans MS" pitchFamily="66" charset="0"/>
              </a:rPr>
              <a:t> truth value in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all</a:t>
            </a:r>
            <a:r>
              <a:rPr lang="en-US" sz="4400" dirty="0" smtClean="0">
                <a:latin typeface="Comic Sans MS" pitchFamily="66" charset="0"/>
              </a:rPr>
              <a:t> environments.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58822" y="6553200"/>
            <a:ext cx="885179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12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(Boolean) Operators</a:t>
            </a:r>
            <a:endParaRPr lang="en-US" dirty="0"/>
          </a:p>
        </p:txBody>
      </p:sp>
      <p:pic>
        <p:nvPicPr>
          <p:cNvPr id="5" name="Picture 4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1774980" y="1248236"/>
            <a:ext cx="6784759" cy="4856716"/>
          </a:xfrm>
          <a:prstGeom prst="rect">
            <a:avLst/>
          </a:prstGeom>
          <a:noFill/>
          <a:ln/>
          <a:effectLst/>
        </p:spPr>
      </p:pic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58822" y="6553200"/>
            <a:ext cx="885179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3" name="Group 87"/>
          <p:cNvGrpSpPr/>
          <p:nvPr/>
        </p:nvGrpSpPr>
        <p:grpSpPr>
          <a:xfrm>
            <a:off x="3607211" y="2840393"/>
            <a:ext cx="1190058" cy="2117903"/>
            <a:chOff x="3391457" y="2840393"/>
            <a:chExt cx="1190058" cy="2117903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391457" y="4431647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>
                  <a:solidFill>
                    <a:schemeClr val="hlink"/>
                  </a:solidFill>
                  <a:latin typeface="Comic Sans MS" pitchFamily="66" charset="0"/>
                  <a:cs typeface="Arial" charset="0"/>
                </a:rPr>
                <a:t> </a:t>
              </a:r>
              <a:r>
                <a:rPr lang="en-US" sz="2800" dirty="0" smtClean="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  <a:endParaRPr lang="en-US" sz="2800" dirty="0">
                <a:solidFill>
                  <a:srgbClr val="CC0000"/>
                </a:solidFill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3391457" y="3904999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391457" y="3378350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3391457" y="2840393"/>
              <a:ext cx="1190058" cy="537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98351" name="Rectangle 47"/>
          <p:cNvSpPr>
            <a:spLocks noChangeArrowheads="1"/>
          </p:cNvSpPr>
          <p:nvPr/>
        </p:nvSpPr>
        <p:spPr bwMode="auto">
          <a:xfrm>
            <a:off x="2898322" y="2259880"/>
            <a:ext cx="2138361" cy="5395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en-US" sz="3200" dirty="0" smtClean="0">
                <a:latin typeface="Comic Sans MS" pitchFamily="66" charset="0"/>
                <a:cs typeface="Arial" charset="0"/>
                <a:sym typeface="Symbol" pitchFamily="18" charset="2"/>
              </a:rPr>
              <a:t> 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Arial" charset="0"/>
                <a:sym typeface="Euclid Symbol"/>
              </a:rPr>
              <a:t> </a:t>
            </a:r>
            <a:endParaRPr lang="en-US" sz="3200" dirty="0">
              <a:latin typeface="Comic Sans MS" pitchFamily="66" charset="0"/>
              <a:cs typeface="Arial" charset="0"/>
              <a:sym typeface="Symbol" pitchFamily="18" charset="2"/>
            </a:endParaRPr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155554" y="2253197"/>
            <a:ext cx="1770063" cy="2659063"/>
            <a:chOff x="592" y="1902"/>
            <a:chExt cx="1115" cy="1675"/>
          </a:xfrm>
        </p:grpSpPr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6" name="Rectangle 42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7" name="Rectangle 43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9" name="Rectangle 45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0" name="Rectangle 46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2" name="Rectangle 48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latin typeface="Comic Sans MS" pitchFamily="66" charset="0"/>
                  <a:cs typeface="Arial" charset="0"/>
                </a:rPr>
                <a:t>Q</a:t>
              </a:r>
            </a:p>
          </p:txBody>
        </p:sp>
        <p:sp>
          <p:nvSpPr>
            <p:cNvPr id="98353" name="Rectangle 49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latin typeface="Comic Sans MS" pitchFamily="66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993754" y="2253197"/>
            <a:ext cx="931863" cy="2659063"/>
            <a:chOff x="1120" y="1902"/>
            <a:chExt cx="587" cy="1675"/>
          </a:xfrm>
        </p:grpSpPr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1155554" y="2240497"/>
            <a:ext cx="3821113" cy="2659063"/>
            <a:chOff x="939800" y="2240497"/>
            <a:chExt cx="3821113" cy="2659063"/>
          </a:xfrm>
        </p:grpSpPr>
        <p:sp>
          <p:nvSpPr>
            <p:cNvPr id="98355" name="Line 51"/>
            <p:cNvSpPr>
              <a:spLocks noChangeShapeType="1"/>
            </p:cNvSpPr>
            <p:nvPr/>
          </p:nvSpPr>
          <p:spPr bwMode="auto">
            <a:xfrm>
              <a:off x="939800" y="2831047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6" name="Line 52"/>
            <p:cNvSpPr>
              <a:spLocks noChangeShapeType="1"/>
            </p:cNvSpPr>
            <p:nvPr/>
          </p:nvSpPr>
          <p:spPr bwMode="auto">
            <a:xfrm>
              <a:off x="939800" y="335968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7" name="Line 53"/>
            <p:cNvSpPr>
              <a:spLocks noChangeShapeType="1"/>
            </p:cNvSpPr>
            <p:nvPr/>
          </p:nvSpPr>
          <p:spPr bwMode="auto">
            <a:xfrm>
              <a:off x="939800" y="3877210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8" name="Line 54"/>
            <p:cNvSpPr>
              <a:spLocks noChangeShapeType="1"/>
            </p:cNvSpPr>
            <p:nvPr/>
          </p:nvSpPr>
          <p:spPr bwMode="auto">
            <a:xfrm>
              <a:off x="939800" y="439473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939800" y="2240497"/>
              <a:ext cx="3821113" cy="2659063"/>
              <a:chOff x="592" y="1806"/>
              <a:chExt cx="2407" cy="1675"/>
            </a:xfrm>
          </p:grpSpPr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98354" name="Line 5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59" name="Line 55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60" name="Line 56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98363" name="Line 59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0" cy="167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10" name="Group 89"/>
          <p:cNvGrpSpPr>
            <a:grpSpLocks/>
          </p:cNvGrpSpPr>
          <p:nvPr/>
        </p:nvGrpSpPr>
        <p:grpSpPr bwMode="auto">
          <a:xfrm>
            <a:off x="2925617" y="2818347"/>
            <a:ext cx="839787" cy="2093913"/>
            <a:chOff x="1707" y="2258"/>
            <a:chExt cx="529" cy="1319"/>
          </a:xfrm>
        </p:grpSpPr>
        <p:grpSp>
          <p:nvGrpSpPr>
            <p:cNvPr id="11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</p:grpSpPr>
          <p:sp>
            <p:nvSpPr>
              <p:cNvPr id="98339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42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5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8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9836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89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4" name="Slide Number Placeholder 2"/>
          <p:cNvSpPr txBox="1">
            <a:spLocks/>
          </p:cNvSpPr>
          <p:nvPr/>
        </p:nvSpPr>
        <p:spPr bwMode="auto">
          <a:xfrm>
            <a:off x="8258822" y="6553200"/>
            <a:ext cx="8851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2W.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81" name="Object 80"/>
          <p:cNvGraphicFramePr>
            <a:graphicFrameLocks noChangeAspect="1"/>
          </p:cNvGraphicFramePr>
          <p:nvPr/>
        </p:nvGraphicFramePr>
        <p:xfrm>
          <a:off x="1348983" y="1057488"/>
          <a:ext cx="1579151" cy="957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71" name="Equation" r:id="rId4" imgW="419040" imgH="253800" progId="Equation.DSMT4">
                  <p:embed/>
                </p:oleObj>
              </mc:Choice>
              <mc:Fallback>
                <p:oleObj name="Equation" r:id="rId4" imgW="419040" imgH="25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8983" y="1057488"/>
                        <a:ext cx="1579151" cy="9570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2897313" y="1202077"/>
            <a:ext cx="4158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is equivalent to</a:t>
            </a:r>
          </a:p>
        </p:txBody>
      </p:sp>
      <p:graphicFrame>
        <p:nvGraphicFramePr>
          <p:cNvPr id="87" name="Object 86"/>
          <p:cNvGraphicFramePr>
            <a:graphicFrameLocks noChangeAspect="1"/>
          </p:cNvGraphicFramePr>
          <p:nvPr/>
        </p:nvGraphicFramePr>
        <p:xfrm>
          <a:off x="7112784" y="1002694"/>
          <a:ext cx="1671620" cy="1013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72" name="Equation" r:id="rId6" imgW="419040" imgH="253800" progId="Equation.DSMT4">
                  <p:embed/>
                </p:oleObj>
              </mc:Choice>
              <mc:Fallback>
                <p:oleObj name="Equation" r:id="rId6" imgW="41904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784" y="1002694"/>
                        <a:ext cx="1671620" cy="10131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5" name="Object 7"/>
          <p:cNvGraphicFramePr>
            <a:graphicFrameLocks noChangeAspect="1"/>
          </p:cNvGraphicFramePr>
          <p:nvPr/>
        </p:nvGraphicFramePr>
        <p:xfrm>
          <a:off x="6120552" y="1996099"/>
          <a:ext cx="1780283" cy="875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73" name="Equation" r:id="rId8" imgW="545760" imgH="266400" progId="Equation.DSMT4">
                  <p:embed/>
                </p:oleObj>
              </mc:Choice>
              <mc:Fallback>
                <p:oleObj name="Equation" r:id="rId8" imgW="545760" imgH="266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0552" y="1996099"/>
                        <a:ext cx="1780283" cy="8756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6637117" y="2753477"/>
            <a:ext cx="601596" cy="234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5866544" y="1993187"/>
            <a:ext cx="2198669" cy="3102795"/>
            <a:chOff x="5866544" y="1993187"/>
            <a:chExt cx="2198669" cy="3102795"/>
          </a:xfrm>
        </p:grpSpPr>
        <p:sp>
          <p:nvSpPr>
            <p:cNvPr id="98" name="Rectangle 97"/>
            <p:cNvSpPr/>
            <p:nvPr/>
          </p:nvSpPr>
          <p:spPr bwMode="auto">
            <a:xfrm>
              <a:off x="5866544" y="1993187"/>
              <a:ext cx="2178121" cy="31027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5866544" y="2691829"/>
              <a:ext cx="2198669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5849580" y="2692622"/>
            <a:ext cx="856412" cy="2482710"/>
            <a:chOff x="5849580" y="2692622"/>
            <a:chExt cx="856412" cy="2482710"/>
          </a:xfrm>
        </p:grpSpPr>
        <p:grpSp>
          <p:nvGrpSpPr>
            <p:cNvPr id="96" name="Group 95"/>
            <p:cNvGrpSpPr/>
            <p:nvPr/>
          </p:nvGrpSpPr>
          <p:grpSpPr>
            <a:xfrm>
              <a:off x="5849580" y="2709944"/>
              <a:ext cx="856412" cy="2465388"/>
              <a:chOff x="6383828" y="2709944"/>
              <a:chExt cx="856412" cy="2465388"/>
            </a:xfrm>
          </p:grpSpPr>
          <p:sp>
            <p:nvSpPr>
              <p:cNvPr id="98310" name="Rectangle 6"/>
              <p:cNvSpPr>
                <a:spLocks noChangeArrowheads="1"/>
              </p:cNvSpPr>
              <p:nvPr/>
            </p:nvSpPr>
            <p:spPr bwMode="auto">
              <a:xfrm>
                <a:off x="6394102" y="4559382"/>
                <a:ext cx="846138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3" name="Rectangle 9"/>
              <p:cNvSpPr>
                <a:spLocks noChangeArrowheads="1"/>
              </p:cNvSpPr>
              <p:nvPr/>
            </p:nvSpPr>
            <p:spPr bwMode="auto">
              <a:xfrm>
                <a:off x="6394102" y="39418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6" name="Rectangle 12"/>
              <p:cNvSpPr>
                <a:spLocks noChangeArrowheads="1"/>
              </p:cNvSpPr>
              <p:nvPr/>
            </p:nvSpPr>
            <p:spPr bwMode="auto">
              <a:xfrm>
                <a:off x="6394102" y="3327482"/>
                <a:ext cx="846138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9" name="Rectangle 15"/>
              <p:cNvSpPr>
                <a:spLocks noChangeArrowheads="1"/>
              </p:cNvSpPr>
              <p:nvPr/>
            </p:nvSpPr>
            <p:spPr bwMode="auto">
              <a:xfrm>
                <a:off x="6383828" y="27099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 bwMode="auto">
            <a:xfrm rot="5400000">
              <a:off x="5414481" y="3883631"/>
              <a:ext cx="238360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7209418" y="2691828"/>
            <a:ext cx="760413" cy="2483504"/>
            <a:chOff x="7209418" y="2691828"/>
            <a:chExt cx="760413" cy="2483504"/>
          </a:xfrm>
        </p:grpSpPr>
        <p:grpSp>
          <p:nvGrpSpPr>
            <p:cNvPr id="86" name="Group 85"/>
            <p:cNvGrpSpPr/>
            <p:nvPr/>
          </p:nvGrpSpPr>
          <p:grpSpPr>
            <a:xfrm>
              <a:off x="7209418" y="2709944"/>
              <a:ext cx="760413" cy="2465388"/>
              <a:chOff x="6048456" y="2709944"/>
              <a:chExt cx="760413" cy="2465388"/>
            </a:xfrm>
          </p:grpSpPr>
          <p:sp>
            <p:nvSpPr>
              <p:cNvPr id="98309" name="Rectangle 5"/>
              <p:cNvSpPr>
                <a:spLocks noChangeArrowheads="1"/>
              </p:cNvSpPr>
              <p:nvPr/>
            </p:nvSpPr>
            <p:spPr bwMode="auto">
              <a:xfrm>
                <a:off x="6048456" y="4559382"/>
                <a:ext cx="760413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2" name="Rectangle 8"/>
              <p:cNvSpPr>
                <a:spLocks noChangeArrowheads="1"/>
              </p:cNvSpPr>
              <p:nvPr/>
            </p:nvSpPr>
            <p:spPr bwMode="auto">
              <a:xfrm>
                <a:off x="6048456" y="39418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5" name="Rectangle 11"/>
              <p:cNvSpPr>
                <a:spLocks noChangeArrowheads="1"/>
              </p:cNvSpPr>
              <p:nvPr/>
            </p:nvSpPr>
            <p:spPr bwMode="auto">
              <a:xfrm>
                <a:off x="6048456" y="3327482"/>
                <a:ext cx="760413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8" name="Rectangle 14"/>
              <p:cNvSpPr>
                <a:spLocks noChangeArrowheads="1"/>
              </p:cNvSpPr>
              <p:nvPr/>
            </p:nvSpPr>
            <p:spPr bwMode="auto">
              <a:xfrm>
                <a:off x="6048456" y="27099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 bwMode="auto">
            <a:xfrm rot="5400000">
              <a:off x="6113124" y="3883631"/>
              <a:ext cx="2404153" cy="205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68" name="Object 67"/>
          <p:cNvGraphicFramePr>
            <a:graphicFrameLocks noChangeAspect="1"/>
          </p:cNvGraphicFramePr>
          <p:nvPr/>
        </p:nvGraphicFramePr>
        <p:xfrm>
          <a:off x="3153572" y="2258214"/>
          <a:ext cx="184308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74" name="Equation" r:id="rId10" imgW="622300" imgH="215900" progId="Equation.DSMT4">
                  <p:embed/>
                </p:oleObj>
              </mc:Choice>
              <mc:Fallback>
                <p:oleObj name="Equation" r:id="rId10" imgW="622300" imgH="2159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3572" y="2258214"/>
                        <a:ext cx="1843088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51" grpId="0"/>
      <p:bldP spid="9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3" name="Group 87"/>
          <p:cNvGrpSpPr/>
          <p:nvPr/>
        </p:nvGrpSpPr>
        <p:grpSpPr>
          <a:xfrm>
            <a:off x="3607211" y="2840393"/>
            <a:ext cx="1190058" cy="2117903"/>
            <a:chOff x="3391457" y="2840393"/>
            <a:chExt cx="1190058" cy="2117903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391457" y="4431647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>
                  <a:solidFill>
                    <a:schemeClr val="hlink"/>
                  </a:solidFill>
                  <a:latin typeface="Comic Sans MS" pitchFamily="66" charset="0"/>
                  <a:cs typeface="Arial" charset="0"/>
                </a:rPr>
                <a:t> </a:t>
              </a:r>
              <a:r>
                <a:rPr lang="en-US" sz="2800" dirty="0" smtClean="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  <a:endParaRPr lang="en-US" sz="2800" dirty="0">
                <a:solidFill>
                  <a:srgbClr val="CC0000"/>
                </a:solidFill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3391457" y="3904999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391457" y="3378350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3391457" y="2840393"/>
              <a:ext cx="1190058" cy="537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98351" name="Rectangle 47"/>
          <p:cNvSpPr>
            <a:spLocks noChangeArrowheads="1"/>
          </p:cNvSpPr>
          <p:nvPr/>
        </p:nvSpPr>
        <p:spPr bwMode="auto">
          <a:xfrm>
            <a:off x="2898322" y="2259880"/>
            <a:ext cx="2138361" cy="5395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</a:pPr>
            <a:endParaRPr lang="en-US" sz="3200" dirty="0">
              <a:latin typeface="Comic Sans MS" pitchFamily="66" charset="0"/>
              <a:cs typeface="Arial" charset="0"/>
              <a:sym typeface="Symbol" pitchFamily="18" charset="2"/>
            </a:endParaRPr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155554" y="2253197"/>
            <a:ext cx="1770063" cy="2659063"/>
            <a:chOff x="592" y="1902"/>
            <a:chExt cx="1115" cy="1675"/>
          </a:xfrm>
        </p:grpSpPr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6" name="Rectangle 42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7" name="Rectangle 43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9" name="Rectangle 45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0" name="Rectangle 46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2" name="Rectangle 48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latin typeface="Comic Sans MS" pitchFamily="66" charset="0"/>
                  <a:cs typeface="Arial" charset="0"/>
                </a:rPr>
                <a:t>Q</a:t>
              </a:r>
            </a:p>
          </p:txBody>
        </p:sp>
        <p:sp>
          <p:nvSpPr>
            <p:cNvPr id="98353" name="Rectangle 49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latin typeface="Comic Sans MS" pitchFamily="66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993754" y="2253197"/>
            <a:ext cx="931863" cy="2659063"/>
            <a:chOff x="1120" y="1902"/>
            <a:chExt cx="587" cy="1675"/>
          </a:xfrm>
        </p:grpSpPr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1155554" y="2240497"/>
            <a:ext cx="3821113" cy="2659063"/>
            <a:chOff x="939800" y="2240497"/>
            <a:chExt cx="3821113" cy="2659063"/>
          </a:xfrm>
        </p:grpSpPr>
        <p:sp>
          <p:nvSpPr>
            <p:cNvPr id="98355" name="Line 51"/>
            <p:cNvSpPr>
              <a:spLocks noChangeShapeType="1"/>
            </p:cNvSpPr>
            <p:nvPr/>
          </p:nvSpPr>
          <p:spPr bwMode="auto">
            <a:xfrm>
              <a:off x="939800" y="2831047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6" name="Line 52"/>
            <p:cNvSpPr>
              <a:spLocks noChangeShapeType="1"/>
            </p:cNvSpPr>
            <p:nvPr/>
          </p:nvSpPr>
          <p:spPr bwMode="auto">
            <a:xfrm>
              <a:off x="939800" y="335968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7" name="Line 53"/>
            <p:cNvSpPr>
              <a:spLocks noChangeShapeType="1"/>
            </p:cNvSpPr>
            <p:nvPr/>
          </p:nvSpPr>
          <p:spPr bwMode="auto">
            <a:xfrm>
              <a:off x="939800" y="3877210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8" name="Line 54"/>
            <p:cNvSpPr>
              <a:spLocks noChangeShapeType="1"/>
            </p:cNvSpPr>
            <p:nvPr/>
          </p:nvSpPr>
          <p:spPr bwMode="auto">
            <a:xfrm>
              <a:off x="939800" y="439473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939800" y="2240497"/>
              <a:ext cx="3821113" cy="2659063"/>
              <a:chOff x="592" y="1806"/>
              <a:chExt cx="2407" cy="1675"/>
            </a:xfrm>
          </p:grpSpPr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98354" name="Line 5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59" name="Line 55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60" name="Line 56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98363" name="Line 59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0" cy="167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9" name="Group 89"/>
          <p:cNvGrpSpPr>
            <a:grpSpLocks/>
          </p:cNvGrpSpPr>
          <p:nvPr/>
        </p:nvGrpSpPr>
        <p:grpSpPr bwMode="auto">
          <a:xfrm>
            <a:off x="2925617" y="2818347"/>
            <a:ext cx="839787" cy="2093913"/>
            <a:chOff x="1707" y="2258"/>
            <a:chExt cx="529" cy="1319"/>
          </a:xfrm>
          <a:solidFill>
            <a:schemeClr val="folHlink">
              <a:alpha val="30000"/>
            </a:schemeClr>
          </a:solidFill>
        </p:grpSpPr>
        <p:grpSp>
          <p:nvGrpSpPr>
            <p:cNvPr id="10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  <a:grpFill/>
          </p:grpSpPr>
          <p:sp>
            <p:nvSpPr>
              <p:cNvPr id="98339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42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5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8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9836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89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4" name="Slide Number Placeholder 2"/>
          <p:cNvSpPr txBox="1">
            <a:spLocks/>
          </p:cNvSpPr>
          <p:nvPr/>
        </p:nvSpPr>
        <p:spPr bwMode="auto">
          <a:xfrm>
            <a:off x="8258822" y="6553200"/>
            <a:ext cx="8851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2W.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81" name="Object 80"/>
          <p:cNvGraphicFramePr>
            <a:graphicFrameLocks noChangeAspect="1"/>
          </p:cNvGraphicFramePr>
          <p:nvPr/>
        </p:nvGraphicFramePr>
        <p:xfrm>
          <a:off x="1348983" y="1057488"/>
          <a:ext cx="1579151" cy="957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17" name="Equation" r:id="rId4" imgW="419040" imgH="253800" progId="Equation.DSMT4">
                  <p:embed/>
                </p:oleObj>
              </mc:Choice>
              <mc:Fallback>
                <p:oleObj name="Equation" r:id="rId4" imgW="419040" imgH="25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8983" y="1057488"/>
                        <a:ext cx="1579151" cy="9570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2897313" y="1202077"/>
            <a:ext cx="4158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is equivalent to</a:t>
            </a:r>
          </a:p>
        </p:txBody>
      </p:sp>
      <p:graphicFrame>
        <p:nvGraphicFramePr>
          <p:cNvPr id="87" name="Object 86"/>
          <p:cNvGraphicFramePr>
            <a:graphicFrameLocks noChangeAspect="1"/>
          </p:cNvGraphicFramePr>
          <p:nvPr/>
        </p:nvGraphicFramePr>
        <p:xfrm>
          <a:off x="7112784" y="1002694"/>
          <a:ext cx="1671620" cy="1013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18" name="Equation" r:id="rId6" imgW="419040" imgH="253800" progId="Equation.DSMT4">
                  <p:embed/>
                </p:oleObj>
              </mc:Choice>
              <mc:Fallback>
                <p:oleObj name="Equation" r:id="rId6" imgW="41904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784" y="1002694"/>
                        <a:ext cx="1671620" cy="10131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5" name="Object 7"/>
          <p:cNvGraphicFramePr>
            <a:graphicFrameLocks noChangeAspect="1"/>
          </p:cNvGraphicFramePr>
          <p:nvPr/>
        </p:nvGraphicFramePr>
        <p:xfrm>
          <a:off x="6120552" y="1996099"/>
          <a:ext cx="1780283" cy="875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19" name="Equation" r:id="rId8" imgW="545760" imgH="266400" progId="Equation.DSMT4">
                  <p:embed/>
                </p:oleObj>
              </mc:Choice>
              <mc:Fallback>
                <p:oleObj name="Equation" r:id="rId8" imgW="545760" imgH="266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0552" y="1996099"/>
                        <a:ext cx="1780283" cy="8756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6637116" y="2732926"/>
            <a:ext cx="667809" cy="2369971"/>
          </a:xfrm>
          <a:prstGeom prst="rect">
            <a:avLst/>
          </a:prstGeom>
          <a:solidFill>
            <a:schemeClr val="folHlink">
              <a:alpha val="2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pSp>
        <p:nvGrpSpPr>
          <p:cNvPr id="11" name="Group 107"/>
          <p:cNvGrpSpPr/>
          <p:nvPr/>
        </p:nvGrpSpPr>
        <p:grpSpPr>
          <a:xfrm>
            <a:off x="5866544" y="1993187"/>
            <a:ext cx="2198669" cy="3102795"/>
            <a:chOff x="5866544" y="1993187"/>
            <a:chExt cx="2198669" cy="3102795"/>
          </a:xfrm>
        </p:grpSpPr>
        <p:sp>
          <p:nvSpPr>
            <p:cNvPr id="98" name="Rectangle 97"/>
            <p:cNvSpPr/>
            <p:nvPr/>
          </p:nvSpPr>
          <p:spPr bwMode="auto">
            <a:xfrm>
              <a:off x="5866544" y="1993187"/>
              <a:ext cx="2178121" cy="31027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5866544" y="2691829"/>
              <a:ext cx="2198669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05"/>
          <p:cNvGrpSpPr/>
          <p:nvPr/>
        </p:nvGrpSpPr>
        <p:grpSpPr>
          <a:xfrm>
            <a:off x="5849580" y="2692622"/>
            <a:ext cx="856412" cy="2482710"/>
            <a:chOff x="5849580" y="2692622"/>
            <a:chExt cx="856412" cy="2482710"/>
          </a:xfrm>
        </p:grpSpPr>
        <p:grpSp>
          <p:nvGrpSpPr>
            <p:cNvPr id="13" name="Group 95"/>
            <p:cNvGrpSpPr/>
            <p:nvPr/>
          </p:nvGrpSpPr>
          <p:grpSpPr>
            <a:xfrm>
              <a:off x="5849580" y="2709944"/>
              <a:ext cx="856412" cy="2465388"/>
              <a:chOff x="6383828" y="2709944"/>
              <a:chExt cx="856412" cy="2465388"/>
            </a:xfrm>
          </p:grpSpPr>
          <p:sp>
            <p:nvSpPr>
              <p:cNvPr id="98310" name="Rectangle 6"/>
              <p:cNvSpPr>
                <a:spLocks noChangeArrowheads="1"/>
              </p:cNvSpPr>
              <p:nvPr/>
            </p:nvSpPr>
            <p:spPr bwMode="auto">
              <a:xfrm>
                <a:off x="6394102" y="4559382"/>
                <a:ext cx="846138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3" name="Rectangle 9"/>
              <p:cNvSpPr>
                <a:spLocks noChangeArrowheads="1"/>
              </p:cNvSpPr>
              <p:nvPr/>
            </p:nvSpPr>
            <p:spPr bwMode="auto">
              <a:xfrm>
                <a:off x="6394102" y="39418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6" name="Rectangle 12"/>
              <p:cNvSpPr>
                <a:spLocks noChangeArrowheads="1"/>
              </p:cNvSpPr>
              <p:nvPr/>
            </p:nvSpPr>
            <p:spPr bwMode="auto">
              <a:xfrm>
                <a:off x="6394102" y="3327482"/>
                <a:ext cx="846138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9" name="Rectangle 15"/>
              <p:cNvSpPr>
                <a:spLocks noChangeArrowheads="1"/>
              </p:cNvSpPr>
              <p:nvPr/>
            </p:nvSpPr>
            <p:spPr bwMode="auto">
              <a:xfrm>
                <a:off x="6383828" y="27099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 bwMode="auto">
            <a:xfrm rot="5400000">
              <a:off x="5414481" y="3883631"/>
              <a:ext cx="238360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" name="Group 106"/>
          <p:cNvGrpSpPr/>
          <p:nvPr/>
        </p:nvGrpSpPr>
        <p:grpSpPr>
          <a:xfrm>
            <a:off x="7209418" y="2691828"/>
            <a:ext cx="760413" cy="2483504"/>
            <a:chOff x="7209418" y="2691828"/>
            <a:chExt cx="760413" cy="2483504"/>
          </a:xfrm>
        </p:grpSpPr>
        <p:grpSp>
          <p:nvGrpSpPr>
            <p:cNvPr id="15" name="Group 85"/>
            <p:cNvGrpSpPr/>
            <p:nvPr/>
          </p:nvGrpSpPr>
          <p:grpSpPr>
            <a:xfrm>
              <a:off x="7209418" y="2709944"/>
              <a:ext cx="760413" cy="2465388"/>
              <a:chOff x="6048456" y="2709944"/>
              <a:chExt cx="760413" cy="2465388"/>
            </a:xfrm>
          </p:grpSpPr>
          <p:sp>
            <p:nvSpPr>
              <p:cNvPr id="98309" name="Rectangle 5"/>
              <p:cNvSpPr>
                <a:spLocks noChangeArrowheads="1"/>
              </p:cNvSpPr>
              <p:nvPr/>
            </p:nvSpPr>
            <p:spPr bwMode="auto">
              <a:xfrm>
                <a:off x="6048456" y="4559382"/>
                <a:ext cx="760413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2" name="Rectangle 8"/>
              <p:cNvSpPr>
                <a:spLocks noChangeArrowheads="1"/>
              </p:cNvSpPr>
              <p:nvPr/>
            </p:nvSpPr>
            <p:spPr bwMode="auto">
              <a:xfrm>
                <a:off x="6048456" y="39418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5" name="Rectangle 11"/>
              <p:cNvSpPr>
                <a:spLocks noChangeArrowheads="1"/>
              </p:cNvSpPr>
              <p:nvPr/>
            </p:nvSpPr>
            <p:spPr bwMode="auto">
              <a:xfrm>
                <a:off x="6048456" y="3327482"/>
                <a:ext cx="760413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8" name="Rectangle 14"/>
              <p:cNvSpPr>
                <a:spLocks noChangeArrowheads="1"/>
              </p:cNvSpPr>
              <p:nvPr/>
            </p:nvSpPr>
            <p:spPr bwMode="auto">
              <a:xfrm>
                <a:off x="6048456" y="27099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 bwMode="auto">
            <a:xfrm rot="5400000">
              <a:off x="6113124" y="3883631"/>
              <a:ext cx="2404153" cy="205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3" name="TextBox 72"/>
          <p:cNvSpPr txBox="1"/>
          <p:nvPr/>
        </p:nvSpPr>
        <p:spPr>
          <a:xfrm>
            <a:off x="1413122" y="5312446"/>
            <a:ext cx="63177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Same final column, so equivalent</a:t>
            </a:r>
          </a:p>
          <a:p>
            <a:pPr algn="ctr"/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-- proof by Truth Table</a:t>
            </a:r>
            <a:endParaRPr lang="en-US" sz="3200" dirty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358407" name="Object 7"/>
          <p:cNvGraphicFramePr>
            <a:graphicFrameLocks noChangeAspect="1"/>
          </p:cNvGraphicFramePr>
          <p:nvPr/>
        </p:nvGraphicFramePr>
        <p:xfrm>
          <a:off x="3154363" y="2257425"/>
          <a:ext cx="184308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0" name="Equation" r:id="rId10" imgW="622300" imgH="215900" progId="Equation.DSMT4">
                  <p:embed/>
                </p:oleObj>
              </mc:Choice>
              <mc:Fallback>
                <p:oleObj name="Equation" r:id="rId10" imgW="622300" imgH="2159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3" y="2257425"/>
                        <a:ext cx="1843087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IMPLIES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113017" y="2761013"/>
          <a:ext cx="2675461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0950"/>
                <a:gridCol w="742950"/>
                <a:gridCol w="1251561"/>
              </a:tblGrid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r>
                        <a:rPr lang="en-US" sz="28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ymbol" charset="2"/>
                          <a:ea typeface="Wingdings"/>
                          <a:cs typeface="Symbol" charset="2"/>
                        </a:rPr>
                        <a:t>→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7090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IMPLIES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 P is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and Q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54637" y="2212521"/>
            <a:ext cx="604885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IMPLIES</a:t>
            </a:r>
            <a:r>
              <a:rPr lang="en-US" dirty="0" smtClean="0">
                <a:latin typeface="Comic Sans MS" pitchFamily="66" charset="0"/>
              </a:rPr>
              <a:t> (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Symbol" charset="2"/>
                <a:ea typeface="Wingdings"/>
                <a:cs typeface="Symbol" charset="2"/>
              </a:rPr>
              <a:t>→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 bwMode="auto">
          <a:xfrm>
            <a:off x="8249204" y="6581001"/>
            <a:ext cx="8947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2W.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173" y="4084518"/>
            <a:ext cx="2334493" cy="107721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iff</a:t>
            </a:r>
            <a:r>
              <a:rPr lang="en-US" dirty="0" smtClean="0">
                <a:latin typeface="Comic Sans MS" pitchFamily="66" charset="0"/>
              </a:rPr>
              <a:t> P is </a:t>
            </a:r>
            <a:r>
              <a:rPr lang="en-US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  <a:p>
            <a:r>
              <a:rPr lang="en-US" dirty="0" smtClean="0">
                <a:latin typeface="Comic Sans MS" pitchFamily="66" charset="0"/>
              </a:rPr>
              <a:t>        Q is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2600898" y="4184773"/>
            <a:ext cx="3513762" cy="698642"/>
          </a:xfrm>
          <a:prstGeom prst="ellipse">
            <a:avLst/>
          </a:prstGeom>
          <a:solidFill>
            <a:schemeClr val="accent2">
              <a:alpha val="5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0" grpId="0" animBg="1"/>
      <p:bldP spid="1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IMPLIES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49205" y="6553200"/>
            <a:ext cx="894797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IMPLIES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conclusion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49205" y="6553200"/>
            <a:ext cx="894797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8" name="Freeform 7"/>
          <p:cNvSpPr/>
          <p:nvPr/>
        </p:nvSpPr>
        <p:spPr bwMode="auto">
          <a:xfrm>
            <a:off x="7961376" y="2401824"/>
            <a:ext cx="786384" cy="1438656"/>
          </a:xfrm>
          <a:custGeom>
            <a:avLst/>
            <a:gdLst>
              <a:gd name="connsiteX0" fmla="*/ 0 w 786384"/>
              <a:gd name="connsiteY0" fmla="*/ 1438656 h 1438656"/>
              <a:gd name="connsiteX1" fmla="*/ 621792 w 786384"/>
              <a:gd name="connsiteY1" fmla="*/ 975360 h 1438656"/>
              <a:gd name="connsiteX2" fmla="*/ 743712 w 786384"/>
              <a:gd name="connsiteY2" fmla="*/ 365760 h 1438656"/>
              <a:gd name="connsiteX3" fmla="*/ 365760 w 786384"/>
              <a:gd name="connsiteY3" fmla="*/ 0 h 1438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384" h="1438656">
                <a:moveTo>
                  <a:pt x="0" y="1438656"/>
                </a:moveTo>
                <a:cubicBezTo>
                  <a:pt x="248920" y="1296416"/>
                  <a:pt x="497840" y="1154176"/>
                  <a:pt x="621792" y="975360"/>
                </a:cubicBezTo>
                <a:cubicBezTo>
                  <a:pt x="745744" y="796544"/>
                  <a:pt x="786384" y="528320"/>
                  <a:pt x="743712" y="365760"/>
                </a:cubicBezTo>
                <a:cubicBezTo>
                  <a:pt x="701040" y="203200"/>
                  <a:pt x="430784" y="65024"/>
                  <a:pt x="365760" y="0"/>
                </a:cubicBezTo>
              </a:path>
            </a:pathLst>
          </a:custGeom>
          <a:noFill/>
          <a:ln w="34925" cap="flat" cmpd="sng" algn="ctr">
            <a:solidFill>
              <a:srgbClr val="BB0FAB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3075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IMPLIES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from the false hypothesis.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49205" y="6553200"/>
            <a:ext cx="894797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Tm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39774" y="2779494"/>
            <a:ext cx="7186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There are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5 </a:t>
            </a:r>
            <a:r>
              <a:rPr lang="en-US" sz="4400" dirty="0" smtClean="0">
                <a:latin typeface="Comic Sans MS" pitchFamily="66" charset="0"/>
              </a:rPr>
              <a:t>regular solids.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3771900" y="3634589"/>
            <a:ext cx="160020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4400" b="1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20904" y="2801775"/>
            <a:ext cx="1702191" cy="1641996"/>
            <a:chOff x="3699803" y="2813538"/>
            <a:chExt cx="1702191" cy="1641996"/>
          </a:xfrm>
        </p:grpSpPr>
        <p:sp>
          <p:nvSpPr>
            <p:cNvPr id="13" name="TextBox 12"/>
            <p:cNvSpPr txBox="1"/>
            <p:nvPr/>
          </p:nvSpPr>
          <p:spPr>
            <a:xfrm>
              <a:off x="3699803" y="2813538"/>
              <a:ext cx="529311" cy="76944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  <a:latin typeface="Comic Sans MS" pitchFamily="66" charset="0"/>
                </a:rPr>
                <a:t>6</a:t>
              </a:r>
              <a:endParaRPr lang="en-US" sz="44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180234" name="Text Box 10"/>
            <p:cNvSpPr txBox="1">
              <a:spLocks noChangeArrowheads="1"/>
            </p:cNvSpPr>
            <p:nvPr/>
          </p:nvSpPr>
          <p:spPr bwMode="auto">
            <a:xfrm>
              <a:off x="3719592" y="3686093"/>
              <a:ext cx="1682402" cy="76944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sz="4400" b="1" dirty="0">
                  <a:solidFill>
                    <a:schemeClr val="accent2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18134" y="6553200"/>
            <a:ext cx="825867" cy="276999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(Boolean) Logic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84501" y="1515404"/>
            <a:ext cx="8969122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A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proposition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is either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  <a:r>
              <a:rPr lang="en-US" sz="4000" dirty="0">
                <a:latin typeface="Comic Sans MS" pitchFamily="66" charset="0"/>
              </a:rPr>
              <a:t> or </a:t>
            </a:r>
            <a:r>
              <a:rPr lang="en-US" sz="4000" b="1" dirty="0">
                <a:solidFill>
                  <a:schemeClr val="accent2"/>
                </a:solidFill>
                <a:latin typeface="Comic Sans MS" pitchFamily="66" charset="0"/>
              </a:rPr>
              <a:t>False</a:t>
            </a:r>
          </a:p>
        </p:txBody>
      </p: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286044" y="2168769"/>
            <a:ext cx="210506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3600" i="1" dirty="0" smtClean="0">
                <a:latin typeface="Comic Sans MS" pitchFamily="66" charset="0"/>
              </a:rPr>
              <a:t>Example:</a:t>
            </a:r>
            <a:endParaRPr lang="en-US" sz="3600" i="1" dirty="0">
              <a:latin typeface="Comic Sans MS" pitchFamily="66" charset="0"/>
            </a:endParaRP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363415" y="4487593"/>
            <a:ext cx="354740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3600" i="1" dirty="0">
                <a:solidFill>
                  <a:schemeClr val="hlink"/>
                </a:solidFill>
                <a:latin typeface="Comic Sans MS" pitchFamily="66" charset="0"/>
              </a:rPr>
              <a:t>Non</a:t>
            </a:r>
            <a:r>
              <a:rPr lang="en-US" sz="3600" i="1" dirty="0">
                <a:latin typeface="Comic Sans MS" pitchFamily="66" charset="0"/>
              </a:rPr>
              <a:t>-examples:</a:t>
            </a:r>
          </a:p>
        </p:txBody>
      </p:sp>
      <p:sp>
        <p:nvSpPr>
          <p:cNvPr id="180231" name="Text Box 7"/>
          <p:cNvSpPr txBox="1">
            <a:spLocks noChangeArrowheads="1"/>
          </p:cNvSpPr>
          <p:nvPr/>
        </p:nvSpPr>
        <p:spPr bwMode="auto">
          <a:xfrm>
            <a:off x="4572000" y="4473795"/>
            <a:ext cx="3654792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Wake up!</a:t>
            </a:r>
          </a:p>
          <a:p>
            <a:pPr algn="l"/>
            <a:r>
              <a:rPr lang="en-US" sz="4400" dirty="0">
                <a:latin typeface="Comic Sans MS" pitchFamily="66" charset="0"/>
              </a:rPr>
              <a:t>Where am I</a:t>
            </a:r>
            <a:r>
              <a:rPr lang="en-US" sz="4400" dirty="0" smtClean="0">
                <a:latin typeface="Comic Sans MS" pitchFamily="66" charset="0"/>
              </a:rPr>
              <a:t>?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It’s 3PM.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0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0232" grpId="0"/>
      <p:bldP spid="180229" grpId="0"/>
      <p:bldP spid="180230" grpId="0"/>
      <p:bldP spid="18023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3075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(1=-1)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from the false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hypothesis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49205" y="6553200"/>
            <a:ext cx="894797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6" name="Freeform 5"/>
          <p:cNvSpPr/>
          <p:nvPr/>
        </p:nvSpPr>
        <p:spPr bwMode="auto">
          <a:xfrm>
            <a:off x="908304" y="2609088"/>
            <a:ext cx="3895344" cy="1914144"/>
          </a:xfrm>
          <a:custGeom>
            <a:avLst/>
            <a:gdLst>
              <a:gd name="connsiteX0" fmla="*/ 3895344 w 3895344"/>
              <a:gd name="connsiteY0" fmla="*/ 1828800 h 1914144"/>
              <a:gd name="connsiteX1" fmla="*/ 603504 w 3895344"/>
              <a:gd name="connsiteY1" fmla="*/ 1609344 h 1914144"/>
              <a:gd name="connsiteX2" fmla="*/ 274320 w 3895344"/>
              <a:gd name="connsiteY2" fmla="*/ 0 h 1914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5344" h="1914144">
                <a:moveTo>
                  <a:pt x="3895344" y="1828800"/>
                </a:moveTo>
                <a:cubicBezTo>
                  <a:pt x="2551176" y="1871472"/>
                  <a:pt x="1207008" y="1914144"/>
                  <a:pt x="603504" y="1609344"/>
                </a:cubicBezTo>
                <a:cubicBezTo>
                  <a:pt x="0" y="1304544"/>
                  <a:pt x="329184" y="272288"/>
                  <a:pt x="274320" y="0"/>
                </a:cubicBezTo>
              </a:path>
            </a:pathLst>
          </a:custGeom>
          <a:noFill/>
          <a:ln w="34925" cap="flat" cmpd="sng" algn="ctr">
            <a:solidFill>
              <a:srgbClr val="BB0FAB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6" y="6553200"/>
            <a:ext cx="916236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5376" y="1943427"/>
            <a:ext cx="8583141" cy="3046988"/>
          </a:xfrm>
          <a:prstGeom prst="rect">
            <a:avLst/>
          </a:prstGeom>
          <a:noFill/>
          <a:ln w="3492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IMPLIES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The </a:t>
            </a:r>
            <a:r>
              <a:rPr lang="en-US" sz="4800" i="1" dirty="0" smtClean="0">
                <a:latin typeface="Comic Sans MS" pitchFamily="66" charset="0"/>
              </a:rPr>
              <a:t>whole implication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true</a:t>
            </a:r>
            <a:r>
              <a:rPr lang="en-US" sz="4800" dirty="0" smtClean="0">
                <a:latin typeface="Comic Sans MS" pitchFamily="66" charset="0"/>
              </a:rPr>
              <a:t>,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even though both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&amp; hypothesis are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false</a:t>
            </a:r>
            <a:r>
              <a:rPr lang="en-US" sz="4800" dirty="0" smtClean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0" y="304799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Satisfiability</a:t>
            </a:r>
            <a:r>
              <a:rPr lang="en-US" dirty="0" smtClean="0"/>
              <a:t> &amp; Validity 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92814" y="1633593"/>
            <a:ext cx="86148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A formula is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it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in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some</a:t>
            </a:r>
            <a:r>
              <a:rPr lang="en-US" sz="4800" dirty="0" smtClean="0">
                <a:latin typeface="Comic Sans MS" pitchFamily="66" charset="0"/>
              </a:rPr>
              <a:t> environment</a:t>
            </a:r>
            <a:r>
              <a:rPr lang="en-US" sz="4800" i="1" dirty="0" smtClean="0">
                <a:latin typeface="Comic Sans MS" pitchFamily="66" charset="0"/>
              </a:rPr>
              <a:t>.</a:t>
            </a:r>
            <a:endParaRPr lang="en-US" sz="4800" dirty="0" smtClean="0">
              <a:latin typeface="Comic Sans MS" pitchFamily="66" charset="0"/>
            </a:endParaRPr>
          </a:p>
          <a:p>
            <a:pPr algn="l"/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A formula is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valid </a:t>
            </a:r>
            <a:r>
              <a:rPr lang="en-US" sz="4800" dirty="0" err="1" smtClean="0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it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in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all</a:t>
            </a:r>
            <a:r>
              <a:rPr lang="en-US" sz="4800" dirty="0" smtClean="0">
                <a:latin typeface="Comic Sans MS" pitchFamily="66" charset="0"/>
              </a:rPr>
              <a:t> environments.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58822" y="6553200"/>
            <a:ext cx="885179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22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Verifying Valid, </a:t>
            </a:r>
            <a:r>
              <a:rPr lang="en-US" sz="4000" dirty="0" err="1" smtClean="0"/>
              <a:t>Satisfiable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60512" y="1485900"/>
            <a:ext cx="795121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Truth table size</a:t>
            </a:r>
            <a:r>
              <a:rPr lang="en-US" sz="40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doubles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 with</a:t>
            </a:r>
          </a:p>
          <a:p>
            <a:pPr algn="l"/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each additional variable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--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exponential growth</a:t>
            </a:r>
            <a:r>
              <a:rPr lang="en-US" sz="4000" dirty="0" smtClean="0">
                <a:latin typeface="Comic Sans MS" pitchFamily="66" charset="0"/>
              </a:rPr>
              <a:t>.  Makes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truth tables impossible when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there are hundreds of variables.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(In current digital circuits,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there are millions of variables.)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203" y="304799"/>
            <a:ext cx="7696200" cy="1184953"/>
          </a:xfrm>
        </p:spPr>
        <p:txBody>
          <a:bodyPr/>
          <a:lstStyle/>
          <a:p>
            <a:r>
              <a:rPr lang="en-US" dirty="0" smtClean="0"/>
              <a:t>Efficient Test for </a:t>
            </a:r>
            <a:r>
              <a:rPr lang="en-US" dirty="0" err="1" smtClean="0"/>
              <a:t>Satisfiability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8759" y="1842363"/>
            <a:ext cx="798648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The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P=NP?</a:t>
            </a:r>
            <a:r>
              <a:rPr lang="en-US" sz="4000" dirty="0" smtClean="0">
                <a:latin typeface="Comic Sans MS" pitchFamily="66" charset="0"/>
              </a:rPr>
              <a:t> question is equivalent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to asking if there is an efficient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(polynomial rather than 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exponential time) procedure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to check </a:t>
            </a:r>
            <a:r>
              <a:rPr lang="en-US" sz="4000" dirty="0" err="1" smtClean="0">
                <a:latin typeface="Comic Sans MS" pitchFamily="66" charset="0"/>
              </a:rPr>
              <a:t>satisfiability</a:t>
            </a:r>
            <a:r>
              <a:rPr lang="en-US" sz="4000" dirty="0" smtClean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1" y="304799"/>
            <a:ext cx="5248416" cy="1101969"/>
          </a:xfrm>
        </p:spPr>
        <p:txBody>
          <a:bodyPr/>
          <a:lstStyle/>
          <a:p>
            <a:r>
              <a:rPr lang="en-US" sz="3600" dirty="0" smtClean="0"/>
              <a:t>Equivalence &amp; Validity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693500" y="2291127"/>
            <a:ext cx="77826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A formula is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valid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 smtClean="0">
              <a:latin typeface="Comic Sans MS" pitchFamily="66" charset="0"/>
            </a:endParaRPr>
          </a:p>
          <a:p>
            <a:pPr algn="l"/>
            <a:r>
              <a:rPr lang="en-US" sz="6000" dirty="0" smtClean="0">
                <a:latin typeface="Comic Sans MS" pitchFamily="66" charset="0"/>
              </a:rPr>
              <a:t>it is equivalent to 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6000" dirty="0" smtClean="0">
                <a:latin typeface="Comic Sans MS" pitchFamily="66" charset="0"/>
              </a:rPr>
              <a:t>. 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5" y="6553200"/>
            <a:ext cx="916236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25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56854" y="2147291"/>
            <a:ext cx="8650840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200"/>
              </a:spcBef>
            </a:pPr>
            <a:r>
              <a:rPr lang="en-US" sz="6000" dirty="0" smtClean="0">
                <a:latin typeface="Comic Sans MS" pitchFamily="66" charset="0"/>
              </a:rPr>
              <a:t>Formula </a:t>
            </a:r>
            <a:r>
              <a:rPr lang="en-US" sz="6600" dirty="0" smtClean="0">
                <a:solidFill>
                  <a:srgbClr val="BB0FAB"/>
                </a:solidFill>
                <a:latin typeface="Comic Sans MS" pitchFamily="66" charset="0"/>
              </a:rPr>
              <a:t>G</a:t>
            </a:r>
            <a:r>
              <a:rPr lang="en-US" sz="6000" dirty="0" smtClean="0">
                <a:solidFill>
                  <a:srgbClr val="BB0FAB"/>
                </a:solidFill>
                <a:latin typeface="Comic Sans MS" pitchFamily="66" charset="0"/>
              </a:rPr>
              <a:t> is </a:t>
            </a:r>
            <a:r>
              <a:rPr lang="en-US" sz="6000" dirty="0" err="1" smtClean="0">
                <a:solidFill>
                  <a:srgbClr val="BB0FAB"/>
                </a:solidFill>
                <a:latin typeface="Comic Sans MS" pitchFamily="66" charset="0"/>
              </a:rPr>
              <a:t>satisfiable</a:t>
            </a:r>
            <a:endParaRPr lang="en-US" sz="6000" dirty="0" smtClean="0">
              <a:solidFill>
                <a:srgbClr val="BB0FAB"/>
              </a:solidFill>
              <a:latin typeface="Comic Sans MS" pitchFamily="66" charset="0"/>
            </a:endParaRP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latin typeface="Comic Sans MS" pitchFamily="66" charset="0"/>
              </a:rPr>
              <a:t>      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r>
              <a:rPr lang="en-US" sz="6000" dirty="0" smtClean="0">
                <a:latin typeface="Comic Sans MS" pitchFamily="66" charset="0"/>
              </a:rPr>
              <a:t>     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is not valid</a:t>
            </a:r>
            <a:r>
              <a:rPr lang="en-US" sz="6000" dirty="0" smtClean="0">
                <a:latin typeface="Comic Sans MS" pitchFamily="66" charset="0"/>
              </a:rPr>
              <a:t>.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5" y="6553200"/>
            <a:ext cx="916236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26</a:t>
            </a:fld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156994" y="3101055"/>
          <a:ext cx="983467" cy="1475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30" name="Equation" r:id="rId4" imgW="152280" imgH="228600" progId="Equation.DSMT4">
                  <p:embed/>
                </p:oleObj>
              </mc:Choice>
              <mc:Fallback>
                <p:oleObj name="Equation" r:id="rId4" imgW="15228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6994" y="3101055"/>
                        <a:ext cx="983467" cy="14752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940180" y="304799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Vailidity</a:t>
            </a:r>
            <a:r>
              <a:rPr lang="en-US" sz="3600" dirty="0" smtClean="0"/>
              <a:t> &amp; </a:t>
            </a:r>
            <a:r>
              <a:rPr lang="en-US" sz="3600" dirty="0" err="1" smtClean="0"/>
              <a:t>Satisfiability</a:t>
            </a:r>
            <a:endParaRPr lang="en-US" sz="36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IFF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113017" y="2761013"/>
          <a:ext cx="2675461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0950"/>
                <a:gridCol w="742950"/>
                <a:gridCol w="1251561"/>
              </a:tblGrid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r>
                        <a:rPr lang="en-US" sz="2800" b="1" dirty="0" smtClean="0">
                          <a:solidFill>
                            <a:srgbClr val="0000FF"/>
                          </a:solidFill>
                          <a:latin typeface="cmsy10"/>
                          <a:sym typeface="Euclid Symbol"/>
                        </a:rPr>
                        <a:t>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71128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IFF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pPr algn="l"/>
            <a:r>
              <a:rPr lang="en-US" sz="3200" dirty="0" smtClean="0">
                <a:latin typeface="Comic Sans MS" pitchFamily="66" charset="0"/>
              </a:rPr>
              <a:t> P and Q have the </a:t>
            </a:r>
            <a:r>
              <a:rPr lang="en-US" sz="3200" i="1" dirty="0" smtClean="0">
                <a:latin typeface="Comic Sans MS" pitchFamily="66" charset="0"/>
              </a:rPr>
              <a:t>same</a:t>
            </a:r>
            <a:r>
              <a:rPr lang="en-US" sz="3200" dirty="0" smtClean="0">
                <a:latin typeface="Comic Sans MS" pitchFamily="66" charset="0"/>
              </a:rPr>
              <a:t> truth value.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6176" y="2212521"/>
            <a:ext cx="4984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IFF</a:t>
            </a:r>
            <a:r>
              <a:rPr lang="en-US" dirty="0" smtClean="0">
                <a:latin typeface="Comic Sans MS" pitchFamily="66" charset="0"/>
              </a:rPr>
              <a:t> (</a:t>
            </a:r>
            <a:r>
              <a:rPr lang="en-US" b="1" dirty="0" smtClean="0">
                <a:solidFill>
                  <a:srgbClr val="0000FF"/>
                </a:solidFill>
                <a:latin typeface="cmsy10"/>
                <a:sym typeface="Euclid Symbol"/>
              </a:rPr>
              <a:t>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5" y="6553200"/>
            <a:ext cx="916236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27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158" y="268704"/>
            <a:ext cx="6685537" cy="1151022"/>
          </a:xfrm>
        </p:spPr>
        <p:txBody>
          <a:bodyPr/>
          <a:lstStyle/>
          <a:p>
            <a:r>
              <a:rPr lang="en-US" i="1" dirty="0" smtClean="0"/>
              <a:t>Quickie: </a:t>
            </a:r>
            <a:r>
              <a:rPr lang="en-US" dirty="0" smtClean="0"/>
              <a:t>SAT versus VALID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8" y="6553200"/>
            <a:ext cx="916236" cy="276999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DB6F0ED6-FEF5-4C9C-B1CC-29B47EC66FA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4841" y="1430570"/>
            <a:ext cx="772038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Suppose you had a good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method for determining</a:t>
            </a:r>
          </a:p>
          <a:p>
            <a:pPr algn="l"/>
            <a:r>
              <a:rPr lang="en-US" sz="48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satisfiability</a:t>
            </a:r>
            <a:r>
              <a:rPr lang="en-US" sz="4800" dirty="0" smtClean="0">
                <a:latin typeface="Comic Sans MS" pitchFamily="66" charset="0"/>
              </a:rPr>
              <a:t>.  Explain how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to obtain a good method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for determining 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validity.</a:t>
            </a:r>
            <a:r>
              <a:rPr lang="en-US" sz="4800" dirty="0" smtClean="0"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8" y="6553200"/>
            <a:ext cx="916236" cy="276999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DB6F0ED6-FEF5-4C9C-B1CC-29B47EC66FA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80158" y="268704"/>
            <a:ext cx="6685537" cy="1151022"/>
          </a:xfrm>
        </p:spPr>
        <p:txBody>
          <a:bodyPr/>
          <a:lstStyle/>
          <a:p>
            <a:r>
              <a:rPr lang="en-US" i="1" dirty="0" smtClean="0"/>
              <a:t>Quickie: </a:t>
            </a:r>
            <a:r>
              <a:rPr lang="en-US" dirty="0" smtClean="0"/>
              <a:t>SAT versus VALID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1777" y="1994664"/>
            <a:ext cx="81740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To test if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G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 smtClean="0">
                <a:solidFill>
                  <a:srgbClr val="00B050"/>
                </a:solidFill>
                <a:latin typeface="Comic Sans MS" pitchFamily="66" charset="0"/>
              </a:rPr>
              <a:t>VALID</a:t>
            </a:r>
            <a:r>
              <a:rPr lang="en-US" sz="6000" dirty="0" smtClean="0">
                <a:latin typeface="Comic Sans MS" pitchFamily="66" charset="0"/>
              </a:rPr>
              <a:t>,</a:t>
            </a:r>
          </a:p>
          <a:p>
            <a:pPr algn="l"/>
            <a:r>
              <a:rPr lang="en-US" sz="6000" dirty="0" smtClean="0">
                <a:latin typeface="Comic Sans MS" pitchFamily="66" charset="0"/>
              </a:rPr>
              <a:t>check that</a:t>
            </a:r>
          </a:p>
          <a:p>
            <a:pPr algn="l"/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NOT(G)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6000" dirty="0" smtClean="0">
                <a:solidFill>
                  <a:srgbClr val="00B050"/>
                </a:solidFill>
                <a:latin typeface="Comic Sans MS" pitchFamily="66" charset="0"/>
              </a:rPr>
              <a:t> SAT</a:t>
            </a:r>
            <a:r>
              <a:rPr lang="en-US" sz="6000" dirty="0" smtClean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1050925" y="2292350"/>
          <a:ext cx="657383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2" name="Equation" r:id="rId4" imgW="1346040" imgH="215640" progId="Equation.DSMT4">
                  <p:embed/>
                </p:oleObj>
              </mc:Choice>
              <mc:Fallback>
                <p:oleObj name="Equation" r:id="rId4" imgW="1346040" imgH="2156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2292350"/>
                        <a:ext cx="6573837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6" name="Object 2"/>
          <p:cNvGraphicFramePr>
            <a:graphicFrameLocks noChangeAspect="1"/>
          </p:cNvGraphicFramePr>
          <p:nvPr/>
        </p:nvGraphicFramePr>
        <p:xfrm>
          <a:off x="1062042" y="2290754"/>
          <a:ext cx="648017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3" name="Equation" r:id="rId6" imgW="1333500" imgH="228600" progId="Equation.DSMT4">
                  <p:embed/>
                </p:oleObj>
              </mc:Choice>
              <mc:Fallback>
                <p:oleObj name="Equation" r:id="rId6" imgW="13335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42" y="2290754"/>
                        <a:ext cx="6480175" cy="11112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453933" y="4292548"/>
            <a:ext cx="8247293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even if a Greek carries</a:t>
            </a:r>
            <a: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both</a:t>
            </a:r>
          </a:p>
          <a:p>
            <a:pPr algn="ctr">
              <a:defRPr/>
            </a:pP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a Sword and a Javelin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899" y="1538151"/>
            <a:ext cx="80025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Greeks carry Swords or Javelins</a:t>
            </a:r>
            <a:endParaRPr lang="en-US" sz="3200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18134" y="6553200"/>
            <a:ext cx="825867" cy="276999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3251DA95-B240-47FE-901D-B78FC8E8E53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2102537" y="290732"/>
            <a:ext cx="4973509" cy="1158240"/>
          </a:xfrm>
        </p:spPr>
        <p:txBody>
          <a:bodyPr/>
          <a:lstStyle/>
          <a:p>
            <a:pPr eaLnBrk="1" hangingPunct="1"/>
            <a:r>
              <a:rPr lang="en-US" dirty="0" smtClean="0"/>
              <a:t>English to Math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477" y="2250833"/>
            <a:ext cx="8903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try to </a:t>
            </a:r>
            <a:r>
              <a:rPr lang="en-US" sz="4800" i="1" dirty="0" smtClean="0">
                <a:latin typeface="Comic Sans MS" pitchFamily="66" charset="0"/>
              </a:rPr>
              <a:t>prove </a:t>
            </a:r>
            <a:r>
              <a:rPr lang="en-US" sz="4800" dirty="0" smtClean="0">
                <a:latin typeface="Comic Sans MS" pitchFamily="66" charset="0"/>
              </a:rPr>
              <a:t>valid formulas</a:t>
            </a:r>
          </a:p>
          <a:p>
            <a:r>
              <a:rPr lang="en-US" sz="4800" dirty="0" smtClean="0">
                <a:latin typeface="Comic Sans MS" pitchFamily="66" charset="0"/>
              </a:rPr>
              <a:t>from a few axioms using</a:t>
            </a:r>
          </a:p>
          <a:p>
            <a:r>
              <a:rPr lang="en-US" sz="4800" dirty="0" smtClean="0">
                <a:latin typeface="Comic Sans MS" pitchFamily="66" charset="0"/>
              </a:rPr>
              <a:t>deduction rules.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Verifying Validity</a:t>
            </a:r>
            <a:endParaRPr lang="en-US" sz="40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08" y="1431462"/>
            <a:ext cx="9021172" cy="4140226"/>
          </a:xfrm>
        </p:spPr>
        <p:txBody>
          <a:bodyPr/>
          <a:lstStyle/>
          <a:p>
            <a:r>
              <a:rPr lang="en-US" sz="4400" dirty="0" smtClean="0"/>
              <a:t>3 Axiom patterns:</a:t>
            </a:r>
            <a:endParaRPr lang="en-US" sz="40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0000FF"/>
                </a:solidFill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msy10"/>
              </a:rPr>
              <a:t>¬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P)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P</a:t>
            </a:r>
            <a:endParaRPr lang="en-US" sz="4000" dirty="0" smtClean="0"/>
          </a:p>
          <a:p>
            <a:pPr marL="742950" indent="-742950">
              <a:buFont typeface="+mj-lt"/>
              <a:buAutoNum type="arabicParenR"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 </a:t>
            </a:r>
            <a:r>
              <a:rPr lang="en-US" sz="4000" dirty="0" smtClean="0">
                <a:solidFill>
                  <a:srgbClr val="0000FF"/>
                </a:solidFill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msy10"/>
              </a:rPr>
              <a:t>¬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Q)</a:t>
            </a:r>
            <a:r>
              <a:rPr lang="en-US" sz="4000" dirty="0" smtClean="0"/>
              <a:t> 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0000FF"/>
                </a:solidFill>
              </a:rPr>
              <a:t>(P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Q)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((Q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R)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(P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R))</a:t>
            </a:r>
          </a:p>
          <a:p>
            <a:pPr marL="171450" indent="-514350">
              <a:lnSpc>
                <a:spcPct val="150000"/>
              </a:lnSpc>
              <a:spcBef>
                <a:spcPts val="0"/>
              </a:spcBef>
            </a:pPr>
            <a:r>
              <a:rPr lang="en-US" sz="4400" dirty="0" smtClean="0"/>
              <a:t>1 Rule: </a:t>
            </a:r>
            <a:r>
              <a:rPr lang="en-US" sz="4400" dirty="0" smtClean="0">
                <a:solidFill>
                  <a:srgbClr val="0000FF"/>
                </a:solidFill>
              </a:rPr>
              <a:t>modus ponens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1"/>
            <a:ext cx="8898340" cy="4612944"/>
          </a:xfrm>
        </p:spPr>
        <p:txBody>
          <a:bodyPr/>
          <a:lstStyle/>
          <a:p>
            <a:r>
              <a:rPr lang="en-US" sz="4400" dirty="0" smtClean="0"/>
              <a:t>Prove formulas by starting with</a:t>
            </a:r>
          </a:p>
          <a:p>
            <a:r>
              <a:rPr lang="en-US" sz="4400" dirty="0" smtClean="0"/>
              <a:t>axioms and repeatedly applying</a:t>
            </a:r>
          </a:p>
          <a:p>
            <a:r>
              <a:rPr lang="en-US" sz="4400" dirty="0" smtClean="0"/>
              <a:t>the inference rule.</a:t>
            </a:r>
          </a:p>
          <a:p>
            <a:r>
              <a:rPr lang="en-US" sz="4400" dirty="0" smtClean="0"/>
              <a:t>For example, to prove:</a:t>
            </a:r>
          </a:p>
          <a:p>
            <a:r>
              <a:rPr lang="en-US" sz="4400" dirty="0" smtClean="0"/>
              <a:t>                </a:t>
            </a:r>
            <a:r>
              <a:rPr lang="en-US" sz="6000" dirty="0" smtClean="0">
                <a:solidFill>
                  <a:srgbClr val="0000FF"/>
                </a:solidFill>
              </a:rPr>
              <a:t>   A </a:t>
            </a:r>
            <a:r>
              <a:rPr lang="en-US" sz="6000" dirty="0" smtClean="0">
                <a:solidFill>
                  <a:srgbClr val="0000FF"/>
                </a:solidFill>
                <a:latin typeface="Symbol"/>
                <a:sym typeface="Symbol"/>
              </a:rPr>
              <a:t></a:t>
            </a:r>
            <a:r>
              <a:rPr lang="en-US" sz="6000" dirty="0" smtClean="0">
                <a:solidFill>
                  <a:srgbClr val="0000FF"/>
                </a:solidFill>
              </a:rPr>
              <a:t> A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1"/>
            <a:ext cx="8898340" cy="4612944"/>
          </a:xfrm>
        </p:spPr>
        <p:txBody>
          <a:bodyPr/>
          <a:lstStyle/>
          <a:p>
            <a:r>
              <a:rPr lang="en-US" sz="4400" dirty="0" smtClean="0"/>
              <a:t>in Axiom 3), let </a:t>
            </a:r>
            <a:r>
              <a:rPr lang="en-US" sz="4400" dirty="0" smtClean="0">
                <a:solidFill>
                  <a:srgbClr val="0000FF"/>
                </a:solidFill>
              </a:rPr>
              <a:t>P</a:t>
            </a:r>
            <a:r>
              <a:rPr lang="en-US" sz="4400" dirty="0" smtClean="0"/>
              <a:t> ::= </a:t>
            </a:r>
            <a:r>
              <a:rPr lang="en-US" sz="4400" dirty="0" smtClean="0">
                <a:solidFill>
                  <a:srgbClr val="0000FF"/>
                </a:solidFill>
              </a:rPr>
              <a:t>A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    				  Q</a:t>
            </a:r>
            <a:r>
              <a:rPr lang="en-US" sz="4400" dirty="0" smtClean="0"/>
              <a:t> ::= </a:t>
            </a:r>
            <a:r>
              <a:rPr lang="en-US" sz="4400" dirty="0" smtClean="0">
                <a:solidFill>
                  <a:srgbClr val="008000"/>
                </a:solidFill>
                <a:sym typeface="Euclid Symbol"/>
              </a:rPr>
              <a:t></a:t>
            </a:r>
            <a:r>
              <a:rPr lang="en-US" sz="4400" dirty="0" smtClean="0">
                <a:solidFill>
                  <a:srgbClr val="008000"/>
                </a:solidFill>
              </a:rPr>
              <a:t>A</a:t>
            </a:r>
            <a:r>
              <a:rPr lang="en-US" sz="4400" dirty="0" smtClean="0">
                <a:solidFill>
                  <a:srgbClr val="008000"/>
                </a:solidFill>
                <a:latin typeface="Symbol"/>
                <a:sym typeface="Symbol"/>
              </a:rPr>
              <a:t></a:t>
            </a:r>
            <a:r>
              <a:rPr lang="en-US" sz="4400" dirty="0" smtClean="0">
                <a:solidFill>
                  <a:srgbClr val="008000"/>
                </a:solidFill>
              </a:rPr>
              <a:t>A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   				   R </a:t>
            </a:r>
            <a:r>
              <a:rPr lang="en-US" sz="4400" dirty="0" smtClean="0"/>
              <a:t>::=</a:t>
            </a:r>
            <a:r>
              <a:rPr lang="en-US" sz="4400" dirty="0" smtClean="0">
                <a:solidFill>
                  <a:srgbClr val="0000FF"/>
                </a:solidFill>
              </a:rPr>
              <a:t> A</a:t>
            </a:r>
          </a:p>
          <a:p>
            <a:r>
              <a:rPr lang="en-US" sz="5400" dirty="0" smtClean="0">
                <a:solidFill>
                  <a:srgbClr val="0000FF"/>
                </a:solidFill>
              </a:rPr>
              <a:t>(A </a:t>
            </a:r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 </a:t>
            </a:r>
            <a:r>
              <a:rPr lang="en-US" sz="5400" dirty="0" smtClean="0">
                <a:solidFill>
                  <a:srgbClr val="008000"/>
                </a:solidFill>
                <a:sym typeface="Symbol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sym typeface="Euclid Symbol"/>
              </a:rPr>
              <a:t></a:t>
            </a:r>
            <a:r>
              <a:rPr lang="en-US" sz="5400" dirty="0" smtClean="0">
                <a:solidFill>
                  <a:srgbClr val="008000"/>
                </a:solidFill>
              </a:rPr>
              <a:t>A</a:t>
            </a:r>
            <a:r>
              <a:rPr lang="en-US" sz="5400" dirty="0" smtClean="0">
                <a:solidFill>
                  <a:srgbClr val="008000"/>
                </a:solidFill>
                <a:latin typeface="Symbol"/>
                <a:sym typeface="Symbol"/>
              </a:rPr>
              <a:t></a:t>
            </a:r>
            <a:r>
              <a:rPr lang="en-US" sz="5400" dirty="0" smtClean="0">
                <a:solidFill>
                  <a:srgbClr val="008000"/>
                </a:solidFill>
              </a:rPr>
              <a:t>A)</a:t>
            </a:r>
            <a:r>
              <a:rPr lang="en-US" sz="5400" dirty="0" smtClean="0">
                <a:solidFill>
                  <a:srgbClr val="0000FF"/>
                </a:solidFill>
              </a:rPr>
              <a:t>) </a:t>
            </a:r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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	</a:t>
            </a:r>
            <a:r>
              <a:rPr lang="en-US" sz="5400" dirty="0" smtClean="0">
                <a:solidFill>
                  <a:srgbClr val="0000FF"/>
                </a:solidFill>
                <a:sym typeface="Symbol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sym typeface="Symbol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sym typeface="Euclid Symbol"/>
              </a:rPr>
              <a:t></a:t>
            </a:r>
            <a:r>
              <a:rPr lang="en-US" sz="5400" dirty="0" smtClean="0">
                <a:solidFill>
                  <a:srgbClr val="008000"/>
                </a:solidFill>
              </a:rPr>
              <a:t>A</a:t>
            </a:r>
            <a:r>
              <a:rPr lang="en-US" sz="5400" dirty="0" smtClean="0">
                <a:solidFill>
                  <a:srgbClr val="008000"/>
                </a:solidFill>
                <a:latin typeface="Symbol"/>
                <a:sym typeface="Symbol"/>
              </a:rPr>
              <a:t></a:t>
            </a:r>
            <a:r>
              <a:rPr lang="en-US" sz="5400" dirty="0" smtClean="0">
                <a:solidFill>
                  <a:srgbClr val="008000"/>
                </a:solidFill>
              </a:rPr>
              <a:t>A) </a:t>
            </a:r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</a:t>
            </a:r>
            <a:r>
              <a:rPr lang="en-US" sz="5400" dirty="0" smtClean="0">
                <a:solidFill>
                  <a:srgbClr val="0000FF"/>
                </a:solidFill>
              </a:rPr>
              <a:t>A) </a:t>
            </a:r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 </a:t>
            </a:r>
            <a:r>
              <a:rPr lang="en-US" sz="5400" dirty="0" smtClean="0">
                <a:solidFill>
                  <a:srgbClr val="0000FF"/>
                </a:solidFill>
                <a:sym typeface="Symbol"/>
              </a:rPr>
              <a:t>(AA)</a:t>
            </a:r>
            <a:endParaRPr lang="en-US" sz="5400" dirty="0" smtClean="0">
              <a:solidFill>
                <a:srgbClr val="0000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35598" y="3104247"/>
            <a:ext cx="3936402" cy="876913"/>
            <a:chOff x="635598" y="3104247"/>
            <a:chExt cx="3936402" cy="876913"/>
          </a:xfrm>
        </p:grpSpPr>
        <p:sp>
          <p:nvSpPr>
            <p:cNvPr id="6" name="Left Brace 5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2)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1"/>
            <a:ext cx="8898340" cy="4612944"/>
          </a:xfrm>
        </p:spPr>
        <p:txBody>
          <a:bodyPr/>
          <a:lstStyle/>
          <a:p>
            <a:endParaRPr lang="en-US" sz="4400" dirty="0" smtClean="0"/>
          </a:p>
          <a:p>
            <a:endParaRPr lang="en-US" sz="4400" dirty="0" smtClean="0">
              <a:solidFill>
                <a:srgbClr val="0000FF"/>
              </a:solidFill>
            </a:endParaRPr>
          </a:p>
          <a:p>
            <a:endParaRPr lang="en-US" sz="4400" dirty="0" smtClean="0">
              <a:solidFill>
                <a:srgbClr val="0000FF"/>
              </a:solidFill>
            </a:endParaRPr>
          </a:p>
          <a:p>
            <a:r>
              <a:rPr lang="en-US" sz="5400" dirty="0" smtClean="0">
                <a:solidFill>
                  <a:srgbClr val="0000FF"/>
                </a:solidFill>
              </a:rPr>
              <a:t>(A </a:t>
            </a:r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 </a:t>
            </a:r>
            <a:r>
              <a:rPr lang="en-US" sz="5400" dirty="0" smtClean="0">
                <a:solidFill>
                  <a:srgbClr val="008000"/>
                </a:solidFill>
                <a:sym typeface="Symbol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sym typeface="Euclid Symbol"/>
              </a:rPr>
              <a:t></a:t>
            </a:r>
            <a:r>
              <a:rPr lang="en-US" sz="5400" dirty="0" smtClean="0">
                <a:solidFill>
                  <a:srgbClr val="008000"/>
                </a:solidFill>
              </a:rPr>
              <a:t>A</a:t>
            </a:r>
            <a:r>
              <a:rPr lang="en-US" sz="5400" dirty="0" smtClean="0">
                <a:solidFill>
                  <a:srgbClr val="008000"/>
                </a:solidFill>
                <a:latin typeface="Symbol"/>
                <a:sym typeface="Symbol"/>
              </a:rPr>
              <a:t></a:t>
            </a:r>
            <a:r>
              <a:rPr lang="en-US" sz="5400" dirty="0" smtClean="0">
                <a:solidFill>
                  <a:srgbClr val="008000"/>
                </a:solidFill>
              </a:rPr>
              <a:t>A)</a:t>
            </a:r>
            <a:r>
              <a:rPr lang="en-US" sz="5400" dirty="0" smtClean="0">
                <a:solidFill>
                  <a:srgbClr val="0000FF"/>
                </a:solidFill>
              </a:rPr>
              <a:t>) </a:t>
            </a:r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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	</a:t>
            </a:r>
            <a:r>
              <a:rPr lang="en-US" sz="5400" dirty="0" smtClean="0">
                <a:solidFill>
                  <a:srgbClr val="0000FF"/>
                </a:solidFill>
                <a:sym typeface="Symbol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sym typeface="Symbol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sym typeface="Euclid Symbol"/>
              </a:rPr>
              <a:t></a:t>
            </a:r>
            <a:r>
              <a:rPr lang="en-US" sz="5400" dirty="0" smtClean="0">
                <a:solidFill>
                  <a:srgbClr val="008000"/>
                </a:solidFill>
              </a:rPr>
              <a:t>A</a:t>
            </a:r>
            <a:r>
              <a:rPr lang="en-US" sz="5400" dirty="0" smtClean="0">
                <a:solidFill>
                  <a:srgbClr val="008000"/>
                </a:solidFill>
                <a:latin typeface="Symbol"/>
                <a:sym typeface="Symbol"/>
              </a:rPr>
              <a:t></a:t>
            </a:r>
            <a:r>
              <a:rPr lang="en-US" sz="5400" dirty="0" smtClean="0">
                <a:solidFill>
                  <a:srgbClr val="008000"/>
                </a:solidFill>
              </a:rPr>
              <a:t>A) </a:t>
            </a:r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</a:t>
            </a:r>
            <a:r>
              <a:rPr lang="en-US" sz="5400" dirty="0" smtClean="0">
                <a:solidFill>
                  <a:srgbClr val="0000FF"/>
                </a:solidFill>
              </a:rPr>
              <a:t>A) </a:t>
            </a:r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 </a:t>
            </a:r>
            <a:r>
              <a:rPr lang="en-US" sz="5400" dirty="0" smtClean="0">
                <a:solidFill>
                  <a:srgbClr val="0000FF"/>
                </a:solidFill>
                <a:sym typeface="Symbol"/>
              </a:rPr>
              <a:t>(AA)</a:t>
            </a:r>
            <a:endParaRPr lang="en-US" sz="5400" dirty="0" smtClean="0">
              <a:solidFill>
                <a:srgbClr val="0000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35598" y="3104247"/>
            <a:ext cx="3936402" cy="876913"/>
            <a:chOff x="635598" y="3104247"/>
            <a:chExt cx="3936402" cy="876913"/>
          </a:xfrm>
        </p:grpSpPr>
        <p:sp>
          <p:nvSpPr>
            <p:cNvPr id="6" name="Left Brace 5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2)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15927" y="1772529"/>
            <a:ext cx="672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apply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modus ponens</a:t>
            </a:r>
            <a:r>
              <a:rPr lang="en-US" sz="4800" dirty="0" smtClean="0">
                <a:latin typeface="Comic Sans MS" pitchFamily="66" charset="0"/>
              </a:rPr>
              <a:t>:</a:t>
            </a:r>
            <a:endParaRPr lang="en-US" sz="4800" dirty="0">
              <a:latin typeface="Comic Sans MS" pitchFamily="66" charset="0"/>
            </a:endParaRPr>
          </a:p>
        </p:txBody>
      </p:sp>
      <p:sp useBgFill="1">
        <p:nvSpPr>
          <p:cNvPr id="10" name="TextBox 9"/>
          <p:cNvSpPr txBox="1"/>
          <p:nvPr/>
        </p:nvSpPr>
        <p:spPr>
          <a:xfrm>
            <a:off x="182880" y="3080825"/>
            <a:ext cx="6936514" cy="175432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5400" dirty="0" smtClean="0"/>
              <a:t>                                       </a:t>
            </a:r>
          </a:p>
          <a:p>
            <a:endParaRPr lang="en-US" sz="5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900539" y="4142911"/>
            <a:ext cx="3936402" cy="876913"/>
            <a:chOff x="635598" y="3104247"/>
            <a:chExt cx="3936402" cy="876913"/>
          </a:xfrm>
        </p:grpSpPr>
        <p:sp>
          <p:nvSpPr>
            <p:cNvPr id="12" name="Left Brace 11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1)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 useBgFill="1">
        <p:nvSpPr>
          <p:cNvPr id="15" name="TextBox 14"/>
          <p:cNvSpPr txBox="1"/>
          <p:nvPr/>
        </p:nvSpPr>
        <p:spPr>
          <a:xfrm>
            <a:off x="323557" y="4238764"/>
            <a:ext cx="5801588" cy="156966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                                                         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0"/>
            <a:ext cx="9021172" cy="4885899"/>
          </a:xfrm>
        </p:spPr>
        <p:txBody>
          <a:bodyPr/>
          <a:lstStyle/>
          <a:p>
            <a:r>
              <a:rPr lang="en-US" sz="5400" dirty="0" smtClean="0"/>
              <a:t>The 3 Axioms are all </a:t>
            </a:r>
            <a:r>
              <a:rPr lang="en-US" sz="5400" dirty="0" smtClean="0">
                <a:solidFill>
                  <a:srgbClr val="008000"/>
                </a:solidFill>
              </a:rPr>
              <a:t>valid</a:t>
            </a:r>
          </a:p>
          <a:p>
            <a:r>
              <a:rPr lang="en-US" sz="5400" dirty="0" smtClean="0"/>
              <a:t>(verify by truth table).</a:t>
            </a:r>
          </a:p>
          <a:p>
            <a:r>
              <a:rPr lang="en-US" sz="5400" dirty="0" smtClean="0"/>
              <a:t>We know modus ponens is</a:t>
            </a:r>
          </a:p>
          <a:p>
            <a:r>
              <a:rPr lang="en-US" sz="5400" dirty="0" smtClean="0">
                <a:solidFill>
                  <a:srgbClr val="008000"/>
                </a:solidFill>
              </a:rPr>
              <a:t>sound</a:t>
            </a:r>
            <a:r>
              <a:rPr lang="en-US" sz="5400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08" y="4487594"/>
            <a:ext cx="86597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            So </a:t>
            </a:r>
            <a:r>
              <a:rPr lang="en-US" sz="5400" i="1" dirty="0" smtClean="0">
                <a:latin typeface="Comic Sans MS" pitchFamily="66" charset="0"/>
              </a:rPr>
              <a:t>every provable </a:t>
            </a:r>
          </a:p>
          <a:p>
            <a:r>
              <a:rPr lang="en-US" sz="5400" i="1" dirty="0" smtClean="0">
                <a:latin typeface="Comic Sans MS" pitchFamily="66" charset="0"/>
              </a:rPr>
              <a:t>formula</a:t>
            </a:r>
            <a:r>
              <a:rPr lang="en-US" sz="5400" dirty="0" smtClean="0">
                <a:latin typeface="Comic Sans MS" pitchFamily="66" charset="0"/>
              </a:rPr>
              <a:t> is also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 useBgFill="1">
        <p:nvSpPr>
          <p:cNvPr id="17" name="Title 1"/>
          <p:cNvSpPr txBox="1">
            <a:spLocks/>
          </p:cNvSpPr>
          <p:nvPr/>
        </p:nvSpPr>
        <p:spPr bwMode="auto">
          <a:xfrm>
            <a:off x="1803400" y="515938"/>
            <a:ext cx="6794500" cy="1003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Lukasiewicz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’ System is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Sound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445" y="1448974"/>
            <a:ext cx="8177110" cy="4881488"/>
          </a:xfrm>
        </p:spPr>
        <p:txBody>
          <a:bodyPr/>
          <a:lstStyle/>
          <a:p>
            <a:r>
              <a:rPr lang="en-US" sz="4800" dirty="0" smtClean="0"/>
              <a:t>Conversely, </a:t>
            </a:r>
            <a:r>
              <a:rPr lang="en-US" sz="4800" i="1" dirty="0" smtClean="0"/>
              <a:t>every  </a:t>
            </a:r>
            <a:r>
              <a:rPr lang="en-US" sz="4800" dirty="0" smtClean="0">
                <a:solidFill>
                  <a:srgbClr val="008000"/>
                </a:solidFill>
              </a:rPr>
              <a:t>valid</a:t>
            </a:r>
            <a:endParaRPr lang="en-US" sz="4800" i="1" dirty="0" smtClean="0"/>
          </a:p>
          <a:p>
            <a:r>
              <a:rPr lang="en-US" sz="4800" dirty="0" smtClean="0"/>
              <a:t>(</a:t>
            </a:r>
            <a:r>
              <a:rPr lang="en-US" sz="4800" b="1" dirty="0" smtClean="0">
                <a:solidFill>
                  <a:srgbClr val="0000FF"/>
                </a:solidFill>
                <a:sym typeface="Euclid Symbol"/>
              </a:rPr>
              <a:t></a:t>
            </a:r>
            <a:r>
              <a:rPr lang="en-US" sz="4800" dirty="0" smtClean="0"/>
              <a:t>,</a:t>
            </a:r>
            <a:r>
              <a:rPr lang="en-US" sz="4800" b="1" dirty="0" smtClean="0">
                <a:solidFill>
                  <a:srgbClr val="0000FF"/>
                </a:solidFill>
                <a:sym typeface="Euclid Symbol"/>
              </a:rPr>
              <a:t></a:t>
            </a:r>
            <a:r>
              <a:rPr lang="en-US" sz="4800" dirty="0" smtClean="0"/>
              <a:t>)-formula is </a:t>
            </a:r>
            <a:r>
              <a:rPr lang="en-US" sz="4800" i="1" dirty="0" smtClean="0"/>
              <a:t>provable</a:t>
            </a:r>
            <a:r>
              <a:rPr lang="en-US" sz="4800" dirty="0" smtClean="0"/>
              <a:t>.</a:t>
            </a:r>
          </a:p>
          <a:p>
            <a:r>
              <a:rPr lang="en-US" sz="4800" dirty="0" smtClean="0"/>
              <a:t>System is “</a:t>
            </a:r>
            <a:r>
              <a:rPr lang="en-US" sz="6000" dirty="0" smtClean="0">
                <a:solidFill>
                  <a:srgbClr val="008000"/>
                </a:solidFill>
              </a:rPr>
              <a:t>complete</a:t>
            </a:r>
            <a:r>
              <a:rPr lang="en-US" sz="4800" dirty="0" smtClean="0"/>
              <a:t>”.</a:t>
            </a:r>
          </a:p>
          <a:p>
            <a:r>
              <a:rPr lang="en-US" sz="4000" i="1" dirty="0" smtClean="0">
                <a:solidFill>
                  <a:srgbClr val="FF0000"/>
                </a:solidFill>
              </a:rPr>
              <a:t>Not hard to verify.  Would take</a:t>
            </a:r>
          </a:p>
          <a:p>
            <a:r>
              <a:rPr lang="en-US" sz="4000" i="1" dirty="0" smtClean="0">
                <a:solidFill>
                  <a:srgbClr val="FF0000"/>
                </a:solidFill>
              </a:rPr>
              <a:t>a couple of lectures; we omit it.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0999" y="327546"/>
            <a:ext cx="7493001" cy="1039292"/>
          </a:xfrm>
        </p:spPr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System is </a:t>
            </a:r>
            <a:r>
              <a:rPr lang="en-US" sz="3600" dirty="0" smtClean="0">
                <a:solidFill>
                  <a:srgbClr val="008000"/>
                </a:solidFill>
              </a:rPr>
              <a:t>Complete</a:t>
            </a:r>
            <a:endParaRPr lang="en-US" sz="36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Soundness &amp; Validity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111181" y="1675812"/>
            <a:ext cx="89216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i="1" dirty="0" smtClean="0">
                <a:latin typeface="Comic Sans MS" pitchFamily="66" charset="0"/>
              </a:rPr>
              <a:t>Lemma:</a:t>
            </a:r>
            <a:r>
              <a:rPr lang="en-US" sz="4400" dirty="0" smtClean="0">
                <a:latin typeface="Comic Sans MS" pitchFamily="66" charset="0"/>
              </a:rPr>
              <a:t> A r</a:t>
            </a:r>
            <a:r>
              <a:rPr lang="en-US" sz="4800" dirty="0" smtClean="0">
                <a:latin typeface="Comic Sans MS" pitchFamily="66" charset="0"/>
              </a:rPr>
              <a:t>ule is sound </a:t>
            </a:r>
            <a:r>
              <a:rPr lang="en-US" sz="4800" dirty="0" err="1" smtClean="0">
                <a:latin typeface="Comic Sans MS" pitchFamily="66" charset="0"/>
              </a:rPr>
              <a:t>iff</a:t>
            </a: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AND{antecedents}</a:t>
            </a:r>
            <a:r>
              <a:rPr lang="en-US" sz="4800" b="1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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4800" dirty="0" smtClean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702" y="363538"/>
            <a:ext cx="7568418" cy="1029164"/>
          </a:xfrm>
        </p:spPr>
        <p:txBody>
          <a:bodyPr/>
          <a:lstStyle/>
          <a:p>
            <a:r>
              <a:rPr lang="en-US" sz="3600" dirty="0" smtClean="0"/>
              <a:t>validity checking still inefficient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27701" y="1719253"/>
            <a:ext cx="86885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Deduction proofs often no</a:t>
            </a:r>
          </a:p>
          <a:p>
            <a:r>
              <a:rPr lang="en-US" sz="5400" dirty="0" smtClean="0">
                <a:latin typeface="Comic Sans MS" pitchFamily="66" charset="0"/>
              </a:rPr>
              <a:t>better than truth tables. </a:t>
            </a:r>
          </a:p>
          <a:p>
            <a:r>
              <a:rPr lang="en-US" sz="5400" i="1" dirty="0" smtClean="0">
                <a:solidFill>
                  <a:srgbClr val="CC0099"/>
                </a:solidFill>
                <a:latin typeface="Comic Sans MS" pitchFamily="66" charset="0"/>
              </a:rPr>
              <a:t>No efficient method for</a:t>
            </a:r>
          </a:p>
          <a:p>
            <a:r>
              <a:rPr lang="en-US" sz="5400" i="1" dirty="0" smtClean="0">
                <a:solidFill>
                  <a:srgbClr val="CC0099"/>
                </a:solidFill>
                <a:latin typeface="Comic Sans MS" pitchFamily="66" charset="0"/>
              </a:rPr>
              <a:t>verifying validity is known.</a:t>
            </a:r>
            <a:endParaRPr lang="en-US" sz="5400" i="1" dirty="0">
              <a:solidFill>
                <a:srgbClr val="CC0099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070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Other Applications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81214" y="3858422"/>
            <a:ext cx="878157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if ((x&gt;0) || (x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  <a:sym typeface="Euclid Symbol"/>
              </a:rPr>
              <a:t>&lt;=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0 &amp;&amp; y&gt;100))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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(more code)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5" y="6553200"/>
            <a:ext cx="916236" cy="276999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3251DA95-B240-47FE-901D-B78FC8E8E532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98829" y="3183430"/>
            <a:ext cx="915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6836" y="3206324"/>
            <a:ext cx="1338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1820" y="1594561"/>
            <a:ext cx="7464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/>
                <a:cs typeface="Comic Sans MS"/>
              </a:rPr>
              <a:t>Java Logical Expressions: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500" name="Object 4"/>
          <p:cNvGraphicFramePr>
            <a:graphicFrameLocks noChangeAspect="1"/>
          </p:cNvGraphicFramePr>
          <p:nvPr/>
        </p:nvGraphicFramePr>
        <p:xfrm>
          <a:off x="1104855" y="2292350"/>
          <a:ext cx="694531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06" name="Equation" r:id="rId4" imgW="1422360" imgH="215640" progId="Equation.DSMT4">
                  <p:embed/>
                </p:oleObj>
              </mc:Choice>
              <mc:Fallback>
                <p:oleObj name="Equation" r:id="rId4" imgW="142236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855" y="2292350"/>
                        <a:ext cx="6945312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497" name="Object 1"/>
          <p:cNvGraphicFramePr>
            <a:graphicFrameLocks noChangeAspect="1"/>
          </p:cNvGraphicFramePr>
          <p:nvPr/>
        </p:nvGraphicFramePr>
        <p:xfrm>
          <a:off x="1117203" y="2290763"/>
          <a:ext cx="6996113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07" name="Equation" r:id="rId6" imgW="1409700" imgH="228600" progId="Equation.DSMT4">
                  <p:embed/>
                </p:oleObj>
              </mc:Choice>
              <mc:Fallback>
                <p:oleObj name="Equation" r:id="rId6" imgW="1409700" imgH="228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203" y="2290763"/>
                        <a:ext cx="6996113" cy="11350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2537" y="290732"/>
            <a:ext cx="4973509" cy="1158240"/>
          </a:xfrm>
        </p:spPr>
        <p:txBody>
          <a:bodyPr/>
          <a:lstStyle/>
          <a:p>
            <a:pPr eaLnBrk="1" hangingPunct="1"/>
            <a:r>
              <a:rPr lang="en-US" dirty="0" smtClean="0"/>
              <a:t>English to Math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2545" y="1497919"/>
            <a:ext cx="8918916" cy="90765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800" dirty="0" smtClean="0"/>
              <a:t>Greeks carry Bronze or Copper swords</a:t>
            </a:r>
          </a:p>
        </p:txBody>
      </p:sp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462541" y="4081463"/>
            <a:ext cx="8218917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Bronze or Copper </a:t>
            </a:r>
            <a:r>
              <a:rPr lang="en-US" sz="4400" dirty="0">
                <a:latin typeface="Comic Sans MS" pitchFamily="66" charset="0"/>
                <a:sym typeface="Euclid Symbol" pitchFamily="18" charset="2"/>
              </a:rPr>
              <a:t>but </a:t>
            </a:r>
            <a:r>
              <a:rPr lang="en-US" sz="4400" dirty="0">
                <a:solidFill>
                  <a:srgbClr val="BB0FAB"/>
                </a:solidFill>
                <a:latin typeface="Comic Sans MS" pitchFamily="66" charset="0"/>
                <a:sym typeface="Euclid Symbol" pitchFamily="18" charset="2"/>
              </a:rPr>
              <a:t>not </a:t>
            </a:r>
            <a:r>
              <a:rPr lang="en-US" sz="4400" dirty="0" smtClean="0">
                <a:solidFill>
                  <a:srgbClr val="BB0FAB"/>
                </a:solidFill>
                <a:latin typeface="Comic Sans MS" pitchFamily="66" charset="0"/>
                <a:sym typeface="Euclid Symbol" pitchFamily="18" charset="2"/>
              </a:rPr>
              <a:t>both</a:t>
            </a:r>
            <a:endParaRPr lang="en-US" sz="4400" dirty="0">
              <a:solidFill>
                <a:srgbClr val="BB0FAB"/>
              </a:solidFill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18134" y="6553200"/>
            <a:ext cx="825867" cy="276999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3251DA95-B240-47FE-901D-B78FC8E8E53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4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5" y="6553200"/>
            <a:ext cx="916236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40</a:t>
            </a:fld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401623" y="276412"/>
            <a:ext cx="4354015" cy="951886"/>
          </a:xfrm>
        </p:spPr>
        <p:txBody>
          <a:bodyPr/>
          <a:lstStyle/>
          <a:p>
            <a:r>
              <a:rPr lang="en-US" sz="4000" dirty="0" smtClean="0"/>
              <a:t>Digital Logic</a:t>
            </a:r>
            <a:endParaRPr lang="en-US" sz="4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374284" y="1305718"/>
          <a:ext cx="3525571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50" name="Equation" r:id="rId4" imgW="939600" imgH="1130040" progId="Equation.DSMT4">
                  <p:embed/>
                </p:oleObj>
              </mc:Choice>
              <mc:Fallback>
                <p:oleObj name="Equation" r:id="rId4" imgW="939600" imgH="1130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4284" y="1305718"/>
                        <a:ext cx="3525571" cy="424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24187" y="3436938"/>
            <a:ext cx="30956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3630706" y="3436938"/>
            <a:ext cx="1963270" cy="2143591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77790" y="5782235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half adder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0" y="6306671"/>
            <a:ext cx="4216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from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http://en.wikipedia.org/wiki/Adder_(electronics)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5" y="6553200"/>
            <a:ext cx="916236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41</a:t>
            </a:fld>
            <a:endParaRPr lang="en-US" dirty="0" smtClean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78539" y="239328"/>
            <a:ext cx="6785252" cy="1021487"/>
          </a:xfrm>
        </p:spPr>
        <p:txBody>
          <a:bodyPr/>
          <a:lstStyle/>
          <a:p>
            <a:r>
              <a:rPr lang="en-US" sz="4000" dirty="0" smtClean="0"/>
              <a:t>Application:  Digital Logic</a:t>
            </a:r>
            <a:endParaRPr lang="en-US" sz="40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308225" y="1233488"/>
          <a:ext cx="4508500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90" name="Equation" r:id="rId5" imgW="2463480" imgH="1028520" progId="Equation.DSMT4">
                  <p:embed/>
                </p:oleObj>
              </mc:Choice>
              <mc:Fallback>
                <p:oleObj name="Equation" r:id="rId5" imgW="2463480" imgH="1028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1233488"/>
                        <a:ext cx="4508500" cy="188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0" y="3514170"/>
            <a:ext cx="1317812" cy="1344705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2" name="Group 50"/>
          <p:cNvGrpSpPr/>
          <p:nvPr/>
        </p:nvGrpSpPr>
        <p:grpSpPr>
          <a:xfrm>
            <a:off x="914399" y="4007228"/>
            <a:ext cx="2299448" cy="1358152"/>
            <a:chOff x="914399" y="3872758"/>
            <a:chExt cx="2299448" cy="1358152"/>
          </a:xfrm>
        </p:grpSpPr>
        <p:sp>
          <p:nvSpPr>
            <p:cNvPr id="15" name="Rectangle 14"/>
            <p:cNvSpPr/>
            <p:nvPr/>
          </p:nvSpPr>
          <p:spPr>
            <a:xfrm>
              <a:off x="1896035" y="3886205"/>
              <a:ext cx="1317812" cy="1344705"/>
            </a:xfrm>
            <a:prstGeom prst="rect">
              <a:avLst/>
            </a:prstGeom>
            <a:no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914399" y="3872758"/>
              <a:ext cx="968189" cy="523220"/>
              <a:chOff x="914399" y="4975412"/>
              <a:chExt cx="968189" cy="523220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1290918" y="5230906"/>
                <a:ext cx="59167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914399" y="4975412"/>
                <a:ext cx="4475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Comic Sans MS" pitchFamily="66" charset="0"/>
                  </a:rPr>
                  <a:t>A</a:t>
                </a:r>
                <a:endParaRPr lang="en-US" sz="2800" dirty="0">
                  <a:latin typeface="Comic Sans MS" pitchFamily="66" charset="0"/>
                </a:endParaRPr>
              </a:p>
            </p:txBody>
          </p:sp>
        </p:grpSp>
        <p:grpSp>
          <p:nvGrpSpPr>
            <p:cNvPr id="4" name="Group 18"/>
            <p:cNvGrpSpPr/>
            <p:nvPr/>
          </p:nvGrpSpPr>
          <p:grpSpPr>
            <a:xfrm>
              <a:off x="918882" y="4616829"/>
              <a:ext cx="968189" cy="523220"/>
              <a:chOff x="914399" y="4988859"/>
              <a:chExt cx="968189" cy="523220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1290918" y="5230906"/>
                <a:ext cx="59167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914399" y="4988859"/>
                <a:ext cx="4106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Comic Sans MS" pitchFamily="66" charset="0"/>
                  </a:rPr>
                  <a:t>B</a:t>
                </a:r>
                <a:endParaRPr lang="en-US" sz="2800" dirty="0">
                  <a:latin typeface="Comic Sans MS" pitchFamily="66" charset="0"/>
                </a:endParaRPr>
              </a:p>
            </p:txBody>
          </p:sp>
        </p:grpSp>
      </p:grpSp>
      <p:grpSp>
        <p:nvGrpSpPr>
          <p:cNvPr id="5" name="Group 21"/>
          <p:cNvGrpSpPr/>
          <p:nvPr/>
        </p:nvGrpSpPr>
        <p:grpSpPr>
          <a:xfrm>
            <a:off x="3546659" y="3444412"/>
            <a:ext cx="1025341" cy="584775"/>
            <a:chOff x="857247" y="4945995"/>
            <a:chExt cx="1025341" cy="584775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1290918" y="5230906"/>
              <a:ext cx="59167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57247" y="4945995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latin typeface="Comic Sans MS" pitchFamily="66" charset="0"/>
                </a:rPr>
                <a:t>c</a:t>
              </a:r>
              <a:r>
                <a:rPr lang="en-US" sz="3200" baseline="-25000" dirty="0" err="1" smtClean="0">
                  <a:latin typeface="Comic Sans MS" pitchFamily="66" charset="0"/>
                </a:rPr>
                <a:t>in</a:t>
              </a:r>
              <a:endParaRPr lang="en-US" sz="3200" baseline="-25000" dirty="0">
                <a:latin typeface="Comic Sans MS" pitchFamily="66" charset="0"/>
              </a:endParaRPr>
            </a:p>
          </p:txBody>
        </p:sp>
      </p:grpSp>
      <p:cxnSp>
        <p:nvCxnSpPr>
          <p:cNvPr id="27" name="Elbow Connector 26"/>
          <p:cNvCxnSpPr/>
          <p:nvPr/>
        </p:nvCxnSpPr>
        <p:spPr>
          <a:xfrm flipV="1">
            <a:off x="3200400" y="4262718"/>
            <a:ext cx="3711388" cy="847170"/>
          </a:xfrm>
          <a:prstGeom prst="bentConnector3">
            <a:avLst>
              <a:gd name="adj1" fmla="val 91576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5921188" y="3886200"/>
            <a:ext cx="963706" cy="7844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flipV="1">
            <a:off x="5934635" y="3267640"/>
            <a:ext cx="2066365" cy="515471"/>
          </a:xfrm>
          <a:prstGeom prst="bentConnector3">
            <a:avLst>
              <a:gd name="adj1" fmla="val 770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001000" y="2998699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d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10800000" flipV="1">
            <a:off x="8032373" y="3777688"/>
            <a:ext cx="854452" cy="59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Comic Sans MS" pitchFamily="66" charset="0"/>
              </a:rPr>
              <a:t>c</a:t>
            </a:r>
            <a:r>
              <a:rPr lang="en-US" sz="3200" baseline="-25000" dirty="0" err="1" smtClean="0">
                <a:latin typeface="Comic Sans MS" pitchFamily="66" charset="0"/>
              </a:rPr>
              <a:t>out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42" name="Flowchart: Stored Data 41"/>
          <p:cNvSpPr/>
          <p:nvPr/>
        </p:nvSpPr>
        <p:spPr>
          <a:xfrm rot="10800000">
            <a:off x="6844553" y="3751733"/>
            <a:ext cx="793376" cy="658902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44" name="Straight Arrow Connector 43"/>
          <p:cNvCxnSpPr>
            <a:stCxn id="42" idx="1"/>
            <a:endCxn id="40" idx="3"/>
          </p:cNvCxnSpPr>
          <p:nvPr/>
        </p:nvCxnSpPr>
        <p:spPr>
          <a:xfrm flipV="1">
            <a:off x="7637929" y="4074831"/>
            <a:ext cx="394444" cy="635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77790" y="5782235"/>
            <a:ext cx="206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full adder</a:t>
            </a:r>
            <a:endParaRPr lang="en-US" sz="3200" dirty="0">
              <a:latin typeface="Comic Sans MS" pitchFamily="66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213847" y="4410635"/>
            <a:ext cx="1358153" cy="158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0800000" flipV="1">
            <a:off x="3755655" y="4301985"/>
            <a:ext cx="444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s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800000" flipV="1">
            <a:off x="3779469" y="4989570"/>
            <a:ext cx="444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c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31" name="Slide Number Placeholder 2"/>
          <p:cNvSpPr txBox="1">
            <a:spLocks/>
          </p:cNvSpPr>
          <p:nvPr/>
        </p:nvSpPr>
        <p:spPr bwMode="auto">
          <a:xfrm>
            <a:off x="8197818" y="6540057"/>
            <a:ext cx="89159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2W.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2401623" y="276412"/>
            <a:ext cx="4354015" cy="951886"/>
          </a:xfrm>
        </p:spPr>
        <p:txBody>
          <a:bodyPr/>
          <a:lstStyle/>
          <a:p>
            <a:r>
              <a:rPr lang="en-US" sz="4000" dirty="0" smtClean="0"/>
              <a:t>Digital Logic</a:t>
            </a:r>
            <a:endParaRPr lang="en-US" sz="4000" dirty="0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/>
        </p:nvGraphicFramePr>
        <p:xfrm>
          <a:off x="1593849" y="1191127"/>
          <a:ext cx="5997177" cy="1583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14" name="Equation" r:id="rId4" imgW="4279680" imgH="1130040" progId="Equation.DSMT4">
                  <p:embed/>
                </p:oleObj>
              </mc:Choice>
              <mc:Fallback>
                <p:oleObj name="Equation" r:id="rId4" imgW="4279680" imgH="1130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49" y="1191127"/>
                        <a:ext cx="5997177" cy="15838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7766" y="6567488"/>
            <a:ext cx="916236" cy="276999"/>
          </a:xfrm>
          <a:noFill/>
        </p:spPr>
        <p:txBody>
          <a:bodyPr/>
          <a:lstStyle/>
          <a:p>
            <a:r>
              <a:rPr lang="en-US" sz="1200" dirty="0" err="1" smtClean="0"/>
              <a:t>lec</a:t>
            </a:r>
            <a:r>
              <a:rPr lang="en-US" sz="1200" dirty="0" smtClean="0"/>
              <a:t> 2W.</a:t>
            </a:r>
            <a:fld id="{CBD9AEC5-2546-4473-B982-5733658B7CFB}" type="slidenum">
              <a:rPr lang="en-US" sz="1200" smtClean="0"/>
              <a:pPr/>
              <a:t>43</a:t>
            </a:fld>
            <a:endParaRPr lang="en-US" sz="1200" dirty="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5911" y="1831251"/>
            <a:ext cx="7049970" cy="3286194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96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9600" dirty="0" smtClean="0"/>
              <a:t>1—4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5632" y="208417"/>
            <a:ext cx="5053530" cy="1014208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OR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894647" y="2920617"/>
          <a:ext cx="3342376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0691"/>
                <a:gridCol w="928146"/>
                <a:gridCol w="1563539"/>
              </a:tblGrid>
              <a:tr h="655094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lang="en-US" sz="28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OR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29341" y="1039650"/>
            <a:ext cx="71433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The value of (P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  <a:r>
              <a:rPr lang="en-US" sz="3600" dirty="0" smtClean="0">
                <a:latin typeface="Comic Sans MS" pitchFamily="66" charset="0"/>
              </a:rPr>
              <a:t> Q)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err="1" smtClean="0">
                <a:latin typeface="Comic Sans MS" pitchFamily="66" charset="0"/>
              </a:rPr>
              <a:t>iff</a:t>
            </a:r>
            <a:endParaRPr lang="en-US" sz="3600" dirty="0" smtClean="0">
              <a:latin typeface="Comic Sans MS" pitchFamily="66" charset="0"/>
            </a:endParaRPr>
          </a:p>
          <a:p>
            <a:r>
              <a:rPr lang="en-US" sz="3600" dirty="0" smtClean="0">
                <a:latin typeface="Comic Sans MS" pitchFamily="66" charset="0"/>
              </a:rPr>
              <a:t>  P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T,</a:t>
            </a:r>
            <a:r>
              <a:rPr lang="en-US" sz="3600" dirty="0" smtClean="0">
                <a:latin typeface="Comic Sans MS" pitchFamily="66" charset="0"/>
              </a:rPr>
              <a:t> or Q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or </a:t>
            </a:r>
            <a:r>
              <a:rPr lang="en-US" sz="3600" i="1" dirty="0" smtClean="0">
                <a:latin typeface="Comic Sans MS" pitchFamily="66" charset="0"/>
              </a:rPr>
              <a:t>both</a:t>
            </a:r>
            <a:r>
              <a:rPr lang="en-US" sz="3600" dirty="0" smtClean="0">
                <a:latin typeface="Comic Sans MS" pitchFamily="66" charset="0"/>
              </a:rPr>
              <a:t> are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T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6176" y="2212521"/>
            <a:ext cx="3951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00502" y="6553200"/>
            <a:ext cx="84350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7" name="Oval 6"/>
          <p:cNvSpPr/>
          <p:nvPr/>
        </p:nvSpPr>
        <p:spPr bwMode="auto">
          <a:xfrm>
            <a:off x="2804845" y="5732980"/>
            <a:ext cx="3513762" cy="698642"/>
          </a:xfrm>
          <a:prstGeom prst="ellipse">
            <a:avLst/>
          </a:prstGeom>
          <a:solidFill>
            <a:schemeClr val="accent2">
              <a:alpha val="5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2445" y="5465852"/>
            <a:ext cx="2103461" cy="107721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iff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i="1" dirty="0" smtClean="0">
                <a:latin typeface="Comic Sans MS" pitchFamily="66" charset="0"/>
              </a:rPr>
              <a:t>both</a:t>
            </a:r>
          </a:p>
          <a:p>
            <a:r>
              <a:rPr lang="en-US" dirty="0" smtClean="0">
                <a:latin typeface="Comic Sans MS" pitchFamily="66" charset="0"/>
              </a:rPr>
              <a:t>P,Q are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XOR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471560" y="2850032"/>
          <a:ext cx="4215831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3000"/>
                <a:gridCol w="1170696"/>
                <a:gridCol w="1972135"/>
              </a:tblGrid>
              <a:tr h="68587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XOR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61798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XOR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</a:t>
            </a:r>
            <a:r>
              <a:rPr lang="en-US" sz="3200" i="1" dirty="0" smtClean="0">
                <a:latin typeface="Comic Sans MS" pitchFamily="66" charset="0"/>
              </a:rPr>
              <a:t>exactly</a:t>
            </a:r>
            <a:r>
              <a:rPr lang="en-US" sz="3200" dirty="0" smtClean="0">
                <a:latin typeface="Comic Sans MS" pitchFamily="66" charset="0"/>
              </a:rPr>
              <a:t> one of P and Q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6176" y="2212521"/>
            <a:ext cx="4248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XOR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21691" y="6553200"/>
            <a:ext cx="82231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874115" y="2779391"/>
          <a:ext cx="3765455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92374"/>
                <a:gridCol w="973624"/>
                <a:gridCol w="1899457"/>
              </a:tblGrid>
              <a:tr h="70078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lang="en-US" sz="28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AND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404258" y="1208316"/>
            <a:ext cx="62215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 </a:t>
            </a:r>
            <a:r>
              <a:rPr lang="en-US" sz="3200" i="1" dirty="0" smtClean="0">
                <a:latin typeface="Comic Sans MS" pitchFamily="66" charset="0"/>
              </a:rPr>
              <a:t>both</a:t>
            </a:r>
            <a:r>
              <a:rPr lang="en-US" sz="3200" dirty="0" smtClean="0">
                <a:latin typeface="Comic Sans MS" pitchFamily="66" charset="0"/>
              </a:rPr>
              <a:t> P and Q are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77274" y="2212521"/>
            <a:ext cx="4289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21691" y="6553200"/>
            <a:ext cx="82231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7" name="Oval 6"/>
          <p:cNvSpPr/>
          <p:nvPr/>
        </p:nvSpPr>
        <p:spPr bwMode="auto">
          <a:xfrm>
            <a:off x="2895456" y="3459337"/>
            <a:ext cx="3513762" cy="698642"/>
          </a:xfrm>
          <a:prstGeom prst="ellipse">
            <a:avLst/>
          </a:prstGeom>
          <a:solidFill>
            <a:srgbClr val="006600">
              <a:alpha val="2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89365" y="3231613"/>
            <a:ext cx="2242922" cy="107721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iff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i="1" dirty="0" smtClean="0">
                <a:latin typeface="Comic Sans MS" pitchFamily="66" charset="0"/>
              </a:rPr>
              <a:t>both</a:t>
            </a:r>
          </a:p>
          <a:p>
            <a:r>
              <a:rPr lang="en-US" dirty="0" smtClean="0">
                <a:latin typeface="Comic Sans MS" pitchFamily="66" charset="0"/>
              </a:rPr>
              <a:t>P,Q are </a:t>
            </a:r>
            <a:r>
              <a:rPr lang="en-US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248" y="208417"/>
            <a:ext cx="5402851" cy="1014208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NOT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96635"/>
              </p:ext>
            </p:extLst>
          </p:nvPr>
        </p:nvGraphicFramePr>
        <p:xfrm>
          <a:off x="3860050" y="3845154"/>
          <a:ext cx="2192130" cy="210311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0950"/>
                <a:gridCol w="1511180"/>
              </a:tblGrid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NOT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(P)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23912" y="1335743"/>
            <a:ext cx="7696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latin typeface="Comic Sans MS" pitchFamily="66" charset="0"/>
              </a:rPr>
              <a:t>value of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latin typeface="Comic Sans MS" pitchFamily="66" charset="0"/>
              </a:rPr>
              <a:t>(P) is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T </a:t>
            </a:r>
            <a:r>
              <a:rPr lang="en-US" sz="4400" dirty="0" err="1" smtClean="0">
                <a:latin typeface="Comic Sans MS" pitchFamily="66" charset="0"/>
              </a:rPr>
              <a:t>iff</a:t>
            </a:r>
            <a:r>
              <a:rPr lang="en-US" sz="4400" dirty="0" smtClean="0">
                <a:latin typeface="Comic Sans MS" pitchFamily="66" charset="0"/>
              </a:rPr>
              <a:t>        </a:t>
            </a:r>
          </a:p>
          <a:p>
            <a:pPr algn="l"/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                       </a:t>
            </a:r>
            <a:r>
              <a:rPr lang="en-US" sz="4400" dirty="0" smtClean="0">
                <a:latin typeface="Comic Sans MS" pitchFamily="66" charset="0"/>
              </a:rPr>
              <a:t>P        </a:t>
            </a:r>
            <a:r>
              <a:rPr lang="en-US" sz="4400" dirty="0" smtClean="0">
                <a:latin typeface="Comic Sans MS" pitchFamily="66" charset="0"/>
              </a:rPr>
              <a:t>is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400" dirty="0" smtClean="0">
                <a:latin typeface="Comic Sans MS" pitchFamily="66" charset="0"/>
              </a:rPr>
              <a:t>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70633" y="2948997"/>
            <a:ext cx="6252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Truth Table for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NOT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b="1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000" dirty="0" smtClean="0"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21691" y="6553200"/>
            <a:ext cx="82231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028" y="363537"/>
            <a:ext cx="5171044" cy="1023474"/>
          </a:xfrm>
        </p:spPr>
        <p:txBody>
          <a:bodyPr/>
          <a:lstStyle/>
          <a:p>
            <a:r>
              <a:rPr lang="en-US" sz="4000" dirty="0" smtClean="0"/>
              <a:t>Truth Assignments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53456" y="1447604"/>
            <a:ext cx="8289854" cy="4018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A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truth assignment</a:t>
            </a:r>
            <a:r>
              <a:rPr lang="en-US" sz="3600" dirty="0" smtClean="0">
                <a:latin typeface="Comic Sans MS" pitchFamily="66" charset="0"/>
              </a:rPr>
              <a:t> assigns a value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 </a:t>
            </a:r>
            <a:r>
              <a:rPr lang="en-US" sz="3600" dirty="0" smtClean="0">
                <a:latin typeface="Comic Sans MS" pitchFamily="66" charset="0"/>
              </a:rPr>
              <a:t>or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600" dirty="0" smtClean="0">
                <a:latin typeface="Comic Sans MS" pitchFamily="66" charset="0"/>
              </a:rPr>
              <a:t> to each propositional variable. 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Computer scientists call assignment of values to variables an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environment. 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If we </a:t>
            </a:r>
            <a:r>
              <a:rPr lang="en-US" sz="3600" dirty="0" smtClean="0">
                <a:solidFill>
                  <a:srgbClr val="7030A0"/>
                </a:solidFill>
                <a:latin typeface="Comic Sans MS" pitchFamily="66" charset="0"/>
              </a:rPr>
              <a:t>know the environment</a:t>
            </a:r>
            <a:r>
              <a:rPr lang="en-US" sz="3600" dirty="0" smtClean="0">
                <a:latin typeface="Comic Sans MS" pitchFamily="66" charset="0"/>
              </a:rPr>
              <a:t>, we can </a:t>
            </a:r>
            <a:r>
              <a:rPr lang="en-US" sz="3600" dirty="0" smtClean="0">
                <a:solidFill>
                  <a:srgbClr val="7030A0"/>
                </a:solidFill>
                <a:latin typeface="Comic Sans MS" pitchFamily="66" charset="0"/>
              </a:rPr>
              <a:t>find the value</a:t>
            </a:r>
            <a:r>
              <a:rPr lang="en-US" sz="3600" dirty="0" smtClean="0">
                <a:latin typeface="Comic Sans MS" pitchFamily="66" charset="0"/>
              </a:rPr>
              <a:t> of a propositional formula.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21691" y="6553200"/>
            <a:ext cx="82231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input{c:/latex-macros/texpoint.sty}&#10;\begin{document}&#10;&#10;\begin{align*}&#10;\textcolor{blue}{\land} &amp; \eqdef \textcolor{blue}{\text{AND}}\\&#10;\textcolor{blue}{\lor} &amp; \eqdef \textcolor{blue}{\text{OR}}\\&#10;\textcolor{blue}{\neg} &amp; \eqdef \textcolor{blue}{\text{NOT}}\\&#10;\textcolor{blue}{\implies}  &amp; \eqdef \text{\textcolor{blue}{IMPLIES} (if \dots then)}\\&#10;\textcolor{blue}{ \iff}  &amp; \eqdef \text{\textcolor{blue}{IFF} (if and only if)}\\&#10;\textcolor{blue}{\oplus} &amp; \eqdef \text{\textcolor{blue}{XOR} (exclusive OR)}&#10;\end{align*}&#10;&#10;\end{document}&#10;"/>
  <p:tag name="FILENAME" val="TP_tmp"/>
  <p:tag name="FORMAT" val="emf"/>
  <p:tag name="RES" val="300"/>
  <p:tag name="BLEND" val="0"/>
  <p:tag name="TRANSPARENT" val="0"/>
  <p:tag name="TBUG" val="0"/>
  <p:tag name="ALLOWFS" val="1"/>
  <p:tag name="ORIGWIDTH" val="246"/>
  <p:tag name="PICTUREFILESIZE" val="15612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6453</TotalTime>
  <Words>1406</Words>
  <Application>Microsoft Macintosh PowerPoint</Application>
  <PresentationFormat>On-screen Show (4:3)</PresentationFormat>
  <Paragraphs>434</Paragraphs>
  <Slides>43</Slides>
  <Notes>35</Notes>
  <HiddenSlides>18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Comic Sans MS</vt:lpstr>
      <vt:lpstr>Euclid Symbol</vt:lpstr>
      <vt:lpstr>cmsy10</vt:lpstr>
      <vt:lpstr>Euclid Extra</vt:lpstr>
      <vt:lpstr>6.042 Lecture Template</vt:lpstr>
      <vt:lpstr>1_6.042 Lecture Template</vt:lpstr>
      <vt:lpstr>Equation</vt:lpstr>
      <vt:lpstr>The Logic of Propositions</vt:lpstr>
      <vt:lpstr>Propositional (Boolean) Logic</vt:lpstr>
      <vt:lpstr>English to Math</vt:lpstr>
      <vt:lpstr>English to Math</vt:lpstr>
      <vt:lpstr>Definition of OR</vt:lpstr>
      <vt:lpstr>Definition of XOR</vt:lpstr>
      <vt:lpstr>Definition of AND</vt:lpstr>
      <vt:lpstr>Definition of NOT</vt:lpstr>
      <vt:lpstr>Truth Assignments</vt:lpstr>
      <vt:lpstr>Evaluation in an Environment</vt:lpstr>
      <vt:lpstr>Evaluation in an Environment</vt:lpstr>
      <vt:lpstr>Equivalence</vt:lpstr>
      <vt:lpstr>Propositional (Boolean) Operators</vt:lpstr>
      <vt:lpstr>DeMorgan’s Law</vt:lpstr>
      <vt:lpstr>DeMorgan’s Law</vt:lpstr>
      <vt:lpstr>Definition of IMPLIES</vt:lpstr>
      <vt:lpstr>A True Implication</vt:lpstr>
      <vt:lpstr>A True Implication</vt:lpstr>
      <vt:lpstr>A True Implication</vt:lpstr>
      <vt:lpstr>A True Implication</vt:lpstr>
      <vt:lpstr>A True Implication</vt:lpstr>
      <vt:lpstr>Satisfiability &amp; Validity </vt:lpstr>
      <vt:lpstr>Verifying Valid, Satisfiable</vt:lpstr>
      <vt:lpstr>Efficient Test for Satisfiability?</vt:lpstr>
      <vt:lpstr>Equivalence &amp; Validity</vt:lpstr>
      <vt:lpstr>Vailidity &amp; Satisfiability</vt:lpstr>
      <vt:lpstr>Definition of IFF</vt:lpstr>
      <vt:lpstr>Quickie: SAT versus VALID</vt:lpstr>
      <vt:lpstr>Quickie: SAT versus VALID</vt:lpstr>
      <vt:lpstr>Verifying Validity</vt:lpstr>
      <vt:lpstr>Lukasiewicz’ Proof System</vt:lpstr>
      <vt:lpstr>Lukasiewicz’ Proof System</vt:lpstr>
      <vt:lpstr>A Lukasiewicz’ Proof</vt:lpstr>
      <vt:lpstr>A Lukasiewicz’ Proof</vt:lpstr>
      <vt:lpstr>Lukasiewicz’ Proof System</vt:lpstr>
      <vt:lpstr>Lukasiewicz’ System is Complete</vt:lpstr>
      <vt:lpstr>Soundness &amp; Validity</vt:lpstr>
      <vt:lpstr>validity checking still inefficient</vt:lpstr>
      <vt:lpstr>Other Applications</vt:lpstr>
      <vt:lpstr>Digital Logic</vt:lpstr>
      <vt:lpstr>Application:  Digital Logic</vt:lpstr>
      <vt:lpstr>Digital Logic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559</cp:revision>
  <dcterms:created xsi:type="dcterms:W3CDTF">2011-02-09T15:01:58Z</dcterms:created>
  <dcterms:modified xsi:type="dcterms:W3CDTF">2011-09-12T01:43:09Z</dcterms:modified>
</cp:coreProperties>
</file>