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notesSlides/notesSlide17.xml" ContentType="application/vnd.openxmlformats-officedocument.presentationml.notesSlide+xml"/>
  <Override PartName="/ppt/embeddings/oleObject11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372" r:id="rId5"/>
    <p:sldId id="260" r:id="rId6"/>
    <p:sldId id="261" r:id="rId7"/>
    <p:sldId id="373" r:id="rId8"/>
    <p:sldId id="262" r:id="rId9"/>
    <p:sldId id="263" r:id="rId10"/>
    <p:sldId id="288" r:id="rId11"/>
    <p:sldId id="367" r:id="rId12"/>
    <p:sldId id="374" r:id="rId13"/>
    <p:sldId id="375" r:id="rId14"/>
    <p:sldId id="265" r:id="rId15"/>
    <p:sldId id="376" r:id="rId16"/>
    <p:sldId id="267" r:id="rId17"/>
    <p:sldId id="370" r:id="rId18"/>
    <p:sldId id="371" r:id="rId1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97" autoAdjust="0"/>
  </p:normalViewPr>
  <p:slideViewPr>
    <p:cSldViewPr snapToGrid="0" showGuides="1">
      <p:cViewPr>
        <p:scale>
          <a:sx n="150" d="100"/>
          <a:sy n="150" d="100"/>
        </p:scale>
        <p:origin x="-408" y="-304"/>
      </p:cViewPr>
      <p:guideLst>
        <p:guide orient="horz" pos="21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41300" y="1498600"/>
            <a:ext cx="86995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>
                <a:latin typeface="Comic Sans MS" pitchFamily="66" charset="0"/>
              </a:rPr>
              <a:t>Introduction to Random </a:t>
            </a:r>
            <a:r>
              <a:rPr lang="en-US" sz="7200" b="1" dirty="0" smtClean="0">
                <a:latin typeface="Comic Sans MS" pitchFamily="66" charset="0"/>
              </a:rPr>
              <a:t>Variables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Bigger Number Game</a:t>
            </a:r>
            <a:endParaRPr lang="en-US" sz="1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1867" y="1219199"/>
            <a:ext cx="8051796" cy="47921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>
                <a:solidFill>
                  <a:srgbClr val="9B2894"/>
                </a:solidFill>
                <a:cs typeface="Comic Sans MS"/>
              </a:rPr>
              <a:t>Law of Total </a:t>
            </a:r>
            <a:r>
              <a:rPr lang="en-US" sz="4800" dirty="0" smtClean="0">
                <a:solidFill>
                  <a:srgbClr val="9B2894"/>
                </a:solidFill>
                <a:cs typeface="Comic Sans MS"/>
              </a:rPr>
              <a:t>Probability</a:t>
            </a:r>
            <a:endParaRPr lang="en-US" sz="4400" dirty="0">
              <a:solidFill>
                <a:srgbClr val="9B2894"/>
              </a:solidFill>
              <a:cs typeface="Comic Sans MS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1867" y="1219199"/>
            <a:ext cx="8051796" cy="47921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Team 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wins]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[win |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]⋅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800" dirty="0">
                <a:solidFill>
                  <a:srgbClr val="9B2894"/>
                </a:solidFill>
                <a:cs typeface="Comic Sans MS"/>
              </a:rPr>
              <a:t>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</a:p>
          <a:p>
            <a:pPr eaLnBrk="1" hangingPunct="1">
              <a:lnSpc>
                <a:spcPct val="120000"/>
              </a:lnSpc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[win |    ]⋅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[   ] 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2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33615"/>
              </p:ext>
            </p:extLst>
          </p:nvPr>
        </p:nvGraphicFramePr>
        <p:xfrm>
          <a:off x="3634364" y="4565668"/>
          <a:ext cx="709083" cy="141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3" name="Equation" r:id="rId6" imgW="177800" imgH="355600" progId="Equation.DSMT4">
                  <p:embed/>
                </p:oleObj>
              </mc:Choice>
              <mc:Fallback>
                <p:oleObj name="Equation" r:id="rId6" imgW="177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4364" y="4565668"/>
                        <a:ext cx="709083" cy="1418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35479"/>
              </p:ext>
            </p:extLst>
          </p:nvPr>
        </p:nvGraphicFramePr>
        <p:xfrm>
          <a:off x="5623997" y="4557193"/>
          <a:ext cx="709083" cy="141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4" name="Equation" r:id="rId8" imgW="177800" imgH="355600" progId="Equation.DSMT4">
                  <p:embed/>
                </p:oleObj>
              </mc:Choice>
              <mc:Fallback>
                <p:oleObj name="Equation" r:id="rId8" imgW="177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23997" y="4557193"/>
                        <a:ext cx="709083" cy="1418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8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1867" y="1219199"/>
            <a:ext cx="8051796" cy="479213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Team 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wins]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7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226300" y="3962400"/>
            <a:ext cx="990600" cy="2209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601D9D26-416F-483A-A5D6-37381C6E50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1552" y="1642543"/>
            <a:ext cx="7725833" cy="3564467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So </a:t>
            </a:r>
            <a:r>
              <a:rPr lang="en-US" sz="6000" dirty="0" smtClean="0">
                <a:solidFill>
                  <a:srgbClr val="006600"/>
                </a:solidFill>
              </a:rPr>
              <a:t>Team 2</a:t>
            </a:r>
            <a:r>
              <a:rPr lang="en-US" sz="6000" dirty="0" smtClean="0"/>
              <a:t> has the </a:t>
            </a:r>
          </a:p>
          <a:p>
            <a:pPr eaLnBrk="1" hangingPunct="1"/>
            <a:r>
              <a:rPr lang="en-US" sz="6000" dirty="0" smtClean="0"/>
              <a:t>advantage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</a:t>
            </a:r>
            <a:r>
              <a:rPr lang="en-US" sz="4000" b="1" kern="0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Team 2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Strategy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601D9D26-416F-483A-A5D6-37381C6E50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1552" y="1642543"/>
            <a:ext cx="7725833" cy="3564467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So </a:t>
            </a:r>
            <a:r>
              <a:rPr lang="en-US" sz="6000" dirty="0" smtClean="0">
                <a:solidFill>
                  <a:srgbClr val="006600"/>
                </a:solidFill>
              </a:rPr>
              <a:t>Team 2</a:t>
            </a:r>
            <a:r>
              <a:rPr lang="en-US" sz="6000" dirty="0" smtClean="0"/>
              <a:t> has the </a:t>
            </a:r>
          </a:p>
          <a:p>
            <a:pPr eaLnBrk="1" hangingPunct="1"/>
            <a:r>
              <a:rPr lang="en-US" sz="6000" dirty="0" smtClean="0"/>
              <a:t>advantage, </a:t>
            </a:r>
            <a:r>
              <a:rPr lang="en-US" sz="6000" dirty="0" smtClean="0">
                <a:solidFill>
                  <a:srgbClr val="9B2894"/>
                </a:solidFill>
              </a:rPr>
              <a:t>no matter</a:t>
            </a:r>
          </a:p>
          <a:p>
            <a:pPr eaLnBrk="1" hangingPunct="1"/>
            <a:r>
              <a:rPr lang="en-US" sz="6000" dirty="0" smtClean="0">
                <a:solidFill>
                  <a:srgbClr val="9B2894"/>
                </a:solidFill>
              </a:rPr>
              <a:t>what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Team 1</a:t>
            </a:r>
            <a:r>
              <a:rPr lang="en-US" sz="6000" dirty="0" smtClean="0"/>
              <a:t>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</a:t>
            </a:r>
            <a:r>
              <a:rPr lang="en-US" sz="4000" b="1" kern="0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Team 2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Strategy</a:t>
            </a:r>
          </a:p>
        </p:txBody>
      </p:sp>
    </p:spTree>
    <p:extLst>
      <p:ext uri="{BB962C8B-B14F-4D97-AF65-F5344CB8AC3E}">
        <p14:creationId xmlns:p14="http://schemas.microsoft.com/office/powerpoint/2010/main" val="6329834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B48ABEAC-C0A2-414D-A2EC-7337A3B2DB5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latin typeface="Comic Sans MS" pitchFamily="66" charset="0"/>
              </a:rPr>
              <a:t>Pr</a:t>
            </a:r>
            <a:r>
              <a:rPr lang="en-US" sz="6000" dirty="0" smtClean="0">
                <a:latin typeface="Comic Sans MS" pitchFamily="66" charset="0"/>
              </a:rPr>
              <a:t>[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Team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wins]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 smtClean="0">
                <a:solidFill>
                  <a:srgbClr val="9B2894"/>
                </a:solidFill>
                <a:latin typeface="Comic Sans MS" pitchFamily="66" charset="0"/>
                <a:sym typeface="Symbol" pitchFamily="18" charset="2"/>
              </a:rPr>
              <a:t> no matter what</a:t>
            </a:r>
            <a:endParaRPr lang="en-US" sz="6000" dirty="0">
              <a:solidFill>
                <a:srgbClr val="9B2894"/>
              </a:solidFill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B48ABEAC-C0A2-414D-A2EC-7337A3B2DB5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Optimal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6862" y="2030188"/>
            <a:ext cx="8550275" cy="26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err="1" smtClean="0">
                <a:latin typeface="Comic Sans MS" pitchFamily="66" charset="0"/>
              </a:rPr>
              <a:t>Pr</a:t>
            </a:r>
            <a:r>
              <a:rPr lang="en-US" sz="6600" dirty="0" smtClean="0"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Team </a:t>
            </a:r>
            <a:r>
              <a:rPr lang="en-US" sz="66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wins]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is </a:t>
            </a:r>
            <a:r>
              <a:rPr lang="en-US" sz="6600" dirty="0" smtClean="0">
                <a:solidFill>
                  <a:srgbClr val="9B2894"/>
                </a:solidFill>
                <a:latin typeface="Comic Sans MS"/>
                <a:cs typeface="Comic Sans MS"/>
                <a:sym typeface="Euclid Symbol" pitchFamily="18" charset="2"/>
              </a:rPr>
              <a:t>optimal</a:t>
            </a:r>
            <a:r>
              <a:rPr lang="en-US" sz="6600" dirty="0">
                <a:solidFill>
                  <a:srgbClr val="9B2894"/>
                </a:solidFill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for both </a:t>
            </a:r>
            <a:endParaRPr lang="en-US" sz="6600" dirty="0" smtClean="0">
              <a:solidFill>
                <a:srgbClr val="000000"/>
              </a:solidFill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593998"/>
              </p:ext>
            </p:extLst>
          </p:nvPr>
        </p:nvGraphicFramePr>
        <p:xfrm>
          <a:off x="7692310" y="1415922"/>
          <a:ext cx="1129955" cy="255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0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2310" y="1415922"/>
                        <a:ext cx="1129955" cy="2557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43948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ranvarindep</a:t>
            </a:r>
            <a:r>
              <a:rPr lang="en-US" dirty="0" smtClean="0"/>
              <a:t>.</a:t>
            </a:r>
            <a:fld id="{D23F9710-1A5A-4DD7-AAD4-90010A12B4A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an </a:t>
            </a:r>
            <a:r>
              <a:rPr lang="en-US" sz="4400" dirty="0" smtClean="0">
                <a:solidFill>
                  <a:srgbClr val="0000FF"/>
                </a:solidFill>
              </a:rPr>
              <a:t>RV</a:t>
            </a:r>
            <a:r>
              <a:rPr lang="en-US" sz="4400" dirty="0" smtClean="0"/>
              <a:t> is a number produced by a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9B2894"/>
                </a:solidFill>
              </a:rPr>
              <a:t>random process</a:t>
            </a:r>
            <a:r>
              <a:rPr lang="en-US" sz="4400" dirty="0" smtClean="0"/>
              <a:t>: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</a:t>
            </a:r>
            <a:r>
              <a:rPr lang="en-US" sz="4400" dirty="0"/>
              <a:t>of exposed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</p:txBody>
      </p:sp>
    </p:spTree>
    <p:extLst>
      <p:ext uri="{BB962C8B-B14F-4D97-AF65-F5344CB8AC3E}">
        <p14:creationId xmlns:p14="http://schemas.microsoft.com/office/powerpoint/2010/main" val="10733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two integers from </a:t>
            </a:r>
            <a:r>
              <a:rPr lang="en-US" sz="3200" dirty="0" smtClean="0">
                <a:solidFill>
                  <a:srgbClr val="3333FF"/>
                </a:solidFill>
              </a:rPr>
              <a:t>0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3333FF"/>
                </a:solidFill>
              </a:rPr>
              <a:t>7</a:t>
            </a:r>
            <a:r>
              <a:rPr lang="en-US" sz="3200" dirty="0" smtClean="0"/>
              <a:t>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</a:t>
            </a:r>
            <a:r>
              <a:rPr lang="en-US" sz="3200" dirty="0" smtClean="0">
                <a:solidFill>
                  <a:srgbClr val="006600"/>
                </a:solidFill>
              </a:rPr>
              <a:t>Team 2</a:t>
            </a:r>
            <a:r>
              <a:rPr lang="en-US" sz="3200" dirty="0" smtClean="0"/>
              <a:t>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dirty="0" smtClean="0">
                <a:solidFill>
                  <a:srgbClr val="9B2894"/>
                </a:solidFill>
              </a:rPr>
              <a:t>stick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9B2894"/>
                </a:solidFill>
              </a:rPr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6368" y="42335"/>
            <a:ext cx="7056967" cy="97366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Guess the Bigger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566" y="976453"/>
            <a:ext cx="8288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Do you think one team has an advantage?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7E781BB2-0009-4685-941F-B9830CAD66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6368" y="42335"/>
            <a:ext cx="7056967" cy="97366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Guess the Bigger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7566" y="976453"/>
            <a:ext cx="82888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Do you think one team has an advantage?  Which one?</a:t>
            </a:r>
          </a:p>
          <a:p>
            <a:endParaRPr lang="en-US" sz="4000" dirty="0" smtClean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You </a:t>
            </a:r>
            <a:r>
              <a:rPr lang="en-US" sz="4000" dirty="0">
                <a:latin typeface="Comic Sans MS" pitchFamily="66" charset="0"/>
              </a:rPr>
              <a:t>might like to try </a:t>
            </a:r>
            <a:r>
              <a:rPr lang="en-US" sz="4000" dirty="0" smtClean="0">
                <a:latin typeface="Comic Sans MS" pitchFamily="66" charset="0"/>
              </a:rPr>
              <a:t>playing the game a few times with some teammates before seeing the</a:t>
            </a:r>
          </a:p>
          <a:p>
            <a:r>
              <a:rPr lang="en-US" sz="4000" dirty="0" smtClean="0">
                <a:latin typeface="Comic Sans MS" pitchFamily="66" charset="0"/>
              </a:rPr>
              <a:t>answers below.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8C735B2F-117E-467F-AA86-C8CA26EAB2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Strategy for </a:t>
            </a:r>
            <a:r>
              <a:rPr lang="en-US" dirty="0" smtClean="0">
                <a:solidFill>
                  <a:srgbClr val="006600"/>
                </a:solidFill>
              </a:rPr>
              <a:t>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FF00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00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 </a:t>
            </a:r>
            <a:r>
              <a:rPr lang="en-US" sz="4400" dirty="0" smtClean="0">
                <a:solidFill>
                  <a:srgbClr val="3333FF"/>
                </a:solidFill>
                <a:latin typeface="CambriaMath"/>
              </a:rPr>
              <a:t>∊</a:t>
            </a:r>
            <a:r>
              <a:rPr lang="en-US" dirty="0" smtClean="0">
                <a:solidFill>
                  <a:srgbClr val="3333FF"/>
                </a:solidFill>
              </a:rPr>
              <a:t> [0,7)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DC9731CB-2F8A-470A-AADF-931B7CDAF7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Analysis of </a:t>
            </a:r>
            <a:r>
              <a:rPr lang="en-US" dirty="0" smtClean="0">
                <a:solidFill>
                  <a:srgbClr val="006600"/>
                </a:solidFill>
              </a:rPr>
              <a:t>Team 2</a:t>
            </a:r>
            <a:r>
              <a:rPr lang="en-US" dirty="0" smtClean="0"/>
              <a:t>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7802" y="1998149"/>
            <a:ext cx="8813800" cy="30141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Let </a:t>
            </a:r>
            <a:r>
              <a:rPr lang="en-US" sz="5400" dirty="0">
                <a:solidFill>
                  <a:srgbClr val="0000FF"/>
                </a:solidFill>
              </a:rPr>
              <a:t>low</a:t>
            </a:r>
            <a:r>
              <a:rPr lang="en-US" sz="5400" dirty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3333FF"/>
                </a:solidFill>
              </a:rPr>
              <a:t>high </a:t>
            </a:r>
            <a:r>
              <a:rPr lang="en-US" sz="5400" dirty="0" smtClean="0"/>
              <a:t>be the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integers chosen by </a:t>
            </a:r>
            <a:r>
              <a:rPr lang="en-US" sz="5400" dirty="0" smtClean="0">
                <a:solidFill>
                  <a:srgbClr val="3333FF"/>
                </a:solidFill>
              </a:rPr>
              <a:t>Team 1</a:t>
            </a:r>
            <a:r>
              <a:rPr lang="en-US" sz="5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There are three cases: </a:t>
            </a:r>
            <a:endParaRPr lang="en-US" sz="5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DC9731CB-2F8A-470A-AADF-931B7CDAF7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Analysis of </a:t>
            </a:r>
            <a:r>
              <a:rPr lang="en-US" dirty="0" smtClean="0">
                <a:solidFill>
                  <a:srgbClr val="006600"/>
                </a:solidFill>
              </a:rPr>
              <a:t>Team 2</a:t>
            </a:r>
            <a:r>
              <a:rPr lang="en-US" dirty="0" smtClean="0"/>
              <a:t>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9538" y="1507062"/>
            <a:ext cx="8153400" cy="4004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</a:t>
            </a:r>
            <a:r>
              <a:rPr lang="en-US" sz="4800" dirty="0" smtClean="0">
                <a:solidFill>
                  <a:srgbClr val="9B2894"/>
                </a:solidFill>
              </a:rPr>
              <a:t>M</a:t>
            </a:r>
            <a:r>
              <a:rPr lang="en-US" sz="4800" dirty="0" smtClean="0"/>
              <a:t>:  </a:t>
            </a:r>
            <a:r>
              <a:rPr lang="en-US" sz="4800" dirty="0" smtClean="0">
                <a:solidFill>
                  <a:srgbClr val="3333FF"/>
                </a:solidFill>
              </a:rPr>
              <a:t>low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Z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solidFill>
                  <a:srgbClr val="3333FF"/>
                </a:solidFill>
              </a:rPr>
              <a:t> high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6600"/>
                </a:solidFill>
              </a:rPr>
              <a:t>Team 2</a:t>
            </a:r>
            <a:r>
              <a:rPr lang="en-US" sz="4800" dirty="0" smtClean="0"/>
              <a:t>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6600"/>
                </a:solidFill>
              </a:rPr>
              <a:t>Team 2</a:t>
            </a:r>
            <a:r>
              <a:rPr lang="en-US" sz="4800" dirty="0" smtClean="0"/>
              <a:t> wins | </a:t>
            </a:r>
            <a:r>
              <a:rPr lang="en-US" sz="4800" dirty="0" smtClean="0">
                <a:solidFill>
                  <a:srgbClr val="9B2894"/>
                </a:solidFill>
              </a:rPr>
              <a:t>M</a:t>
            </a:r>
            <a:r>
              <a:rPr lang="en-US" sz="4800" dirty="0" smtClean="0"/>
              <a:t>]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    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9B2894"/>
                </a:solidFill>
              </a:rPr>
              <a:t>M</a:t>
            </a:r>
            <a:r>
              <a:rPr lang="en-US" sz="4800" dirty="0" smtClean="0"/>
              <a:t>]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885088"/>
              </p:ext>
            </p:extLst>
          </p:nvPr>
        </p:nvGraphicFramePr>
        <p:xfrm>
          <a:off x="5290125" y="3571993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89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125" y="3571993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7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DE5972EA-EB66-4458-A91F-67F065CCE3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Analysis of </a:t>
            </a:r>
            <a:r>
              <a:rPr lang="en-US" dirty="0" smtClean="0">
                <a:solidFill>
                  <a:srgbClr val="006600"/>
                </a:solidFill>
              </a:rPr>
              <a:t>Team 2</a:t>
            </a:r>
            <a:r>
              <a:rPr lang="en-US" dirty="0" smtClean="0"/>
              <a:t>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4780" y="1446213"/>
            <a:ext cx="8124295" cy="390472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</a:t>
            </a:r>
            <a:r>
              <a:rPr lang="en-US" sz="4800" b="1" dirty="0" smtClean="0">
                <a:solidFill>
                  <a:srgbClr val="9B2894"/>
                </a:solidFill>
              </a:rPr>
              <a:t>H</a:t>
            </a:r>
            <a:r>
              <a:rPr lang="en-US" sz="4800" dirty="0" smtClean="0"/>
              <a:t>:    </a:t>
            </a:r>
            <a:r>
              <a:rPr lang="en-US" sz="4800" dirty="0" smtClean="0">
                <a:solidFill>
                  <a:srgbClr val="3333FF"/>
                </a:solidFill>
              </a:rPr>
              <a:t>high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Z</a:t>
            </a:r>
          </a:p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Team 2</a:t>
            </a:r>
            <a:r>
              <a:rPr lang="en-US" sz="4400" dirty="0" smtClean="0"/>
              <a:t>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low</a:t>
            </a:r>
            <a:r>
              <a:rPr lang="en-US" sz="4400" dirty="0" smtClean="0"/>
              <a:t>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</a:t>
            </a:r>
            <a:r>
              <a:rPr lang="en-US" sz="4500" dirty="0" smtClean="0"/>
              <a:t>[</a:t>
            </a:r>
            <a:r>
              <a:rPr lang="en-US" sz="4500" dirty="0" smtClean="0">
                <a:solidFill>
                  <a:srgbClr val="006600"/>
                </a:solidFill>
              </a:rPr>
              <a:t>Team 2</a:t>
            </a:r>
            <a:r>
              <a:rPr lang="en-US" sz="4500" dirty="0" smtClean="0"/>
              <a:t> wins | </a:t>
            </a:r>
            <a:r>
              <a:rPr lang="en-US" sz="4500" b="1" dirty="0" smtClean="0">
                <a:solidFill>
                  <a:srgbClr val="9B2894"/>
                </a:solidFill>
              </a:rPr>
              <a:t>H</a:t>
            </a:r>
            <a:r>
              <a:rPr lang="en-US" sz="4500" dirty="0" smtClean="0"/>
              <a:t>]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endParaRPr lang="en-US" sz="4500" dirty="0" smtClean="0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98634"/>
              </p:ext>
            </p:extLst>
          </p:nvPr>
        </p:nvGraphicFramePr>
        <p:xfrm>
          <a:off x="6988719" y="3250675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719" y="3250675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ranvarbigger</a:t>
            </a:r>
            <a:r>
              <a:rPr lang="en-US" dirty="0" smtClean="0"/>
              <a:t>.</a:t>
            </a:r>
            <a:fld id="{C8E1B2AC-ADC5-4B51-80CC-A3F4D8DD7E3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9542" y="1447794"/>
            <a:ext cx="7755459" cy="3505206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</a:t>
            </a:r>
            <a:r>
              <a:rPr lang="en-US" sz="4800" b="1" dirty="0" smtClean="0">
                <a:solidFill>
                  <a:srgbClr val="9B2894"/>
                </a:solidFill>
              </a:rPr>
              <a:t>L</a:t>
            </a:r>
            <a:r>
              <a:rPr lang="en-US" sz="4800" dirty="0" smtClean="0"/>
              <a:t>:      </a:t>
            </a:r>
            <a:r>
              <a:rPr lang="en-US" sz="4800" dirty="0" smtClean="0">
                <a:solidFill>
                  <a:srgbClr val="FF00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low</a:t>
            </a:r>
          </a:p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Team 2</a:t>
            </a:r>
            <a:r>
              <a:rPr lang="en-US" sz="4400" dirty="0" smtClean="0"/>
              <a:t>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high</a:t>
            </a:r>
            <a:r>
              <a:rPr lang="en-US" sz="4400" dirty="0" smtClean="0"/>
              <a:t>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</a:t>
            </a:r>
            <a:r>
              <a:rPr lang="en-US" sz="4500" dirty="0" smtClean="0"/>
              <a:t>[</a:t>
            </a:r>
            <a:r>
              <a:rPr lang="en-US" sz="4500" dirty="0" smtClean="0">
                <a:solidFill>
                  <a:srgbClr val="006600"/>
                </a:solidFill>
              </a:rPr>
              <a:t>Team 2</a:t>
            </a:r>
            <a:r>
              <a:rPr lang="en-US" sz="4500" dirty="0" smtClean="0"/>
              <a:t> wins | </a:t>
            </a:r>
            <a:r>
              <a:rPr lang="en-US" sz="4500" b="1" dirty="0" smtClean="0">
                <a:solidFill>
                  <a:srgbClr val="9B2894"/>
                </a:solidFill>
              </a:rPr>
              <a:t>L</a:t>
            </a:r>
            <a:r>
              <a:rPr lang="en-US" sz="4500" dirty="0" smtClean="0"/>
              <a:t>]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endParaRPr lang="en-US" sz="4500" dirty="0" smtClean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13399"/>
              </p:ext>
            </p:extLst>
          </p:nvPr>
        </p:nvGraphicFramePr>
        <p:xfrm>
          <a:off x="6863832" y="3280303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832" y="3280303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2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Strategy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597</Words>
  <Application>Microsoft Macintosh PowerPoint</Application>
  <PresentationFormat>On-screen Show (4:3)</PresentationFormat>
  <Paragraphs>115</Paragraphs>
  <Slides>18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PowerPoint Presentation</vt:lpstr>
      <vt:lpstr>Guess the Bigger Number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  <vt:lpstr>Optimal Strategy</vt:lpstr>
      <vt:lpstr>Random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106</cp:revision>
  <cp:lastPrinted>2012-04-27T21:50:02Z</cp:lastPrinted>
  <dcterms:created xsi:type="dcterms:W3CDTF">2011-04-28T01:16:18Z</dcterms:created>
  <dcterms:modified xsi:type="dcterms:W3CDTF">2013-05-04T17:05:34Z</dcterms:modified>
</cp:coreProperties>
</file>