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400"/>
    <a:srgbClr val="03A1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1208" y="-112"/>
      </p:cViewPr>
      <p:guideLst>
        <p:guide orient="horz" pos="2160"/>
        <p:guide pos="28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2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4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2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4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6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9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6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7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2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4D2CF-3F12-1244-9975-2BF21BB8213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6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909" y="1032754"/>
            <a:ext cx="83279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/>
                <a:cs typeface="Comic Sans MS"/>
              </a:rPr>
              <a:t>1. G is a simple graph with </a:t>
            </a:r>
            <a:r>
              <a:rPr lang="en-US" sz="3200" dirty="0" smtClean="0">
                <a:solidFill>
                  <a:srgbClr val="0000FF"/>
                </a:solidFill>
                <a:latin typeface="Comic Sans MS"/>
                <a:cs typeface="Comic Sans MS"/>
              </a:rPr>
              <a:t>211 vertices </a:t>
            </a:r>
            <a:r>
              <a:rPr lang="en-US" sz="3200" dirty="0" smtClean="0">
                <a:latin typeface="Comic Sans MS"/>
                <a:cs typeface="Comic Sans MS"/>
              </a:rPr>
              <a:t>and </a:t>
            </a:r>
          </a:p>
          <a:p>
            <a:r>
              <a:rPr lang="en-US" sz="3200" dirty="0" smtClean="0">
                <a:solidFill>
                  <a:srgbClr val="019400"/>
                </a:solidFill>
                <a:latin typeface="Comic Sans MS"/>
                <a:cs typeface="Comic Sans MS"/>
              </a:rPr>
              <a:t>2</a:t>
            </a:r>
            <a:r>
              <a:rPr lang="en-US" sz="3200" baseline="30000" dirty="0" smtClean="0">
                <a:solidFill>
                  <a:srgbClr val="019400"/>
                </a:solidFill>
                <a:latin typeface="Comic Sans MS"/>
                <a:cs typeface="Comic Sans MS"/>
              </a:rPr>
              <a:t>15</a:t>
            </a:r>
            <a:r>
              <a:rPr lang="en-US" sz="3200" dirty="0" smtClean="0">
                <a:solidFill>
                  <a:srgbClr val="019400"/>
                </a:solidFill>
                <a:latin typeface="Comic Sans MS"/>
                <a:cs typeface="Comic Sans MS"/>
              </a:rPr>
              <a:t> edges</a:t>
            </a:r>
            <a:r>
              <a:rPr lang="en-US" sz="3200" dirty="0" smtClean="0">
                <a:latin typeface="Comic Sans MS"/>
                <a:cs typeface="Comic Sans MS"/>
              </a:rPr>
              <a:t>, what is</a:t>
            </a:r>
            <a:endParaRPr lang="en-US" sz="3200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654" y="181450"/>
            <a:ext cx="4556568" cy="7412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solidFill>
                  <a:srgbClr val="800000"/>
                </a:solidFill>
              </a:rPr>
              <a:t>Microquiz</a:t>
            </a:r>
            <a:r>
              <a:rPr lang="en-US" dirty="0" smtClean="0">
                <a:solidFill>
                  <a:srgbClr val="800000"/>
                </a:solidFill>
              </a:rPr>
              <a:t> Apr. </a:t>
            </a:r>
            <a:r>
              <a:rPr lang="en-US" dirty="0">
                <a:solidFill>
                  <a:srgbClr val="800000"/>
                </a:solidFill>
              </a:rPr>
              <a:t>1</a:t>
            </a:r>
            <a:r>
              <a:rPr lang="en-US" dirty="0" smtClean="0">
                <a:solidFill>
                  <a:srgbClr val="800000"/>
                </a:solidFill>
              </a:rPr>
              <a:t>, </a:t>
            </a:r>
            <a:r>
              <a:rPr lang="en-US" dirty="0" smtClean="0">
                <a:solidFill>
                  <a:srgbClr val="800000"/>
                </a:solidFill>
              </a:rPr>
              <a:t>2013</a:t>
            </a:r>
            <a:endParaRPr lang="en-US" dirty="0" smtClean="0">
              <a:solidFill>
                <a:srgbClr val="800000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441868"/>
              </p:ext>
            </p:extLst>
          </p:nvPr>
        </p:nvGraphicFramePr>
        <p:xfrm>
          <a:off x="3988093" y="1551771"/>
          <a:ext cx="2826709" cy="1094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1016000" imgH="393700" progId="Equation.DSMT4">
                  <p:embed/>
                </p:oleObj>
              </mc:Choice>
              <mc:Fallback>
                <p:oleObj name="Equation" r:id="rId3" imgW="10160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8093" y="1551771"/>
                        <a:ext cx="2826709" cy="1094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6677" y="2644170"/>
            <a:ext cx="86009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/>
                <a:cs typeface="Comic Sans MS"/>
              </a:rPr>
              <a:t>2. Let </a:t>
            </a:r>
            <a:r>
              <a:rPr lang="en-US" sz="3200" dirty="0" smtClean="0">
                <a:solidFill>
                  <a:srgbClr val="0000FF"/>
                </a:solidFill>
                <a:latin typeface="Comic Sans MS"/>
                <a:cs typeface="Comic Sans MS"/>
              </a:rPr>
              <a:t>f</a:t>
            </a:r>
            <a:r>
              <a:rPr lang="en-US" sz="3200" dirty="0" smtClean="0">
                <a:latin typeface="Comic Sans MS"/>
                <a:cs typeface="Comic Sans MS"/>
              </a:rPr>
              <a:t> and </a:t>
            </a:r>
            <a:r>
              <a:rPr lang="en-US" sz="3200" dirty="0" smtClean="0">
                <a:solidFill>
                  <a:srgbClr val="0000FF"/>
                </a:solidFill>
                <a:latin typeface="Comic Sans MS"/>
                <a:cs typeface="Comic Sans MS"/>
              </a:rPr>
              <a:t>g</a:t>
            </a:r>
            <a:r>
              <a:rPr lang="en-US" sz="3200" dirty="0" smtClean="0">
                <a:latin typeface="Comic Sans MS"/>
                <a:cs typeface="Comic Sans MS"/>
              </a:rPr>
              <a:t> be </a:t>
            </a:r>
            <a:r>
              <a:rPr lang="en-US" sz="3200" dirty="0" err="1" smtClean="0">
                <a:latin typeface="Comic Sans MS"/>
                <a:cs typeface="Comic Sans MS"/>
              </a:rPr>
              <a:t>isomorphisms</a:t>
            </a:r>
            <a:r>
              <a:rPr lang="en-US" sz="3200" dirty="0">
                <a:latin typeface="Comic Sans MS"/>
                <a:cs typeface="Comic Sans MS"/>
              </a:rPr>
              <a:t> </a:t>
            </a:r>
            <a:r>
              <a:rPr lang="en-US" sz="3200" dirty="0" smtClean="0">
                <a:latin typeface="Comic Sans MS"/>
                <a:cs typeface="Comic Sans MS"/>
              </a:rPr>
              <a:t>from the</a:t>
            </a:r>
          </a:p>
          <a:p>
            <a:r>
              <a:rPr lang="en-US" sz="3200" dirty="0" smtClean="0">
                <a:latin typeface="Comic Sans MS"/>
                <a:cs typeface="Comic Sans MS"/>
              </a:rPr>
              <a:t>graph pictured below to the </a:t>
            </a:r>
            <a:r>
              <a:rPr lang="en-US" sz="3200" i="1" dirty="0" smtClean="0">
                <a:latin typeface="Comic Sans MS"/>
                <a:cs typeface="Comic Sans MS"/>
              </a:rPr>
              <a:t>same</a:t>
            </a:r>
            <a:r>
              <a:rPr lang="en-US" sz="3200" dirty="0" smtClean="0">
                <a:latin typeface="Comic Sans MS"/>
                <a:cs typeface="Comic Sans MS"/>
              </a:rPr>
              <a:t> other</a:t>
            </a:r>
          </a:p>
          <a:p>
            <a:r>
              <a:rPr lang="en-US" sz="3200" dirty="0" smtClean="0">
                <a:latin typeface="Comic Sans MS"/>
                <a:cs typeface="Comic Sans MS"/>
              </a:rPr>
              <a:t>graph.  For which </a:t>
            </a:r>
            <a:r>
              <a:rPr lang="en-US" sz="3200" dirty="0" smtClean="0">
                <a:solidFill>
                  <a:srgbClr val="0000FF"/>
                </a:solidFill>
                <a:latin typeface="Comic Sans MS"/>
                <a:cs typeface="Comic Sans MS"/>
              </a:rPr>
              <a:t>v in [1,5]</a:t>
            </a:r>
            <a:r>
              <a:rPr lang="en-US" sz="3200" dirty="0" smtClean="0">
                <a:latin typeface="Comic Sans MS"/>
                <a:cs typeface="Comic Sans MS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Comic Sans MS"/>
                <a:cs typeface="Comic Sans MS"/>
              </a:rPr>
              <a:t>must</a:t>
            </a:r>
            <a:r>
              <a:rPr lang="en-US" sz="3200" dirty="0" smtClean="0">
                <a:solidFill>
                  <a:srgbClr val="660066"/>
                </a:solidFill>
                <a:latin typeface="Comic Sans MS"/>
                <a:cs typeface="Comic Sans MS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/>
                <a:cs typeface="Comic Sans MS"/>
              </a:rPr>
              <a:t>f(v) = g(v)</a:t>
            </a:r>
            <a:r>
              <a:rPr lang="en-US" sz="3200" dirty="0" smtClean="0">
                <a:latin typeface="Comic Sans MS"/>
                <a:cs typeface="Comic Sans MS"/>
              </a:rPr>
              <a:t>?</a:t>
            </a:r>
            <a:endParaRPr lang="en-US" sz="3200" dirty="0">
              <a:latin typeface="Comic Sans MS"/>
              <a:cs typeface="Comic Sans M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705513" y="4413271"/>
            <a:ext cx="3775620" cy="2066846"/>
            <a:chOff x="2705513" y="4413271"/>
            <a:chExt cx="3775620" cy="2066846"/>
          </a:xfrm>
        </p:grpSpPr>
        <p:sp>
          <p:nvSpPr>
            <p:cNvPr id="15" name="Oval 28"/>
            <p:cNvSpPr>
              <a:spLocks noChangeArrowheads="1"/>
            </p:cNvSpPr>
            <p:nvPr/>
          </p:nvSpPr>
          <p:spPr bwMode="auto">
            <a:xfrm rot="16200000">
              <a:off x="5809262" y="6096950"/>
              <a:ext cx="170505" cy="199949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29"/>
            <p:cNvSpPr>
              <a:spLocks noChangeArrowheads="1"/>
            </p:cNvSpPr>
            <p:nvPr/>
          </p:nvSpPr>
          <p:spPr bwMode="auto">
            <a:xfrm rot="16200000">
              <a:off x="5775937" y="4600296"/>
              <a:ext cx="170505" cy="199949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 rot="16200000">
              <a:off x="3154385" y="5983280"/>
              <a:ext cx="170505" cy="199949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26"/>
            <p:cNvSpPr>
              <a:spLocks noChangeArrowheads="1"/>
            </p:cNvSpPr>
            <p:nvPr/>
          </p:nvSpPr>
          <p:spPr bwMode="auto">
            <a:xfrm rot="16200000">
              <a:off x="3226589" y="4846582"/>
              <a:ext cx="170505" cy="199949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30"/>
            <p:cNvSpPr>
              <a:spLocks noChangeArrowheads="1"/>
            </p:cNvSpPr>
            <p:nvPr/>
          </p:nvSpPr>
          <p:spPr bwMode="auto">
            <a:xfrm rot="16200000">
              <a:off x="4070817" y="5424403"/>
              <a:ext cx="170505" cy="199949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3" name="AutoShape 31"/>
            <p:cNvCxnSpPr>
              <a:cxnSpLocks noChangeShapeType="1"/>
              <a:stCxn id="15" idx="6"/>
              <a:endCxn id="18" idx="2"/>
            </p:cNvCxnSpPr>
            <p:nvPr/>
          </p:nvCxnSpPr>
          <p:spPr bwMode="auto">
            <a:xfrm flipH="1" flipV="1">
              <a:off x="5861190" y="4785523"/>
              <a:ext cx="33325" cy="1326149"/>
            </a:xfrm>
            <a:prstGeom prst="straightConnector1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24" name="AutoShape 32"/>
            <p:cNvCxnSpPr>
              <a:cxnSpLocks noChangeShapeType="1"/>
              <a:stCxn id="20" idx="5"/>
              <a:endCxn id="21" idx="2"/>
            </p:cNvCxnSpPr>
            <p:nvPr/>
          </p:nvCxnSpPr>
          <p:spPr bwMode="auto">
            <a:xfrm rot="16200000">
              <a:off x="2815617" y="5526643"/>
              <a:ext cx="991060" cy="1388"/>
            </a:xfrm>
            <a:prstGeom prst="straightConnector1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25" name="AutoShape 33"/>
            <p:cNvCxnSpPr>
              <a:cxnSpLocks noChangeShapeType="1"/>
              <a:stCxn id="20" idx="4"/>
              <a:endCxn id="22" idx="0"/>
            </p:cNvCxnSpPr>
            <p:nvPr/>
          </p:nvCxnSpPr>
          <p:spPr bwMode="auto">
            <a:xfrm rot="16200000">
              <a:off x="3418415" y="5445575"/>
              <a:ext cx="558877" cy="716483"/>
            </a:xfrm>
            <a:prstGeom prst="straightConnector1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26" name="AutoShape 34"/>
            <p:cNvCxnSpPr>
              <a:cxnSpLocks noChangeShapeType="1"/>
              <a:stCxn id="22" idx="0"/>
              <a:endCxn id="21" idx="4"/>
            </p:cNvCxnSpPr>
            <p:nvPr/>
          </p:nvCxnSpPr>
          <p:spPr bwMode="auto">
            <a:xfrm rot="16200000" flipV="1">
              <a:off x="3445045" y="4913327"/>
              <a:ext cx="577822" cy="644280"/>
            </a:xfrm>
            <a:prstGeom prst="straightConnector1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27" name="AutoShape 35"/>
            <p:cNvCxnSpPr>
              <a:cxnSpLocks noChangeShapeType="1"/>
              <a:stCxn id="22" idx="4"/>
              <a:endCxn id="18" idx="1"/>
            </p:cNvCxnSpPr>
            <p:nvPr/>
          </p:nvCxnSpPr>
          <p:spPr bwMode="auto">
            <a:xfrm rot="16200000">
              <a:off x="4641349" y="4375353"/>
              <a:ext cx="763720" cy="1534329"/>
            </a:xfrm>
            <a:prstGeom prst="straightConnector1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28" name="AutoShape 36"/>
            <p:cNvCxnSpPr>
              <a:cxnSpLocks noChangeShapeType="1"/>
              <a:stCxn id="22" idx="4"/>
              <a:endCxn id="15" idx="2"/>
            </p:cNvCxnSpPr>
            <p:nvPr/>
          </p:nvCxnSpPr>
          <p:spPr bwMode="auto">
            <a:xfrm rot="16200000" flipH="1">
              <a:off x="4696379" y="5084042"/>
              <a:ext cx="757799" cy="1638470"/>
            </a:xfrm>
            <a:prstGeom prst="straightConnector1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2705513" y="4524544"/>
              <a:ext cx="371256" cy="619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latin typeface="Comic Sans MS"/>
                  <a:cs typeface="Comic Sans MS"/>
                </a:rPr>
                <a:t>2</a:t>
              </a:r>
              <a:endParaRPr lang="en-US" sz="4000" dirty="0">
                <a:latin typeface="Comic Sans MS"/>
                <a:cs typeface="Comic Sans M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22420" y="5721909"/>
              <a:ext cx="309981" cy="619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latin typeface="Comic Sans MS"/>
                  <a:cs typeface="Comic Sans MS"/>
                </a:rPr>
                <a:t>1</a:t>
              </a:r>
              <a:endParaRPr lang="en-US" sz="4000" dirty="0">
                <a:latin typeface="Comic Sans MS"/>
                <a:cs typeface="Comic Sans M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52395" y="4806314"/>
              <a:ext cx="371256" cy="619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latin typeface="Comic Sans MS"/>
                  <a:cs typeface="Comic Sans MS"/>
                </a:rPr>
                <a:t>3</a:t>
              </a:r>
              <a:endParaRPr lang="en-US" sz="4000" dirty="0">
                <a:latin typeface="Comic Sans MS"/>
                <a:cs typeface="Comic Sans M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21429391">
              <a:off x="5978583" y="5772231"/>
              <a:ext cx="4977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latin typeface="Comic Sans MS"/>
                  <a:cs typeface="Comic Sans MS"/>
                </a:rPr>
                <a:t>5</a:t>
              </a:r>
              <a:endParaRPr lang="en-US" sz="4000" dirty="0">
                <a:latin typeface="Comic Sans MS"/>
                <a:cs typeface="Comic Sans M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83381" y="4413271"/>
              <a:ext cx="4977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latin typeface="Comic Sans MS"/>
                  <a:cs typeface="Comic Sans MS"/>
                </a:rPr>
                <a:t>4</a:t>
              </a:r>
              <a:endParaRPr lang="en-US" sz="4000" dirty="0">
                <a:latin typeface="Comic Sans MS"/>
                <a:cs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9118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31" y="181450"/>
            <a:ext cx="8946069" cy="653221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solidFill>
                  <a:srgbClr val="800000"/>
                </a:solidFill>
              </a:rPr>
              <a:t>Microquiz</a:t>
            </a:r>
            <a:r>
              <a:rPr lang="en-US" dirty="0" smtClean="0">
                <a:solidFill>
                  <a:srgbClr val="800000"/>
                </a:solidFill>
              </a:rPr>
              <a:t> Apr. </a:t>
            </a:r>
            <a:r>
              <a:rPr lang="en-US" dirty="0">
                <a:solidFill>
                  <a:srgbClr val="800000"/>
                </a:solidFill>
              </a:rPr>
              <a:t>1</a:t>
            </a:r>
            <a:r>
              <a:rPr lang="en-US" dirty="0" smtClean="0">
                <a:solidFill>
                  <a:srgbClr val="800000"/>
                </a:solidFill>
              </a:rPr>
              <a:t>, 2013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G be a simple graph with a vertex set V, Edge set E and |E|= 10</a:t>
            </a:r>
            <a:r>
              <a:rPr lang="en-US" baseline="30000" dirty="0" smtClean="0"/>
              <a:t>6</a:t>
            </a:r>
            <a:r>
              <a:rPr lang="en-US" dirty="0" smtClean="0"/>
              <a:t> . Find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443615"/>
              </p:ext>
            </p:extLst>
          </p:nvPr>
        </p:nvGraphicFramePr>
        <p:xfrm>
          <a:off x="5089427" y="1973849"/>
          <a:ext cx="1641573" cy="88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3" imgW="685800" imgH="368300" progId="Equation.3">
                  <p:embed/>
                </p:oleObj>
              </mc:Choice>
              <mc:Fallback>
                <p:oleObj name="Equation" r:id="rId3" imgW="6858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9427" y="1973849"/>
                        <a:ext cx="1641573" cy="88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848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31" y="181450"/>
            <a:ext cx="8946069" cy="653221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solidFill>
                  <a:srgbClr val="800000"/>
                </a:solidFill>
              </a:rPr>
              <a:t>Microquiz</a:t>
            </a:r>
            <a:r>
              <a:rPr lang="en-US" dirty="0" smtClean="0">
                <a:solidFill>
                  <a:srgbClr val="800000"/>
                </a:solidFill>
              </a:rPr>
              <a:t> Apr. </a:t>
            </a:r>
            <a:r>
              <a:rPr lang="en-US" dirty="0">
                <a:solidFill>
                  <a:srgbClr val="800000"/>
                </a:solidFill>
              </a:rPr>
              <a:t>1</a:t>
            </a:r>
            <a:r>
              <a:rPr lang="en-US" dirty="0" smtClean="0">
                <a:solidFill>
                  <a:srgbClr val="800000"/>
                </a:solidFill>
              </a:rPr>
              <a:t>, 2013</a:t>
            </a:r>
          </a:p>
          <a:p>
            <a:r>
              <a:rPr lang="en-US" dirty="0" smtClean="0"/>
              <a:t>Are the following two graphs Isomorphic?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75777" y="2497865"/>
            <a:ext cx="2616200" cy="2889250"/>
            <a:chOff x="908050" y="2616200"/>
            <a:chExt cx="2616200" cy="2889250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136650" y="261620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241550" y="267335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908050" y="436880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295650" y="440690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3181350" y="266700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2165350" y="527685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3" name="AutoShape 10"/>
            <p:cNvCxnSpPr>
              <a:cxnSpLocks noChangeShapeType="1"/>
              <a:stCxn id="8" idx="6"/>
              <a:endCxn id="11" idx="3"/>
            </p:cNvCxnSpPr>
            <p:nvPr/>
          </p:nvCxnSpPr>
          <p:spPr bwMode="auto">
            <a:xfrm flipV="1">
              <a:off x="1136650" y="2862263"/>
              <a:ext cx="2078038" cy="162083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14" name="AutoShape 11"/>
            <p:cNvCxnSpPr>
              <a:cxnSpLocks noChangeShapeType="1"/>
              <a:stCxn id="8" idx="6"/>
              <a:endCxn id="9" idx="2"/>
            </p:cNvCxnSpPr>
            <p:nvPr/>
          </p:nvCxnSpPr>
          <p:spPr bwMode="auto">
            <a:xfrm>
              <a:off x="1136650" y="4483100"/>
              <a:ext cx="2159000" cy="381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15" name="AutoShape 12"/>
            <p:cNvCxnSpPr>
              <a:cxnSpLocks noChangeShapeType="1"/>
              <a:stCxn id="6" idx="5"/>
              <a:endCxn id="7" idx="2"/>
            </p:cNvCxnSpPr>
            <p:nvPr/>
          </p:nvCxnSpPr>
          <p:spPr bwMode="auto">
            <a:xfrm flipV="1">
              <a:off x="1331913" y="2787650"/>
              <a:ext cx="909638" cy="238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16" name="AutoShape 13"/>
            <p:cNvCxnSpPr>
              <a:cxnSpLocks noChangeShapeType="1"/>
              <a:stCxn id="6" idx="4"/>
              <a:endCxn id="12" idx="0"/>
            </p:cNvCxnSpPr>
            <p:nvPr/>
          </p:nvCxnSpPr>
          <p:spPr bwMode="auto">
            <a:xfrm>
              <a:off x="1250950" y="2844800"/>
              <a:ext cx="1028700" cy="24320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17" name="AutoShape 14"/>
            <p:cNvCxnSpPr>
              <a:cxnSpLocks noChangeShapeType="1"/>
              <a:stCxn id="12" idx="0"/>
              <a:endCxn id="7" idx="4"/>
            </p:cNvCxnSpPr>
            <p:nvPr/>
          </p:nvCxnSpPr>
          <p:spPr bwMode="auto">
            <a:xfrm flipV="1">
              <a:off x="2279650" y="2901950"/>
              <a:ext cx="76200" cy="23749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18" name="AutoShape 15"/>
            <p:cNvCxnSpPr>
              <a:cxnSpLocks noChangeShapeType="1"/>
              <a:stCxn id="12" idx="0"/>
              <a:endCxn id="11" idx="3"/>
            </p:cNvCxnSpPr>
            <p:nvPr/>
          </p:nvCxnSpPr>
          <p:spPr bwMode="auto">
            <a:xfrm flipV="1">
              <a:off x="2279650" y="2862263"/>
              <a:ext cx="935038" cy="2414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19" name="AutoShape 16"/>
            <p:cNvCxnSpPr>
              <a:cxnSpLocks noChangeShapeType="1"/>
              <a:stCxn id="12" idx="7"/>
              <a:endCxn id="9" idx="2"/>
            </p:cNvCxnSpPr>
            <p:nvPr/>
          </p:nvCxnSpPr>
          <p:spPr bwMode="auto">
            <a:xfrm flipV="1">
              <a:off x="2360613" y="4521200"/>
              <a:ext cx="935038" cy="7889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26" name="AutoShape 23"/>
            <p:cNvCxnSpPr>
              <a:cxnSpLocks noChangeShapeType="1"/>
              <a:stCxn id="8" idx="6"/>
              <a:endCxn id="12" idx="7"/>
            </p:cNvCxnSpPr>
            <p:nvPr/>
          </p:nvCxnSpPr>
          <p:spPr bwMode="auto">
            <a:xfrm>
              <a:off x="1136650" y="4483100"/>
              <a:ext cx="1223963" cy="8270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051550" y="2400300"/>
            <a:ext cx="2235200" cy="3263900"/>
            <a:chOff x="5581650" y="2413000"/>
            <a:chExt cx="2235200" cy="3263900"/>
          </a:xfrm>
          <a:solidFill>
            <a:schemeClr val="accent1"/>
          </a:solidFill>
        </p:grpSpPr>
        <p:sp>
          <p:nvSpPr>
            <p:cNvPr id="28" name="Oval 28"/>
            <p:cNvSpPr>
              <a:spLocks noChangeArrowheads="1"/>
            </p:cNvSpPr>
            <p:nvPr/>
          </p:nvSpPr>
          <p:spPr bwMode="auto">
            <a:xfrm>
              <a:off x="5581650" y="5448300"/>
              <a:ext cx="228600" cy="2286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581650" y="2413000"/>
              <a:ext cx="2235200" cy="3251200"/>
              <a:chOff x="5581650" y="2413000"/>
              <a:chExt cx="2235200" cy="3251200"/>
            </a:xfrm>
            <a:grpFill/>
          </p:grpSpPr>
          <p:sp>
            <p:nvSpPr>
              <p:cNvPr id="30" name="Oval 27"/>
              <p:cNvSpPr>
                <a:spLocks noChangeArrowheads="1"/>
              </p:cNvSpPr>
              <p:nvPr/>
            </p:nvSpPr>
            <p:spPr bwMode="auto">
              <a:xfrm>
                <a:off x="6686550" y="5435600"/>
                <a:ext cx="228600" cy="228600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auto">
              <a:xfrm>
                <a:off x="7588250" y="5410200"/>
                <a:ext cx="228600" cy="228600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5581650" y="2413000"/>
                <a:ext cx="2039938" cy="3149600"/>
                <a:chOff x="5581650" y="2413000"/>
                <a:chExt cx="2039938" cy="3149600"/>
              </a:xfrm>
              <a:grpFill/>
            </p:grpSpPr>
            <p:sp>
              <p:nvSpPr>
                <p:cNvPr id="33" name="Oval 25"/>
                <p:cNvSpPr>
                  <a:spLocks noChangeArrowheads="1"/>
                </p:cNvSpPr>
                <p:nvPr/>
              </p:nvSpPr>
              <p:spPr bwMode="auto">
                <a:xfrm>
                  <a:off x="5734050" y="2413000"/>
                  <a:ext cx="228600" cy="228600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Oval 26"/>
                <p:cNvSpPr>
                  <a:spLocks noChangeArrowheads="1"/>
                </p:cNvSpPr>
                <p:nvPr/>
              </p:nvSpPr>
              <p:spPr bwMode="auto">
                <a:xfrm>
                  <a:off x="7258050" y="2495550"/>
                  <a:ext cx="228600" cy="228600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Oval 30"/>
                <p:cNvSpPr>
                  <a:spLocks noChangeArrowheads="1"/>
                </p:cNvSpPr>
                <p:nvPr/>
              </p:nvSpPr>
              <p:spPr bwMode="auto">
                <a:xfrm>
                  <a:off x="6483350" y="3460750"/>
                  <a:ext cx="228600" cy="228600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36" name="AutoShape 31"/>
                <p:cNvCxnSpPr>
                  <a:cxnSpLocks noChangeShapeType="1"/>
                  <a:stCxn id="30" idx="6"/>
                  <a:endCxn id="31" idx="2"/>
                </p:cNvCxnSpPr>
                <p:nvPr/>
              </p:nvCxnSpPr>
              <p:spPr bwMode="auto">
                <a:xfrm flipV="1">
                  <a:off x="6915150" y="5524500"/>
                  <a:ext cx="673100" cy="254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37" name="AutoShape 32"/>
                <p:cNvCxnSpPr>
                  <a:cxnSpLocks noChangeShapeType="1"/>
                  <a:stCxn id="33" idx="5"/>
                  <a:endCxn id="34" idx="2"/>
                </p:cNvCxnSpPr>
                <p:nvPr/>
              </p:nvCxnSpPr>
              <p:spPr bwMode="auto">
                <a:xfrm>
                  <a:off x="5929313" y="2608263"/>
                  <a:ext cx="1328738" cy="1587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38" name="AutoShape 33"/>
                <p:cNvCxnSpPr>
                  <a:cxnSpLocks noChangeShapeType="1"/>
                  <a:stCxn id="33" idx="4"/>
                  <a:endCxn id="35" idx="0"/>
                </p:cNvCxnSpPr>
                <p:nvPr/>
              </p:nvCxnSpPr>
              <p:spPr bwMode="auto">
                <a:xfrm>
                  <a:off x="5848350" y="2641600"/>
                  <a:ext cx="749300" cy="81915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39" name="AutoShape 34"/>
                <p:cNvCxnSpPr>
                  <a:cxnSpLocks noChangeShapeType="1"/>
                  <a:stCxn id="35" idx="0"/>
                  <a:endCxn id="34" idx="4"/>
                </p:cNvCxnSpPr>
                <p:nvPr/>
              </p:nvCxnSpPr>
              <p:spPr bwMode="auto">
                <a:xfrm flipV="1">
                  <a:off x="6597650" y="2724150"/>
                  <a:ext cx="774700" cy="7366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40" name="AutoShape 35"/>
                <p:cNvCxnSpPr>
                  <a:cxnSpLocks noChangeShapeType="1"/>
                  <a:stCxn id="35" idx="4"/>
                  <a:endCxn id="31" idx="1"/>
                </p:cNvCxnSpPr>
                <p:nvPr/>
              </p:nvCxnSpPr>
              <p:spPr bwMode="auto">
                <a:xfrm>
                  <a:off x="6597650" y="3689350"/>
                  <a:ext cx="1023938" cy="1754187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41" name="AutoShape 36"/>
                <p:cNvCxnSpPr>
                  <a:cxnSpLocks noChangeShapeType="1"/>
                  <a:stCxn id="35" idx="4"/>
                  <a:endCxn id="28" idx="2"/>
                </p:cNvCxnSpPr>
                <p:nvPr/>
              </p:nvCxnSpPr>
              <p:spPr bwMode="auto">
                <a:xfrm flipH="1">
                  <a:off x="5581650" y="3689350"/>
                  <a:ext cx="1016000" cy="187325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48" name="AutoShape 43"/>
                <p:cNvCxnSpPr>
                  <a:cxnSpLocks noChangeShapeType="1"/>
                  <a:stCxn id="30" idx="0"/>
                  <a:endCxn id="35" idx="4"/>
                </p:cNvCxnSpPr>
                <p:nvPr/>
              </p:nvCxnSpPr>
              <p:spPr bwMode="auto">
                <a:xfrm flipH="1" flipV="1">
                  <a:off x="6597650" y="3689350"/>
                  <a:ext cx="203200" cy="174625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49" name="AutoShape 44"/>
                <p:cNvCxnSpPr>
                  <a:cxnSpLocks noChangeShapeType="1"/>
                  <a:stCxn id="28" idx="6"/>
                  <a:endCxn id="30" idx="2"/>
                </p:cNvCxnSpPr>
                <p:nvPr/>
              </p:nvCxnSpPr>
              <p:spPr bwMode="auto">
                <a:xfrm flipV="1">
                  <a:off x="5810250" y="5549900"/>
                  <a:ext cx="876300" cy="12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547414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106</Words>
  <Application>Microsoft Macintosh PowerPoint</Application>
  <PresentationFormat>On-screen Show (4:3)</PresentationFormat>
  <Paragraphs>17</Paragraphs>
  <Slides>3</Slides>
  <Notes>0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epn</dc:creator>
  <cp:lastModifiedBy>Albert R Meyer</cp:lastModifiedBy>
  <cp:revision>30</cp:revision>
  <dcterms:created xsi:type="dcterms:W3CDTF">2013-02-26T22:30:19Z</dcterms:created>
  <dcterms:modified xsi:type="dcterms:W3CDTF">2013-03-31T19:17:54Z</dcterms:modified>
</cp:coreProperties>
</file>