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7" r:id="rId25"/>
    <p:sldId id="978" r:id="rId26"/>
    <p:sldId id="985" r:id="rId27"/>
    <p:sldId id="987" r:id="rId28"/>
    <p:sldId id="981" r:id="rId29"/>
    <p:sldId id="963" r:id="rId30"/>
    <p:sldId id="989" r:id="rId31"/>
    <p:sldId id="776" r:id="rId32"/>
    <p:sldId id="986" r:id="rId33"/>
    <p:sldId id="777" r:id="rId34"/>
    <p:sldId id="778" r:id="rId35"/>
    <p:sldId id="783" r:id="rId36"/>
    <p:sldId id="798" r:id="rId37"/>
    <p:sldId id="800" r:id="rId38"/>
    <p:sldId id="801" r:id="rId39"/>
    <p:sldId id="799" r:id="rId40"/>
    <p:sldId id="968" r:id="rId41"/>
    <p:sldId id="988" r:id="rId42"/>
  </p:sldIdLst>
  <p:sldSz cx="9144000" cy="6858000" type="screen4x3"/>
  <p:notesSz cx="7315200" cy="9601200"/>
  <p:embeddedFontLst>
    <p:embeddedFont>
      <p:font typeface="Comic Sans MS"/>
      <p:regular r:id="rId45"/>
      <p:bold r:id="rId46"/>
    </p:embeddedFont>
    <p:embeddedFont>
      <p:font typeface="宋体"/>
      <p:regular r:id="rId47"/>
    </p:embeddedFont>
    <p:embeddedFont>
      <p:font typeface="Euclid Symbol" charset="2"/>
      <p:regular r:id="rId48"/>
      <p:bold r:id="rId49"/>
      <p:italic r:id="rId50"/>
      <p:boldItalic r:id="rId51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6.fntdata"/><Relationship Id="rId51" Type="http://schemas.openxmlformats.org/officeDocument/2006/relationships/font" Target="fonts/font7.fntdata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font" Target="fonts/font1.fntdata"/><Relationship Id="rId46" Type="http://schemas.openxmlformats.org/officeDocument/2006/relationships/font" Target="fonts/font2.fntdata"/><Relationship Id="rId47" Type="http://schemas.openxmlformats.org/officeDocument/2006/relationships/font" Target="fonts/font3.fntdata"/><Relationship Id="rId48" Type="http://schemas.openxmlformats.org/officeDocument/2006/relationships/font" Target="fonts/font4.fntdata"/><Relationship Id="rId4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F9E8E-EDF3-44E4-B168-96A0C885875A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40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41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12,</a:t>
            </a:r>
            <a:r>
              <a:rPr lang="en-US" sz="1200" dirty="0" smtClean="0">
                <a:latin typeface="Comic Sans MS" pitchFamily="66" charset="0"/>
              </a:rPr>
              <a:t> 2010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79400" y="2249438"/>
            <a:ext cx="84328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Graph Connectivity</a:t>
            </a:r>
          </a:p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Trees</a:t>
            </a:r>
            <a:endParaRPr lang="en-US" sz="7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Cycles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1144588" y="1057275"/>
            <a:ext cx="6995826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 is a path that begins</a:t>
            </a:r>
          </a:p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and ends with same vertex </a:t>
            </a:r>
          </a:p>
        </p:txBody>
      </p:sp>
      <p:sp>
        <p:nvSpPr>
          <p:cNvPr id="56331" name="Freeform 29"/>
          <p:cNvSpPr>
            <a:spLocks/>
          </p:cNvSpPr>
          <p:nvPr/>
        </p:nvSpPr>
        <p:spPr bwMode="auto">
          <a:xfrm rot="20788098">
            <a:off x="1484313" y="2525713"/>
            <a:ext cx="1822450" cy="1106487"/>
          </a:xfrm>
          <a:custGeom>
            <a:avLst/>
            <a:gdLst>
              <a:gd name="T0" fmla="*/ 1148 w 1148"/>
              <a:gd name="T1" fmla="*/ 697 h 697"/>
              <a:gd name="T2" fmla="*/ 1078 w 1148"/>
              <a:gd name="T3" fmla="*/ 451 h 697"/>
              <a:gd name="T4" fmla="*/ 934 w 1148"/>
              <a:gd name="T5" fmla="*/ 219 h 697"/>
              <a:gd name="T6" fmla="*/ 730 w 1148"/>
              <a:gd name="T7" fmla="*/ 33 h 697"/>
              <a:gd name="T8" fmla="*/ 535 w 1148"/>
              <a:gd name="T9" fmla="*/ 19 h 697"/>
              <a:gd name="T10" fmla="*/ 126 w 1148"/>
              <a:gd name="T11" fmla="*/ 98 h 697"/>
              <a:gd name="T12" fmla="*/ 0 w 1148"/>
              <a:gd name="T13" fmla="*/ 233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2" name="Freeform 32"/>
          <p:cNvSpPr>
            <a:spLocks/>
          </p:cNvSpPr>
          <p:nvPr/>
        </p:nvSpPr>
        <p:spPr bwMode="auto">
          <a:xfrm rot="20788098">
            <a:off x="1077913" y="2654300"/>
            <a:ext cx="4478337" cy="2397125"/>
          </a:xfrm>
          <a:custGeom>
            <a:avLst/>
            <a:gdLst>
              <a:gd name="T0" fmla="*/ 10 w 2821"/>
              <a:gd name="T1" fmla="*/ 628 h 1510"/>
              <a:gd name="T2" fmla="*/ 5 w 2821"/>
              <a:gd name="T3" fmla="*/ 939 h 1510"/>
              <a:gd name="T4" fmla="*/ 43 w 2821"/>
              <a:gd name="T5" fmla="*/ 1348 h 1510"/>
              <a:gd name="T6" fmla="*/ 205 w 2821"/>
              <a:gd name="T7" fmla="*/ 1436 h 1510"/>
              <a:gd name="T8" fmla="*/ 619 w 2821"/>
              <a:gd name="T9" fmla="*/ 1506 h 1510"/>
              <a:gd name="T10" fmla="*/ 1130 w 2821"/>
              <a:gd name="T11" fmla="*/ 1413 h 1510"/>
              <a:gd name="T12" fmla="*/ 1292 w 2821"/>
              <a:gd name="T13" fmla="*/ 1208 h 1510"/>
              <a:gd name="T14" fmla="*/ 1473 w 2821"/>
              <a:gd name="T15" fmla="*/ 1134 h 1510"/>
              <a:gd name="T16" fmla="*/ 1501 w 2821"/>
              <a:gd name="T17" fmla="*/ 1241 h 1510"/>
              <a:gd name="T18" fmla="*/ 1817 w 2821"/>
              <a:gd name="T19" fmla="*/ 1311 h 1510"/>
              <a:gd name="T20" fmla="*/ 2519 w 2821"/>
              <a:gd name="T21" fmla="*/ 1408 h 1510"/>
              <a:gd name="T22" fmla="*/ 2663 w 2821"/>
              <a:gd name="T23" fmla="*/ 1083 h 1510"/>
              <a:gd name="T24" fmla="*/ 2755 w 2821"/>
              <a:gd name="T25" fmla="*/ 735 h 1510"/>
              <a:gd name="T26" fmla="*/ 2774 w 2821"/>
              <a:gd name="T27" fmla="*/ 252 h 1510"/>
              <a:gd name="T28" fmla="*/ 2472 w 2821"/>
              <a:gd name="T29" fmla="*/ 84 h 1510"/>
              <a:gd name="T30" fmla="*/ 2152 w 2821"/>
              <a:gd name="T31" fmla="*/ 5 h 1510"/>
              <a:gd name="T32" fmla="*/ 1850 w 2821"/>
              <a:gd name="T33" fmla="*/ 52 h 1510"/>
              <a:gd name="T34" fmla="*/ 1715 w 2821"/>
              <a:gd name="T35" fmla="*/ 168 h 1510"/>
              <a:gd name="T36" fmla="*/ 1650 w 2821"/>
              <a:gd name="T37" fmla="*/ 331 h 1510"/>
              <a:gd name="T38" fmla="*/ 1538 w 2821"/>
              <a:gd name="T39" fmla="*/ 502 h 151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21"/>
              <a:gd name="T61" fmla="*/ 0 h 1510"/>
              <a:gd name="T62" fmla="*/ 2821 w 2821"/>
              <a:gd name="T63" fmla="*/ 1510 h 151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21" h="1510">
                <a:moveTo>
                  <a:pt x="10" y="628"/>
                </a:moveTo>
                <a:cubicBezTo>
                  <a:pt x="5" y="723"/>
                  <a:pt x="0" y="819"/>
                  <a:pt x="5" y="939"/>
                </a:cubicBezTo>
                <a:cubicBezTo>
                  <a:pt x="10" y="1059"/>
                  <a:pt x="10" y="1265"/>
                  <a:pt x="43" y="1348"/>
                </a:cubicBezTo>
                <a:cubicBezTo>
                  <a:pt x="76" y="1431"/>
                  <a:pt x="109" y="1410"/>
                  <a:pt x="205" y="1436"/>
                </a:cubicBezTo>
                <a:cubicBezTo>
                  <a:pt x="301" y="1462"/>
                  <a:pt x="465" y="1510"/>
                  <a:pt x="619" y="1506"/>
                </a:cubicBezTo>
                <a:cubicBezTo>
                  <a:pt x="773" y="1502"/>
                  <a:pt x="1018" y="1463"/>
                  <a:pt x="1130" y="1413"/>
                </a:cubicBezTo>
                <a:cubicBezTo>
                  <a:pt x="1242" y="1363"/>
                  <a:pt x="1235" y="1254"/>
                  <a:pt x="1292" y="1208"/>
                </a:cubicBezTo>
                <a:cubicBezTo>
                  <a:pt x="1349" y="1162"/>
                  <a:pt x="1438" y="1129"/>
                  <a:pt x="1473" y="1134"/>
                </a:cubicBezTo>
                <a:cubicBezTo>
                  <a:pt x="1508" y="1139"/>
                  <a:pt x="1444" y="1212"/>
                  <a:pt x="1501" y="1241"/>
                </a:cubicBezTo>
                <a:cubicBezTo>
                  <a:pt x="1558" y="1270"/>
                  <a:pt x="1647" y="1283"/>
                  <a:pt x="1817" y="1311"/>
                </a:cubicBezTo>
                <a:cubicBezTo>
                  <a:pt x="1987" y="1339"/>
                  <a:pt x="2378" y="1446"/>
                  <a:pt x="2519" y="1408"/>
                </a:cubicBezTo>
                <a:cubicBezTo>
                  <a:pt x="2660" y="1370"/>
                  <a:pt x="2624" y="1195"/>
                  <a:pt x="2663" y="1083"/>
                </a:cubicBezTo>
                <a:cubicBezTo>
                  <a:pt x="2702" y="971"/>
                  <a:pt x="2737" y="873"/>
                  <a:pt x="2755" y="735"/>
                </a:cubicBezTo>
                <a:cubicBezTo>
                  <a:pt x="2773" y="597"/>
                  <a:pt x="2821" y="360"/>
                  <a:pt x="2774" y="252"/>
                </a:cubicBezTo>
                <a:cubicBezTo>
                  <a:pt x="2727" y="144"/>
                  <a:pt x="2576" y="125"/>
                  <a:pt x="2472" y="84"/>
                </a:cubicBezTo>
                <a:cubicBezTo>
                  <a:pt x="2368" y="43"/>
                  <a:pt x="2256" y="10"/>
                  <a:pt x="2152" y="5"/>
                </a:cubicBezTo>
                <a:cubicBezTo>
                  <a:pt x="2048" y="0"/>
                  <a:pt x="1923" y="25"/>
                  <a:pt x="1850" y="52"/>
                </a:cubicBezTo>
                <a:cubicBezTo>
                  <a:pt x="1777" y="79"/>
                  <a:pt x="1748" y="122"/>
                  <a:pt x="1715" y="168"/>
                </a:cubicBezTo>
                <a:cubicBezTo>
                  <a:pt x="1682" y="214"/>
                  <a:pt x="1679" y="275"/>
                  <a:pt x="1650" y="331"/>
                </a:cubicBezTo>
                <a:cubicBezTo>
                  <a:pt x="1621" y="387"/>
                  <a:pt x="1579" y="444"/>
                  <a:pt x="1538" y="502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886274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00125" y="2693988"/>
            <a:ext cx="4192588" cy="2159000"/>
            <a:chOff x="1000125" y="2693988"/>
            <a:chExt cx="4192588" cy="2159000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1000125" y="2693988"/>
              <a:ext cx="4192588" cy="2159000"/>
              <a:chOff x="1765" y="1807"/>
              <a:chExt cx="2641" cy="1360"/>
            </a:xfrm>
          </p:grpSpPr>
          <p:grpSp>
            <p:nvGrpSpPr>
              <p:cNvPr id="4" name="Group 46"/>
              <p:cNvGrpSpPr>
                <a:grpSpLocks/>
              </p:cNvGrpSpPr>
              <p:nvPr/>
            </p:nvGrpSpPr>
            <p:grpSpPr bwMode="auto">
              <a:xfrm>
                <a:off x="1765" y="1807"/>
                <a:ext cx="2641" cy="1360"/>
                <a:chOff x="1760" y="1807"/>
                <a:chExt cx="2641" cy="1360"/>
              </a:xfrm>
            </p:grpSpPr>
            <p:sp>
              <p:nvSpPr>
                <p:cNvPr id="5633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404" y="2286"/>
                  <a:ext cx="335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56336" name="Freeform 22"/>
                <p:cNvSpPr>
                  <a:spLocks/>
                </p:cNvSpPr>
                <p:nvPr/>
              </p:nvSpPr>
              <p:spPr bwMode="auto">
                <a:xfrm rot="-812617">
                  <a:off x="1912" y="1874"/>
                  <a:ext cx="1453" cy="1293"/>
                </a:xfrm>
                <a:custGeom>
                  <a:avLst/>
                  <a:gdLst>
                    <a:gd name="T0" fmla="*/ 53 w 1453"/>
                    <a:gd name="T1" fmla="*/ 640 h 1293"/>
                    <a:gd name="T2" fmla="*/ 573 w 1453"/>
                    <a:gd name="T3" fmla="*/ 64 h 1293"/>
                    <a:gd name="T4" fmla="*/ 1145 w 1453"/>
                    <a:gd name="T5" fmla="*/ 259 h 1293"/>
                    <a:gd name="T6" fmla="*/ 1396 w 1453"/>
                    <a:gd name="T7" fmla="*/ 942 h 1293"/>
                    <a:gd name="T8" fmla="*/ 801 w 1453"/>
                    <a:gd name="T9" fmla="*/ 1253 h 1293"/>
                    <a:gd name="T10" fmla="*/ 253 w 1453"/>
                    <a:gd name="T11" fmla="*/ 1183 h 1293"/>
                    <a:gd name="T12" fmla="*/ 53 w 1453"/>
                    <a:gd name="T13" fmla="*/ 640 h 1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3"/>
                    <a:gd name="T22" fmla="*/ 0 h 1293"/>
                    <a:gd name="T23" fmla="*/ 1453 w 1453"/>
                    <a:gd name="T24" fmla="*/ 1293 h 1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3" h="1293">
                      <a:moveTo>
                        <a:pt x="53" y="640"/>
                      </a:moveTo>
                      <a:cubicBezTo>
                        <a:pt x="106" y="453"/>
                        <a:pt x="391" y="128"/>
                        <a:pt x="573" y="64"/>
                      </a:cubicBezTo>
                      <a:cubicBezTo>
                        <a:pt x="755" y="0"/>
                        <a:pt x="1008" y="113"/>
                        <a:pt x="1145" y="259"/>
                      </a:cubicBezTo>
                      <a:cubicBezTo>
                        <a:pt x="1282" y="405"/>
                        <a:pt x="1453" y="776"/>
                        <a:pt x="1396" y="942"/>
                      </a:cubicBezTo>
                      <a:cubicBezTo>
                        <a:pt x="1339" y="1108"/>
                        <a:pt x="991" y="1213"/>
                        <a:pt x="801" y="1253"/>
                      </a:cubicBezTo>
                      <a:cubicBezTo>
                        <a:pt x="611" y="1293"/>
                        <a:pt x="379" y="1286"/>
                        <a:pt x="253" y="1183"/>
                      </a:cubicBezTo>
                      <a:cubicBezTo>
                        <a:pt x="127" y="1080"/>
                        <a:pt x="0" y="827"/>
                        <a:pt x="53" y="64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37" name="Freeform 24"/>
                <p:cNvSpPr>
                  <a:spLocks/>
                </p:cNvSpPr>
                <p:nvPr/>
              </p:nvSpPr>
              <p:spPr bwMode="auto">
                <a:xfrm rot="-812617">
                  <a:off x="3305" y="1807"/>
                  <a:ext cx="1096" cy="1019"/>
                </a:xfrm>
                <a:custGeom>
                  <a:avLst/>
                  <a:gdLst>
                    <a:gd name="T0" fmla="*/ 30 w 1453"/>
                    <a:gd name="T1" fmla="*/ 397 h 1293"/>
                    <a:gd name="T2" fmla="*/ 326 w 1453"/>
                    <a:gd name="T3" fmla="*/ 39 h 1293"/>
                    <a:gd name="T4" fmla="*/ 652 w 1453"/>
                    <a:gd name="T5" fmla="*/ 161 h 1293"/>
                    <a:gd name="T6" fmla="*/ 794 w 1453"/>
                    <a:gd name="T7" fmla="*/ 585 h 1293"/>
                    <a:gd name="T8" fmla="*/ 456 w 1453"/>
                    <a:gd name="T9" fmla="*/ 778 h 1293"/>
                    <a:gd name="T10" fmla="*/ 144 w 1453"/>
                    <a:gd name="T11" fmla="*/ 734 h 1293"/>
                    <a:gd name="T12" fmla="*/ 30 w 1453"/>
                    <a:gd name="T13" fmla="*/ 397 h 1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3"/>
                    <a:gd name="T22" fmla="*/ 0 h 1293"/>
                    <a:gd name="T23" fmla="*/ 1453 w 1453"/>
                    <a:gd name="T24" fmla="*/ 1293 h 1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3" h="1293">
                      <a:moveTo>
                        <a:pt x="53" y="640"/>
                      </a:moveTo>
                      <a:cubicBezTo>
                        <a:pt x="106" y="453"/>
                        <a:pt x="391" y="128"/>
                        <a:pt x="573" y="64"/>
                      </a:cubicBezTo>
                      <a:cubicBezTo>
                        <a:pt x="755" y="0"/>
                        <a:pt x="1008" y="113"/>
                        <a:pt x="1145" y="259"/>
                      </a:cubicBezTo>
                      <a:cubicBezTo>
                        <a:pt x="1282" y="405"/>
                        <a:pt x="1453" y="776"/>
                        <a:pt x="1396" y="942"/>
                      </a:cubicBezTo>
                      <a:cubicBezTo>
                        <a:pt x="1339" y="1108"/>
                        <a:pt x="991" y="1213"/>
                        <a:pt x="801" y="1253"/>
                      </a:cubicBezTo>
                      <a:cubicBezTo>
                        <a:pt x="611" y="1293"/>
                        <a:pt x="379" y="1286"/>
                        <a:pt x="253" y="1183"/>
                      </a:cubicBezTo>
                      <a:cubicBezTo>
                        <a:pt x="127" y="1080"/>
                        <a:pt x="0" y="827"/>
                        <a:pt x="53" y="64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5" name="Group 37"/>
                <p:cNvGrpSpPr>
                  <a:grpSpLocks/>
                </p:cNvGrpSpPr>
                <p:nvPr/>
              </p:nvGrpSpPr>
              <p:grpSpPr bwMode="auto">
                <a:xfrm rot="-812617">
                  <a:off x="1760" y="1958"/>
                  <a:ext cx="1592" cy="823"/>
                  <a:chOff x="1955" y="2338"/>
                  <a:chExt cx="1592" cy="823"/>
                </a:xfrm>
              </p:grpSpPr>
              <p:sp>
                <p:nvSpPr>
                  <p:cNvPr id="56340" name="Text Box 34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634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6342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63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85" y="1913"/>
                  <a:ext cx="280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56334" name="Oval 41"/>
              <p:cNvSpPr>
                <a:spLocks noChangeArrowheads="1"/>
              </p:cNvSpPr>
              <p:nvPr/>
            </p:nvSpPr>
            <p:spPr bwMode="auto">
              <a:xfrm>
                <a:off x="2665" y="1903"/>
                <a:ext cx="107" cy="112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6327" name="Text Box 48"/>
            <p:cNvSpPr txBox="1">
              <a:spLocks noChangeArrowheads="1"/>
            </p:cNvSpPr>
            <p:nvPr/>
          </p:nvSpPr>
          <p:spPr bwMode="auto">
            <a:xfrm>
              <a:off x="1770063" y="4129088"/>
              <a:ext cx="485775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6328" name="Oval 49"/>
            <p:cNvSpPr>
              <a:spLocks noChangeArrowheads="1"/>
            </p:cNvSpPr>
            <p:nvPr/>
          </p:nvSpPr>
          <p:spPr bwMode="auto">
            <a:xfrm>
              <a:off x="1598613" y="4627563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375025" y="5629275"/>
            <a:ext cx="4897495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also: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  </a:t>
            </a:r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a···v···b···w···w···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a</a:t>
            </a: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 animBg="1"/>
      <p:bldP spid="56332" grpId="0" animBg="1"/>
      <p:bldP spid="730147" grpId="0"/>
      <p:bldP spid="7301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00125" y="2706688"/>
            <a:ext cx="4192588" cy="2159000"/>
            <a:chOff x="1765" y="1807"/>
            <a:chExt cx="2641" cy="136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7356" name="Text Box 4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7357" name="Freeform 5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358" name="Freeform 6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736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7362" name="Oval 9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7363" name="Oval 10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7360" name="Text Box 11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7355" name="Oval 12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734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Cycles</a:t>
            </a:r>
          </a:p>
        </p:txBody>
      </p:sp>
      <p:sp>
        <p:nvSpPr>
          <p:cNvPr id="57348" name="Text Box 14"/>
          <p:cNvSpPr txBox="1">
            <a:spLocks noChangeArrowheads="1"/>
          </p:cNvSpPr>
          <p:nvPr/>
        </p:nvSpPr>
        <p:spPr bwMode="auto">
          <a:xfrm>
            <a:off x="1144588" y="1057275"/>
            <a:ext cx="6995826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>
                <a:latin typeface="Comic Sans MS" pitchFamily="8" charset="0"/>
                <a:ea typeface="宋体" pitchFamily="2" charset="-122"/>
              </a:rPr>
              <a:t> is a path that begins</a:t>
            </a:r>
          </a:p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and ends with same vertex </a:t>
            </a:r>
          </a:p>
        </p:txBody>
      </p:sp>
      <p:sp>
        <p:nvSpPr>
          <p:cNvPr id="57349" name="Text Box 19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7350" name="Oval 20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51" name="Text Box 21"/>
          <p:cNvSpPr txBox="1">
            <a:spLocks noChangeArrowheads="1"/>
          </p:cNvSpPr>
          <p:nvPr/>
        </p:nvSpPr>
        <p:spPr bwMode="auto">
          <a:xfrm>
            <a:off x="3228975" y="5108575"/>
            <a:ext cx="5448928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also:</a:t>
            </a:r>
            <a:r>
              <a:rPr lang="en-US" altLang="zh-CN" sz="3600">
                <a:latin typeface="Comic Sans MS" pitchFamily="8" charset="0"/>
                <a:ea typeface="宋体" pitchFamily="2" charset="-122"/>
              </a:rPr>
              <a:t>  a ···w ···w ···b ···v ···a</a:t>
            </a:r>
          </a:p>
        </p:txBody>
      </p:sp>
      <p:sp>
        <p:nvSpPr>
          <p:cNvPr id="57352" name="Freeform 24"/>
          <p:cNvSpPr>
            <a:spLocks/>
          </p:cNvSpPr>
          <p:nvPr/>
        </p:nvSpPr>
        <p:spPr bwMode="auto">
          <a:xfrm>
            <a:off x="823913" y="2481263"/>
            <a:ext cx="4846637" cy="2828925"/>
          </a:xfrm>
          <a:custGeom>
            <a:avLst/>
            <a:gdLst>
              <a:gd name="T0" fmla="*/ 1703388 w 3053"/>
              <a:gd name="T1" fmla="*/ 147638 h 1782"/>
              <a:gd name="T2" fmla="*/ 2097087 w 3053"/>
              <a:gd name="T3" fmla="*/ 198437 h 1782"/>
              <a:gd name="T4" fmla="*/ 2630487 w 3053"/>
              <a:gd name="T5" fmla="*/ 909638 h 1782"/>
              <a:gd name="T6" fmla="*/ 3100387 w 3053"/>
              <a:gd name="T7" fmla="*/ 33338 h 1782"/>
              <a:gd name="T8" fmla="*/ 4751387 w 3053"/>
              <a:gd name="T9" fmla="*/ 706438 h 1782"/>
              <a:gd name="T10" fmla="*/ 3671887 w 3053"/>
              <a:gd name="T11" fmla="*/ 2230438 h 1782"/>
              <a:gd name="T12" fmla="*/ 2859087 w 3053"/>
              <a:gd name="T13" fmla="*/ 1862138 h 1782"/>
              <a:gd name="T14" fmla="*/ 2147887 w 3053"/>
              <a:gd name="T15" fmla="*/ 2446338 h 1782"/>
              <a:gd name="T16" fmla="*/ 560387 w 3053"/>
              <a:gd name="T17" fmla="*/ 2598738 h 1782"/>
              <a:gd name="T18" fmla="*/ 141287 w 3053"/>
              <a:gd name="T19" fmla="*/ 1062038 h 1782"/>
              <a:gd name="T20" fmla="*/ 1411287 w 3053"/>
              <a:gd name="T21" fmla="*/ 147638 h 17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53"/>
              <a:gd name="T34" fmla="*/ 0 h 1782"/>
              <a:gd name="T35" fmla="*/ 3053 w 3053"/>
              <a:gd name="T36" fmla="*/ 1782 h 17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53" h="1782">
                <a:moveTo>
                  <a:pt x="1073" y="93"/>
                </a:moveTo>
                <a:cubicBezTo>
                  <a:pt x="1148" y="69"/>
                  <a:pt x="1224" y="45"/>
                  <a:pt x="1321" y="125"/>
                </a:cubicBezTo>
                <a:cubicBezTo>
                  <a:pt x="1418" y="205"/>
                  <a:pt x="1552" y="590"/>
                  <a:pt x="1657" y="573"/>
                </a:cubicBezTo>
                <a:cubicBezTo>
                  <a:pt x="1762" y="556"/>
                  <a:pt x="1730" y="42"/>
                  <a:pt x="1953" y="21"/>
                </a:cubicBezTo>
                <a:cubicBezTo>
                  <a:pt x="2176" y="0"/>
                  <a:pt x="2933" y="214"/>
                  <a:pt x="2993" y="445"/>
                </a:cubicBezTo>
                <a:cubicBezTo>
                  <a:pt x="3053" y="676"/>
                  <a:pt x="2512" y="1284"/>
                  <a:pt x="2313" y="1405"/>
                </a:cubicBezTo>
                <a:cubicBezTo>
                  <a:pt x="2114" y="1526"/>
                  <a:pt x="1961" y="1150"/>
                  <a:pt x="1801" y="1173"/>
                </a:cubicBezTo>
                <a:cubicBezTo>
                  <a:pt x="1641" y="1196"/>
                  <a:pt x="1594" y="1464"/>
                  <a:pt x="1353" y="1541"/>
                </a:cubicBezTo>
                <a:cubicBezTo>
                  <a:pt x="1112" y="1618"/>
                  <a:pt x="564" y="1782"/>
                  <a:pt x="353" y="1637"/>
                </a:cubicBezTo>
                <a:cubicBezTo>
                  <a:pt x="142" y="1492"/>
                  <a:pt x="0" y="926"/>
                  <a:pt x="89" y="669"/>
                </a:cubicBezTo>
                <a:cubicBezTo>
                  <a:pt x="178" y="412"/>
                  <a:pt x="756" y="189"/>
                  <a:pt x="889" y="93"/>
                </a:cubicBezTo>
              </a:path>
            </a:pathLst>
          </a:custGeom>
          <a:noFill/>
          <a:ln w="31750" cap="rnd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5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D4A3D86D-9742-45AC-882D-EBEB0C00144F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7321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simple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is a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cycle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615950" y="5630863"/>
            <a:ext cx="3836307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2573338" y="4207764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3108960" y="2987040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94000" y="3182239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7321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simple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is a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cycle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615950" y="5630863"/>
            <a:ext cx="3836307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2573338" y="4207764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3108960" y="2987040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794000" y="3182239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4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862678" y="5633136"/>
            <a:ext cx="3828292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 w···a···v···w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80B40B18-4003-40C9-9EC8-7D4ABB42AC1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80B40B18-4003-40C9-9EC8-7D4ABB42AC1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simple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94284E41-544E-443B-BF20-3F3016A5381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94284E41-544E-443B-BF20-3F3016A5381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6EAE78E-AE76-4F1B-881B-AA2344559BF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i="1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4400" i="1" dirty="0" smtClean="0">
                <a:solidFill>
                  <a:schemeClr val="tx2"/>
                </a:solidFill>
                <a:ea typeface="宋体" pitchFamily="2" charset="-122"/>
              </a:rPr>
              <a:t>simple</a:t>
            </a:r>
          </a:p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C7424A53-C80F-4B5F-8DC5-4503ED6667F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3389E3BE-44FC-45BE-86CD-72A24BB15DB6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1CBBCE2-D853-4305-A92E-B5A9F1BA618A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FB20FF73-0C0A-4D58-A285-F32197C96EE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74805E1D-9C35-44EE-9E88-65BD1991280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D3A2648A-3D07-4686-9397-220DF4B6A18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CB76801-ECFD-4E75-B29A-84CDB3DBBAA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27" y="1317167"/>
            <a:ext cx="8616299" cy="4065403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buFontTx/>
              <a:buNone/>
            </a:pPr>
            <a:r>
              <a:rPr lang="en-US" sz="11500" dirty="0" smtClean="0"/>
              <a:t>1 &amp; 2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CB76801-ECFD-4E75-B29A-84CDB3DBBAA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simple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12337</TotalTime>
  <Words>1041</Words>
  <Application>Microsoft Macintosh PowerPoint</Application>
  <PresentationFormat>On-screen Show (4:3)</PresentationFormat>
  <Paragraphs>267</Paragraphs>
  <Slides>41</Slides>
  <Notes>39</Notes>
  <HiddenSlides>12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Comic Sans MS</vt:lpstr>
      <vt:lpstr>宋体</vt:lpstr>
      <vt:lpstr>Euclid Symbol</vt:lpstr>
      <vt:lpstr>6.042 Lecture Template</vt:lpstr>
      <vt:lpstr>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Cycles</vt:lpstr>
      <vt:lpstr>Cycles</vt:lpstr>
      <vt:lpstr>Simple Cycles</vt:lpstr>
      <vt:lpstr>Simple Cycles</vt:lpstr>
      <vt:lpstr>Simple Cycles</vt:lpstr>
      <vt:lpstr>Simple 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1352</cp:revision>
  <cp:lastPrinted>2010-03-02T17:25:35Z</cp:lastPrinted>
  <dcterms:created xsi:type="dcterms:W3CDTF">2011-03-18T02:19:11Z</dcterms:created>
  <dcterms:modified xsi:type="dcterms:W3CDTF">2011-03-18T02:37:09Z</dcterms:modified>
</cp:coreProperties>
</file>