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69" r:id="rId9"/>
    <p:sldId id="266" r:id="rId10"/>
    <p:sldId id="267" r:id="rId11"/>
    <p:sldId id="270" r:id="rId12"/>
    <p:sldId id="271" r:id="rId13"/>
    <p:sldId id="265" r:id="rId14"/>
    <p:sldId id="262" r:id="rId15"/>
    <p:sldId id="263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6" d="100"/>
          <a:sy n="106" d="100"/>
        </p:scale>
        <p:origin x="-784" y="-96"/>
      </p:cViewPr>
      <p:guideLst>
        <p:guide orient="horz" pos="2184"/>
        <p:guide pos="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14086" y="6556290"/>
            <a:ext cx="10203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counters.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1698244"/>
            <a:ext cx="8728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Comic Sans MS"/>
                <a:cs typeface="Comic Sans MS"/>
              </a:rPr>
              <a:t>Counter Machines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-- Really Simple</a:t>
            </a:r>
          </a:p>
          <a:p>
            <a:pPr algn="ctr"/>
            <a:r>
              <a:rPr lang="en-US" sz="7200" dirty="0" smtClean="0">
                <a:latin typeface="Comic Sans MS"/>
                <a:cs typeface="Comic Sans MS"/>
              </a:rPr>
              <a:t>Register Machines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8. [T? halt 9]       </a:t>
            </a:r>
          </a:p>
          <a:p>
            <a:r>
              <a:rPr lang="en-US" sz="3600" dirty="0" smtClean="0"/>
              <a:t>2. T := 0         9. R+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10. T-</a:t>
            </a:r>
          </a:p>
          <a:p>
            <a:r>
              <a:rPr lang="en-US" sz="3600" dirty="0" smtClean="0"/>
              <a:t>4. S+             11. </a:t>
            </a:r>
            <a:r>
              <a:rPr lang="en-US" sz="3600" dirty="0" err="1" smtClean="0"/>
              <a:t>goto</a:t>
            </a:r>
            <a:r>
              <a:rPr lang="en-US" sz="3600" dirty="0" smtClean="0"/>
              <a:t> 8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54540" y="1375746"/>
            <a:ext cx="3916983" cy="3517280"/>
            <a:chOff x="4954540" y="1375746"/>
            <a:chExt cx="3916983" cy="3517280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2423123"/>
                </p:ext>
              </p:extLst>
            </p:nvPr>
          </p:nvGraphicFramePr>
          <p:xfrm>
            <a:off x="6606619" y="1375746"/>
            <a:ext cx="720793" cy="2797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6619" y="1375746"/>
                          <a:ext cx="720793" cy="2797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954540" y="3969696"/>
              <a:ext cx="3916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R := T, T:=0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7997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8. [T? halt 9]       </a:t>
            </a:r>
          </a:p>
          <a:p>
            <a:r>
              <a:rPr lang="en-US" sz="3600" dirty="0" smtClean="0"/>
              <a:t>2. T := 0         9. R+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10. T-</a:t>
            </a:r>
          </a:p>
          <a:p>
            <a:r>
              <a:rPr lang="en-US" sz="3600" dirty="0" smtClean="0"/>
              <a:t>4. S+             11. </a:t>
            </a:r>
            <a:r>
              <a:rPr lang="en-US" sz="3600" dirty="0" err="1" smtClean="0"/>
              <a:t>goto</a:t>
            </a:r>
            <a:r>
              <a:rPr lang="en-US" sz="3600" dirty="0" smtClean="0"/>
              <a:t> 8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11823" y="4087034"/>
            <a:ext cx="4712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(ignore</a:t>
            </a:r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temp </a:t>
            </a:r>
          </a:p>
          <a:p>
            <a:r>
              <a:rPr lang="en-US" sz="6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</a:rPr>
              <a:t>register </a:t>
            </a:r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73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588330"/>
            <a:ext cx="8361871" cy="4904662"/>
          </a:xfrm>
        </p:spPr>
        <p:txBody>
          <a:bodyPr/>
          <a:lstStyle/>
          <a:p>
            <a:r>
              <a:rPr lang="en-US" dirty="0" smtClean="0"/>
              <a:t>1.  T := R </a:t>
            </a:r>
            <a:endParaRPr lang="en-US" dirty="0"/>
          </a:p>
          <a:p>
            <a:r>
              <a:rPr lang="en-US" dirty="0" smtClean="0"/>
              <a:t>2. U := S          (U is a temp)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8" y="305832"/>
            <a:ext cx="710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R+S   </a:t>
            </a:r>
            <a:r>
              <a:rPr lang="en-US" sz="7200" dirty="0" smtClean="0">
                <a:latin typeface="Comic Sans MS"/>
                <a:cs typeface="Comic Sans MS"/>
              </a:rPr>
              <a:t>(Add)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944622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588330"/>
            <a:ext cx="8361871" cy="4904662"/>
          </a:xfrm>
        </p:spPr>
        <p:txBody>
          <a:bodyPr/>
          <a:lstStyle/>
          <a:p>
            <a:r>
              <a:rPr lang="en-US" dirty="0" smtClean="0"/>
              <a:t>1.  T </a:t>
            </a:r>
            <a:r>
              <a:rPr lang="en-US" dirty="0"/>
              <a:t>:= R </a:t>
            </a:r>
          </a:p>
          <a:p>
            <a:r>
              <a:rPr lang="en-US" dirty="0"/>
              <a:t>2. U := S  </a:t>
            </a:r>
            <a:endParaRPr lang="en-US" dirty="0" smtClean="0"/>
          </a:p>
          <a:p>
            <a:r>
              <a:rPr lang="en-US" dirty="0" smtClean="0"/>
              <a:t>3. [U? halt 4]</a:t>
            </a:r>
          </a:p>
          <a:p>
            <a:r>
              <a:rPr lang="en-US" dirty="0" smtClean="0"/>
              <a:t>4. T+</a:t>
            </a:r>
          </a:p>
          <a:p>
            <a:r>
              <a:rPr lang="en-US" dirty="0"/>
              <a:t>5</a:t>
            </a:r>
            <a:r>
              <a:rPr lang="en-US" dirty="0" smtClean="0"/>
              <a:t>. U-</a:t>
            </a:r>
          </a:p>
          <a:p>
            <a:r>
              <a:rPr lang="en-US" dirty="0" smtClean="0"/>
              <a:t>6.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018" y="305832"/>
            <a:ext cx="710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R+S   </a:t>
            </a:r>
            <a:r>
              <a:rPr lang="en-US" sz="7200" dirty="0" smtClean="0">
                <a:latin typeface="Comic Sans MS"/>
                <a:cs typeface="Comic Sans MS"/>
              </a:rPr>
              <a:t>(Add)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21898"/>
              </p:ext>
            </p:extLst>
          </p:nvPr>
        </p:nvGraphicFramePr>
        <p:xfrm>
          <a:off x="3306886" y="2657726"/>
          <a:ext cx="720793" cy="2797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03200" imgH="787400" progId="Equation.DSMT4">
                  <p:embed/>
                </p:oleObj>
              </mc:Choice>
              <mc:Fallback>
                <p:oleObj name="Equation" r:id="rId3" imgW="2032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6886" y="2657726"/>
                        <a:ext cx="720793" cy="2797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6758" y="3566109"/>
            <a:ext cx="2943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 := T+U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262431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109" y="1671421"/>
            <a:ext cx="4480531" cy="4560427"/>
          </a:xfrm>
        </p:spPr>
        <p:txBody>
          <a:bodyPr/>
          <a:lstStyle/>
          <a:p>
            <a:r>
              <a:rPr lang="en-US" sz="5400" dirty="0" smtClean="0"/>
              <a:t>1. T := 0          </a:t>
            </a:r>
          </a:p>
          <a:p>
            <a:r>
              <a:rPr lang="en-US" sz="5400" dirty="0" smtClean="0"/>
              <a:t>2. </a:t>
            </a:r>
            <a:r>
              <a:rPr lang="en-US" sz="5400" dirty="0"/>
              <a:t>[R? halt </a:t>
            </a:r>
            <a:r>
              <a:rPr lang="en-US" sz="5400" dirty="0" smtClean="0"/>
              <a:t>3]             </a:t>
            </a:r>
          </a:p>
          <a:p>
            <a:r>
              <a:rPr lang="en-US" sz="5400" dirty="0" smtClean="0"/>
              <a:t>3. T := T</a:t>
            </a:r>
            <a:r>
              <a:rPr lang="en-US" sz="5400" dirty="0"/>
              <a:t>+</a:t>
            </a:r>
            <a:r>
              <a:rPr lang="en-US" sz="5400" dirty="0" smtClean="0"/>
              <a:t>S</a:t>
            </a:r>
          </a:p>
          <a:p>
            <a:r>
              <a:rPr lang="en-US" sz="5400" dirty="0" smtClean="0"/>
              <a:t>4. </a:t>
            </a:r>
            <a:r>
              <a:rPr lang="en-US" sz="5400" dirty="0" err="1" smtClean="0"/>
              <a:t>goto</a:t>
            </a:r>
            <a:r>
              <a:rPr lang="en-US" sz="5400" dirty="0" smtClean="0"/>
              <a:t> 2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1637997" y="343173"/>
            <a:ext cx="3554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66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∗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2990" y="462937"/>
            <a:ext cx="2948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(Multiply) 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5366258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476" y="284884"/>
            <a:ext cx="7477812" cy="1115798"/>
          </a:xfrm>
        </p:spPr>
        <p:txBody>
          <a:bodyPr/>
          <a:lstStyle/>
          <a:p>
            <a:r>
              <a:rPr lang="en-US" sz="4000" dirty="0" smtClean="0"/>
              <a:t>Multiply by 3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A counter machine program is a numbered </a:t>
            </a:r>
          </a:p>
          <a:p>
            <a:r>
              <a:rPr lang="en-US" dirty="0" smtClean="0"/>
              <a:t>list of instructions.  Example:</a:t>
            </a:r>
          </a:p>
          <a:p>
            <a:r>
              <a:rPr lang="en-US" dirty="0" smtClean="0"/>
              <a:t>1.  [R? 7 2]</a:t>
            </a:r>
          </a:p>
          <a:p>
            <a:r>
              <a:rPr lang="en-US" dirty="0" smtClean="0"/>
              <a:t>2.  R-</a:t>
            </a:r>
          </a:p>
          <a:p>
            <a:r>
              <a:rPr lang="en-US" dirty="0" smtClean="0"/>
              <a:t>3. T+</a:t>
            </a:r>
          </a:p>
          <a:p>
            <a:r>
              <a:rPr lang="en-US" dirty="0" smtClean="0"/>
              <a:t>4. T+</a:t>
            </a:r>
          </a:p>
          <a:p>
            <a:r>
              <a:rPr lang="en-US" dirty="0" smtClean="0"/>
              <a:t>5. T+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goto</a:t>
            </a:r>
            <a:r>
              <a:rPr lang="en-US" dirty="0" smtClean="0"/>
              <a:t> 1.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57820"/>
              </p:ext>
            </p:extLst>
          </p:nvPr>
        </p:nvGraphicFramePr>
        <p:xfrm>
          <a:off x="2422581" y="2742013"/>
          <a:ext cx="966392" cy="3750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03200" imgH="787400" progId="Equation.DSMT4">
                  <p:embed/>
                </p:oleObj>
              </mc:Choice>
              <mc:Fallback>
                <p:oleObj name="Equation" r:id="rId3" imgW="2032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81" y="2742013"/>
                        <a:ext cx="966392" cy="3750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91428" y="3430486"/>
            <a:ext cx="4649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T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3R+T,</a:t>
            </a:r>
          </a:p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659127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R+</a:t>
            </a:r>
            <a:r>
              <a:rPr lang="en-US" sz="4000" dirty="0" smtClean="0"/>
              <a:t>:  add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R  </a:t>
            </a:r>
            <a:r>
              <a:rPr lang="en-US" sz="4000" dirty="0" smtClean="0">
                <a:solidFill>
                  <a:srgbClr val="000000"/>
                </a:solidFill>
              </a:rPr>
              <a:t>(aka</a:t>
            </a:r>
            <a:r>
              <a:rPr lang="en-US" sz="4000" dirty="0" smtClean="0">
                <a:solidFill>
                  <a:srgbClr val="0000FF"/>
                </a:solidFill>
              </a:rPr>
              <a:t> R := R+1 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R-</a:t>
            </a:r>
            <a:r>
              <a:rPr lang="en-US" sz="4000" dirty="0" smtClean="0">
                <a:solidFill>
                  <a:srgbClr val="000000"/>
                </a:solidFill>
              </a:rPr>
              <a:t>:  subtract </a:t>
            </a:r>
            <a:r>
              <a:rPr lang="en-US" sz="4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00"/>
                </a:solidFill>
              </a:rPr>
              <a:t> if </a:t>
            </a:r>
            <a:r>
              <a:rPr lang="en-US" sz="4000" dirty="0" smtClean="0">
                <a:solidFill>
                  <a:srgbClr val="0000FF"/>
                </a:solidFill>
              </a:rPr>
              <a:t>R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</a:t>
            </a:r>
            <a:r>
              <a:rPr lang="en-US" sz="4000" dirty="0" smtClean="0">
                <a:solidFill>
                  <a:srgbClr val="000000"/>
                </a:solidFill>
              </a:rPr>
              <a:t>( </a:t>
            </a:r>
            <a:r>
              <a:rPr lang="en-US" sz="4000" dirty="0" smtClean="0">
                <a:solidFill>
                  <a:srgbClr val="0000FF"/>
                </a:solidFill>
              </a:rPr>
              <a:t>R := max(R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4000" dirty="0" smtClean="0">
                <a:solidFill>
                  <a:srgbClr val="0000FF"/>
                </a:solidFill>
              </a:rPr>
              <a:t>1, 0) </a:t>
            </a:r>
            <a:r>
              <a:rPr lang="en-US" sz="4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7761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R+</a:t>
            </a:r>
            <a:r>
              <a:rPr lang="en-US" sz="4000" dirty="0" smtClean="0"/>
              <a:t>:  add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R  </a:t>
            </a:r>
            <a:r>
              <a:rPr lang="en-US" sz="4000" dirty="0" smtClean="0">
                <a:solidFill>
                  <a:srgbClr val="000000"/>
                </a:solidFill>
              </a:rPr>
              <a:t>(aka</a:t>
            </a:r>
            <a:r>
              <a:rPr lang="en-US" sz="4000" dirty="0" smtClean="0">
                <a:solidFill>
                  <a:srgbClr val="0000FF"/>
                </a:solidFill>
              </a:rPr>
              <a:t> R := R+1 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R-</a:t>
            </a:r>
            <a:r>
              <a:rPr lang="en-US" sz="4000" dirty="0" smtClean="0">
                <a:solidFill>
                  <a:srgbClr val="000000"/>
                </a:solidFill>
              </a:rPr>
              <a:t>:  subtract </a:t>
            </a:r>
            <a:r>
              <a:rPr lang="en-US" sz="4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dirty="0" smtClean="0">
                <a:solidFill>
                  <a:srgbClr val="000000"/>
                </a:solidFill>
              </a:rPr>
              <a:t> if </a:t>
            </a:r>
            <a:r>
              <a:rPr lang="en-US" sz="4000" dirty="0" smtClean="0">
                <a:solidFill>
                  <a:srgbClr val="0000FF"/>
                </a:solidFill>
              </a:rPr>
              <a:t>R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≠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</a:t>
            </a:r>
            <a:r>
              <a:rPr lang="en-US" sz="4000" dirty="0" smtClean="0">
                <a:solidFill>
                  <a:srgbClr val="000000"/>
                </a:solidFill>
              </a:rPr>
              <a:t>(aka </a:t>
            </a:r>
            <a:r>
              <a:rPr lang="en-US" sz="4000" dirty="0" smtClean="0">
                <a:solidFill>
                  <a:srgbClr val="0000FF"/>
                </a:solidFill>
              </a:rPr>
              <a:t>R := R</a:t>
            </a:r>
            <a:r>
              <a:rPr lang="en-US" sz="4000" b="1" baseline="-25000" dirty="0">
                <a:solidFill>
                  <a:srgbClr val="0000FF"/>
                </a:solidFill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</a:rPr>
              <a:t>∸</a:t>
            </a:r>
            <a:r>
              <a:rPr lang="en-US" sz="4000" b="1" baseline="-25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890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Counter machines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871" cy="4904662"/>
          </a:xfrm>
        </p:spPr>
        <p:txBody>
          <a:bodyPr/>
          <a:lstStyle/>
          <a:p>
            <a:r>
              <a:rPr lang="en-US" dirty="0" smtClean="0"/>
              <a:t>Counter machine has some fixed number </a:t>
            </a:r>
          </a:p>
          <a:p>
            <a:r>
              <a:rPr lang="en-US" dirty="0" smtClean="0"/>
              <a:t>of registers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…,</a:t>
            </a:r>
            <a:r>
              <a:rPr lang="en-US" dirty="0" smtClean="0">
                <a:solidFill>
                  <a:srgbClr val="0000FF"/>
                </a:solidFill>
              </a:rPr>
              <a:t>T </a:t>
            </a:r>
            <a:r>
              <a:rPr lang="en-US" dirty="0" smtClean="0"/>
              <a:t>that can each store </a:t>
            </a:r>
          </a:p>
          <a:p>
            <a:r>
              <a:rPr lang="en-US" dirty="0" smtClean="0"/>
              <a:t>a nonnegative integer.</a:t>
            </a:r>
          </a:p>
          <a:p>
            <a:r>
              <a:rPr lang="en-US" dirty="0" smtClean="0"/>
              <a:t>Three kinds of instructions: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[R? m n]</a:t>
            </a:r>
            <a:r>
              <a:rPr lang="en-US" sz="4000" dirty="0" smtClean="0">
                <a:solidFill>
                  <a:srgbClr val="000000"/>
                </a:solidFill>
              </a:rPr>
              <a:t>:  if </a:t>
            </a:r>
            <a:r>
              <a:rPr lang="en-US" sz="4000" dirty="0" smtClean="0">
                <a:solidFill>
                  <a:srgbClr val="0000FF"/>
                </a:solidFill>
              </a:rPr>
              <a:t>R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0 </a:t>
            </a:r>
            <a:r>
              <a:rPr lang="en-US" sz="4000" dirty="0" err="1" smtClean="0"/>
              <a:t>goto</a:t>
            </a:r>
            <a:r>
              <a:rPr lang="en-US" sz="4000" dirty="0" smtClean="0"/>
              <a:t> line</a:t>
            </a:r>
            <a:r>
              <a:rPr lang="en-US" sz="4000" dirty="0" smtClean="0">
                <a:solidFill>
                  <a:srgbClr val="0000FF"/>
                </a:solidFill>
              </a:rPr>
              <a:t> m</a:t>
            </a: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         </a:t>
            </a:r>
            <a:r>
              <a:rPr lang="en-US" sz="4000" dirty="0" smtClean="0">
                <a:solidFill>
                  <a:srgbClr val="000000"/>
                </a:solidFill>
              </a:rPr>
              <a:t>else </a:t>
            </a:r>
            <a:r>
              <a:rPr lang="en-US" sz="4000" dirty="0" err="1" smtClean="0"/>
              <a:t>goto</a:t>
            </a:r>
            <a:r>
              <a:rPr lang="en-US" sz="4000" dirty="0" smtClean="0"/>
              <a:t> </a:t>
            </a:r>
            <a:r>
              <a:rPr lang="en-US" sz="4000" dirty="0"/>
              <a:t>line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[R? k k</a:t>
            </a:r>
            <a:r>
              <a:rPr lang="en-US" sz="4000" dirty="0" smtClean="0">
                <a:solidFill>
                  <a:srgbClr val="0000FF"/>
                </a:solidFill>
              </a:rPr>
              <a:t>] </a:t>
            </a:r>
            <a:r>
              <a:rPr lang="en-US" sz="4000" dirty="0" smtClean="0"/>
              <a:t>same as</a:t>
            </a:r>
            <a:r>
              <a:rPr lang="en-US" sz="4000" dirty="0" smtClean="0">
                <a:solidFill>
                  <a:srgbClr val="0000FF"/>
                </a:solidFill>
              </a:rPr>
              <a:t>  </a:t>
            </a:r>
            <a:r>
              <a:rPr lang="en-US" sz="4000" dirty="0" err="1" smtClean="0">
                <a:solidFill>
                  <a:srgbClr val="800000"/>
                </a:solidFill>
              </a:rPr>
              <a:t>goto</a:t>
            </a:r>
            <a:r>
              <a:rPr lang="en-US" sz="4000" dirty="0" smtClean="0"/>
              <a:t> to line</a:t>
            </a:r>
            <a:r>
              <a:rPr lang="en-US" sz="4000" dirty="0" smtClean="0">
                <a:solidFill>
                  <a:srgbClr val="0000FF"/>
                </a:solidFill>
              </a:rPr>
              <a:t> k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068558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" y="1587429"/>
            <a:ext cx="8531094" cy="4917433"/>
          </a:xfrm>
        </p:spPr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800000"/>
                </a:solidFill>
              </a:rPr>
              <a:t>counter machine program</a:t>
            </a:r>
            <a:r>
              <a:rPr lang="en-US" sz="4400" dirty="0" smtClean="0"/>
              <a:t> is a</a:t>
            </a:r>
          </a:p>
          <a:p>
            <a:r>
              <a:rPr lang="en-US" sz="4400" dirty="0" smtClean="0"/>
              <a:t>numbered list of instructions. </a:t>
            </a:r>
          </a:p>
          <a:p>
            <a:r>
              <a:rPr lang="en-US" sz="3600" dirty="0" smtClean="0">
                <a:solidFill>
                  <a:srgbClr val="800000"/>
                </a:solidFill>
              </a:rPr>
              <a:t>Example:</a:t>
            </a:r>
            <a:r>
              <a:rPr lang="en-US" sz="4400" dirty="0" smtClean="0"/>
              <a:t>   1.  [R? 4 2]</a:t>
            </a:r>
          </a:p>
          <a:p>
            <a:r>
              <a:rPr lang="en-US" sz="4400" dirty="0" smtClean="0"/>
              <a:t>              2.  R-</a:t>
            </a:r>
          </a:p>
          <a:p>
            <a:r>
              <a:rPr lang="en-US" sz="4400" dirty="0" smtClean="0"/>
              <a:t>              3. </a:t>
            </a:r>
            <a:r>
              <a:rPr lang="en-US" sz="4400" dirty="0" err="1" smtClean="0"/>
              <a:t>goto</a:t>
            </a:r>
            <a:r>
              <a:rPr lang="en-US" sz="4400" dirty="0" smtClean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357" y="260124"/>
            <a:ext cx="269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7231619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" y="1587429"/>
            <a:ext cx="8531094" cy="4917433"/>
          </a:xfrm>
        </p:spPr>
        <p:txBody>
          <a:bodyPr/>
          <a:lstStyle/>
          <a:p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800000"/>
                </a:solidFill>
              </a:rPr>
              <a:t>counter machine program</a:t>
            </a:r>
            <a:r>
              <a:rPr lang="en-US" sz="4400" dirty="0" smtClean="0"/>
              <a:t> is a</a:t>
            </a:r>
          </a:p>
          <a:p>
            <a:r>
              <a:rPr lang="en-US" sz="4400" dirty="0" smtClean="0"/>
              <a:t>numbered list of instructions. </a:t>
            </a:r>
          </a:p>
          <a:p>
            <a:r>
              <a:rPr lang="en-US" sz="3600" dirty="0" smtClean="0"/>
              <a:t>Example:</a:t>
            </a:r>
            <a:r>
              <a:rPr lang="en-US" sz="4400" dirty="0" smtClean="0"/>
              <a:t>   1.  [R? </a:t>
            </a:r>
            <a:r>
              <a:rPr lang="en-US" sz="4400" dirty="0" smtClean="0">
                <a:solidFill>
                  <a:srgbClr val="E416DE"/>
                </a:solidFill>
              </a:rPr>
              <a:t>halt</a:t>
            </a:r>
            <a:r>
              <a:rPr lang="en-US" sz="4400" dirty="0" smtClean="0"/>
              <a:t> 2]</a:t>
            </a:r>
          </a:p>
          <a:p>
            <a:r>
              <a:rPr lang="en-US" sz="4400" dirty="0" smtClean="0"/>
              <a:t>              2.  R-</a:t>
            </a:r>
          </a:p>
          <a:p>
            <a:r>
              <a:rPr lang="en-US" sz="4400" dirty="0" smtClean="0"/>
              <a:t>              3. </a:t>
            </a:r>
            <a:r>
              <a:rPr lang="en-US" sz="4400" dirty="0" err="1" smtClean="0"/>
              <a:t>goto</a:t>
            </a:r>
            <a:r>
              <a:rPr lang="en-US" sz="4400" dirty="0" smtClean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3357" y="260124"/>
            <a:ext cx="269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R 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:</a:t>
            </a:r>
            <a:r>
              <a:rPr lang="en-US" sz="7200" dirty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0</a:t>
            </a:r>
            <a:endParaRPr lang="en-US" sz="72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54055015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</a:t>
            </a:r>
          </a:p>
          <a:p>
            <a:r>
              <a:rPr lang="en-US" sz="3600" dirty="0" smtClean="0"/>
              <a:t>2. T := 0       </a:t>
            </a:r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79244" y="1965970"/>
            <a:ext cx="598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(T is a temporary register)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687362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</a:t>
            </a:r>
          </a:p>
          <a:p>
            <a:r>
              <a:rPr lang="en-US" sz="3600" dirty="0" smtClean="0"/>
              <a:t>2. T := 0       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</a:t>
            </a:r>
          </a:p>
          <a:p>
            <a:r>
              <a:rPr lang="en-US" sz="3600" dirty="0" smtClean="0"/>
              <a:t>4. S+           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88754" y="2694533"/>
            <a:ext cx="5769818" cy="3358532"/>
            <a:chOff x="2588754" y="2694533"/>
            <a:chExt cx="5769818" cy="3358532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523115"/>
                </p:ext>
              </p:extLst>
            </p:nvPr>
          </p:nvGraphicFramePr>
          <p:xfrm>
            <a:off x="2588754" y="2694533"/>
            <a:ext cx="865283" cy="3358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88754" y="2694533"/>
                          <a:ext cx="865283" cy="3358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391347" y="3810953"/>
              <a:ext cx="49672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S,T := R,   R:=0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2837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287" y="1350926"/>
            <a:ext cx="8361871" cy="4904662"/>
          </a:xfrm>
        </p:spPr>
        <p:txBody>
          <a:bodyPr/>
          <a:lstStyle/>
          <a:p>
            <a:r>
              <a:rPr lang="en-US" sz="3600" dirty="0" smtClean="0"/>
              <a:t>1.  S := 0               </a:t>
            </a:r>
          </a:p>
          <a:p>
            <a:r>
              <a:rPr lang="en-US" sz="3600" dirty="0" smtClean="0"/>
              <a:t>2. T := 0         </a:t>
            </a:r>
          </a:p>
          <a:p>
            <a:r>
              <a:rPr lang="en-US" sz="3600" dirty="0" smtClean="0"/>
              <a:t>3. </a:t>
            </a:r>
            <a:r>
              <a:rPr lang="en-US" sz="3600" dirty="0"/>
              <a:t>[</a:t>
            </a:r>
            <a:r>
              <a:rPr lang="en-US" sz="3600" dirty="0" smtClean="0"/>
              <a:t>R? 8 4]    </a:t>
            </a:r>
          </a:p>
          <a:p>
            <a:r>
              <a:rPr lang="en-US" sz="3600" dirty="0" smtClean="0"/>
              <a:t>4. S+             </a:t>
            </a:r>
          </a:p>
          <a:p>
            <a:r>
              <a:rPr lang="en-US" sz="3600" dirty="0" smtClean="0"/>
              <a:t>5. T+</a:t>
            </a:r>
          </a:p>
          <a:p>
            <a:r>
              <a:rPr lang="en-US" sz="3600" dirty="0" smtClean="0"/>
              <a:t>6. R-</a:t>
            </a:r>
          </a:p>
          <a:p>
            <a:r>
              <a:rPr lang="en-US" sz="3600" dirty="0" smtClean="0"/>
              <a:t>7. </a:t>
            </a:r>
            <a:r>
              <a:rPr lang="en-US" sz="3600" dirty="0" err="1"/>
              <a:t>goto</a:t>
            </a:r>
            <a:r>
              <a:rPr lang="en-US" sz="3600" dirty="0"/>
              <a:t> </a:t>
            </a:r>
            <a:r>
              <a:rPr lang="en-US" sz="3600" dirty="0" smtClean="0"/>
              <a:t>3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49170" y="201794"/>
            <a:ext cx="277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S :</a:t>
            </a:r>
            <a:r>
              <a:rPr lang="en-US" sz="7200" dirty="0" smtClean="0">
                <a:solidFill>
                  <a:srgbClr val="0000FF"/>
                </a:solidFill>
                <a:latin typeface="Euclid S\"/>
                <a:cs typeface="Euclid S\"/>
              </a:rPr>
              <a:t>=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5209" y="249274"/>
            <a:ext cx="2237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kern="0" dirty="0" smtClean="0">
                <a:solidFill>
                  <a:srgbClr val="000000"/>
                </a:solidFill>
                <a:latin typeface="Comic Sans MS" pitchFamily="66" charset="0"/>
                <a:ea typeface="+mj-ea"/>
              </a:rPr>
              <a:t>(Copy)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54540" y="1375746"/>
            <a:ext cx="3916983" cy="3517280"/>
            <a:chOff x="4954540" y="1375746"/>
            <a:chExt cx="3916983" cy="351728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984839"/>
                </p:ext>
              </p:extLst>
            </p:nvPr>
          </p:nvGraphicFramePr>
          <p:xfrm>
            <a:off x="6606619" y="1375746"/>
            <a:ext cx="720793" cy="2797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3" imgW="203200" imgH="787400" progId="Equation.DSMT4">
                    <p:embed/>
                  </p:oleObj>
                </mc:Choice>
                <mc:Fallback>
                  <p:oleObj name="Equation" r:id="rId3" imgW="203200" imgH="787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06619" y="1375746"/>
                          <a:ext cx="720793" cy="2797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4954540" y="3969696"/>
              <a:ext cx="39169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R := T, T:=0</a:t>
              </a:r>
              <a:endParaRPr lang="en-US" sz="5400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45612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722</Words>
  <Application>Microsoft Macintosh PowerPoint</Application>
  <PresentationFormat>On-screen Show (4:3)</PresentationFormat>
  <Paragraphs>115</Paragraphs>
  <Slides>15</Slides>
  <Notes>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1_Custom Design</vt:lpstr>
      <vt:lpstr>Equation</vt:lpstr>
      <vt:lpstr>PowerPoint Presentation</vt:lpstr>
      <vt:lpstr>Counter machines</vt:lpstr>
      <vt:lpstr>Counter machines</vt:lpstr>
      <vt:lpstr>Counter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Multiply by 3 Program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485</cp:revision>
  <cp:lastPrinted>2016-02-13T02:31:37Z</cp:lastPrinted>
  <dcterms:created xsi:type="dcterms:W3CDTF">2011-02-11T16:24:00Z</dcterms:created>
  <dcterms:modified xsi:type="dcterms:W3CDTF">2016-02-16T14:36:58Z</dcterms:modified>
</cp:coreProperties>
</file>