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notesSlides/notesSlide5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6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5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5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9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65"/>
  </p:notesMasterIdLst>
  <p:handoutMasterIdLst>
    <p:handoutMasterId r:id="rId66"/>
  </p:handoutMasterIdLst>
  <p:sldIdLst>
    <p:sldId id="967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79" r:id="rId15"/>
    <p:sldId id="980" r:id="rId16"/>
    <p:sldId id="958" r:id="rId17"/>
    <p:sldId id="959" r:id="rId18"/>
    <p:sldId id="960" r:id="rId19"/>
    <p:sldId id="961" r:id="rId20"/>
    <p:sldId id="962" r:id="rId21"/>
    <p:sldId id="982" r:id="rId22"/>
    <p:sldId id="983" r:id="rId23"/>
    <p:sldId id="976" r:id="rId24"/>
    <p:sldId id="978" r:id="rId25"/>
    <p:sldId id="987" r:id="rId26"/>
    <p:sldId id="981" r:id="rId27"/>
    <p:sldId id="963" r:id="rId28"/>
    <p:sldId id="989" r:id="rId29"/>
    <p:sldId id="776" r:id="rId30"/>
    <p:sldId id="986" r:id="rId31"/>
    <p:sldId id="777" r:id="rId32"/>
    <p:sldId id="778" r:id="rId33"/>
    <p:sldId id="783" r:id="rId34"/>
    <p:sldId id="798" r:id="rId35"/>
    <p:sldId id="800" r:id="rId36"/>
    <p:sldId id="801" r:id="rId37"/>
    <p:sldId id="799" r:id="rId38"/>
    <p:sldId id="990" r:id="rId39"/>
    <p:sldId id="991" r:id="rId40"/>
    <p:sldId id="992" r:id="rId41"/>
    <p:sldId id="993" r:id="rId42"/>
    <p:sldId id="994" r:id="rId43"/>
    <p:sldId id="995" r:id="rId44"/>
    <p:sldId id="996" r:id="rId45"/>
    <p:sldId id="997" r:id="rId46"/>
    <p:sldId id="998" r:id="rId47"/>
    <p:sldId id="999" r:id="rId48"/>
    <p:sldId id="1000" r:id="rId49"/>
    <p:sldId id="1001" r:id="rId50"/>
    <p:sldId id="1002" r:id="rId51"/>
    <p:sldId id="1003" r:id="rId52"/>
    <p:sldId id="1004" r:id="rId53"/>
    <p:sldId id="1005" r:id="rId54"/>
    <p:sldId id="1006" r:id="rId55"/>
    <p:sldId id="1007" r:id="rId56"/>
    <p:sldId id="1008" r:id="rId57"/>
    <p:sldId id="1009" r:id="rId58"/>
    <p:sldId id="1010" r:id="rId59"/>
    <p:sldId id="1011" r:id="rId60"/>
    <p:sldId id="1012" r:id="rId61"/>
    <p:sldId id="1013" r:id="rId62"/>
    <p:sldId id="1014" r:id="rId63"/>
    <p:sldId id="988" r:id="rId64"/>
  </p:sldIdLst>
  <p:sldSz cx="9144000" cy="6858000" type="screen4x3"/>
  <p:notesSz cx="7315200" cy="9601200"/>
  <p:embeddedFontLst>
    <p:embeddedFont>
      <p:font typeface="Comic Sans MS"/>
      <p:regular r:id="rId67"/>
      <p:bold r:id="rId68"/>
    </p:embeddedFont>
    <p:embeddedFont>
      <p:font typeface="宋体"/>
      <p:regular r:id="rId69"/>
    </p:embeddedFont>
    <p:embeddedFont>
      <p:font typeface="Euclid Symbol" charset="2"/>
      <p:regular r:id="rId70"/>
      <p:bold r:id="rId71"/>
      <p:italic r:id="rId72"/>
      <p:boldItalic r:id="rId73"/>
    </p:embeddedFont>
  </p:embeddedFontLst>
  <p:custDataLst>
    <p:tags r:id="rId7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11" d="100"/>
          <a:sy n="111" d="100"/>
        </p:scale>
        <p:origin x="-648" y="-112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font" Target="fonts/font1.fntdata"/><Relationship Id="rId68" Type="http://schemas.openxmlformats.org/officeDocument/2006/relationships/font" Target="fonts/font2.fntdata"/><Relationship Id="rId69" Type="http://schemas.openxmlformats.org/officeDocument/2006/relationships/font" Target="fonts/font3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font" Target="fonts/font4.fntdata"/><Relationship Id="rId71" Type="http://schemas.openxmlformats.org/officeDocument/2006/relationships/font" Target="fonts/font5.fntdata"/><Relationship Id="rId72" Type="http://schemas.openxmlformats.org/officeDocument/2006/relationships/font" Target="fonts/font6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font" Target="fonts/font7.fntdata"/><Relationship Id="rId74" Type="http://schemas.openxmlformats.org/officeDocument/2006/relationships/printerSettings" Target="printerSettings/printerSettings1.bin"/><Relationship Id="rId75" Type="http://schemas.openxmlformats.org/officeDocument/2006/relationships/tags" Target="tags/tag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1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ECD87-6F6C-4ED5-8770-85F0F6C917A8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30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31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32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34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35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36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62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63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219CB18C-F076-44B9-BA09-C7F996319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Meyer,</a:t>
            </a:r>
            <a:r>
              <a:rPr lang="en-US" sz="1200" dirty="0" smtClean="0">
                <a:latin typeface="Comic Sans MS" pitchFamily="66" charset="0"/>
              </a:rPr>
              <a:t> March</a:t>
            </a:r>
            <a:r>
              <a:rPr lang="en-US" sz="1200" baseline="0" dirty="0" smtClean="0">
                <a:latin typeface="Comic Sans MS" pitchFamily="66" charset="0"/>
              </a:rPr>
              <a:t> 30,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5" r:id="rId3"/>
    <p:sldLayoutId id="2147483673" r:id="rId4"/>
    <p:sldLayoutId id="2147483674" r:id="rId5"/>
    <p:sldLayoutId id="2147483679" r:id="rId6"/>
    <p:sldLayoutId id="214748368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59242" y="2239358"/>
            <a:ext cx="871089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Graph 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Connectivity</a:t>
            </a:r>
          </a:p>
          <a:p>
            <a:pPr algn="ctr">
              <a:defRPr/>
            </a:pP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Trees &amp;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Coloring</a:t>
            </a: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E8C0CA2E-CEA8-406D-BF7C-40C36FC3A2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852" y="1524463"/>
            <a:ext cx="8543253" cy="3779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i="1" dirty="0" smtClean="0"/>
              <a:t>Def:</a:t>
            </a:r>
            <a:r>
              <a:rPr lang="en-US" sz="6000" i="1" dirty="0" smtClean="0"/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edge-connectivity</a:t>
            </a:r>
            <a:r>
              <a:rPr lang="en-US" sz="6000" dirty="0" smtClean="0"/>
              <a:t> of a graph is the min # of edges to remove to disconnect it.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7A61DB4-1F4E-47C2-980D-83A2F3996CE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Connectedness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E0862B09-D28A-4DC1-8DF8-9F3B5AF8E2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E12B553-8430-41AF-8C37-62B9B08D63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0AA4ED5-3637-4159-852B-97E3E69D371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FECC143-FC9A-44A1-9C58-544BB3CDB2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Closed Walks</a:t>
            </a:r>
          </a:p>
        </p:txBody>
      </p:sp>
      <p:sp>
        <p:nvSpPr>
          <p:cNvPr id="56324" name="Text Box 14"/>
          <p:cNvSpPr txBox="1">
            <a:spLocks noChangeArrowheads="1"/>
          </p:cNvSpPr>
          <p:nvPr/>
        </p:nvSpPr>
        <p:spPr bwMode="auto">
          <a:xfrm>
            <a:off x="348252" y="1044636"/>
            <a:ext cx="8450069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closed walk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walk that begins and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ends with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the same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vertex </a:t>
            </a:r>
          </a:p>
        </p:txBody>
      </p: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367088" y="4845050"/>
            <a:ext cx="4416594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400" dirty="0" err="1" smtClean="0">
                <a:latin typeface="Comic Sans MS" pitchFamily="8" charset="0"/>
                <a:ea typeface="宋体" pitchFamily="2" charset="-122"/>
              </a:rPr>
              <a:t>v···b···w···w···a···</a:t>
            </a:r>
            <a:r>
              <a:rPr lang="en-US" altLang="zh-CN" sz="44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000125" y="2693988"/>
            <a:ext cx="4192588" cy="2159000"/>
            <a:chOff x="1765" y="1807"/>
            <a:chExt cx="2641" cy="1360"/>
          </a:xfrm>
        </p:grpSpPr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765" y="1807"/>
              <a:ext cx="2641" cy="1360"/>
              <a:chOff x="1760" y="1807"/>
              <a:chExt cx="2641" cy="1360"/>
            </a:xfrm>
          </p:grpSpPr>
          <p:sp>
            <p:nvSpPr>
              <p:cNvPr id="56335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335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8" charset="0"/>
                    <a:ea typeface="宋体" pitchFamily="2" charset="-122"/>
                  </a:rPr>
                  <a:t>w</a:t>
                </a:r>
              </a:p>
            </p:txBody>
          </p:sp>
          <p:sp>
            <p:nvSpPr>
              <p:cNvPr id="56336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337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30 w 1453"/>
                  <a:gd name="T1" fmla="*/ 397 h 1293"/>
                  <a:gd name="T2" fmla="*/ 326 w 1453"/>
                  <a:gd name="T3" fmla="*/ 39 h 1293"/>
                  <a:gd name="T4" fmla="*/ 652 w 1453"/>
                  <a:gd name="T5" fmla="*/ 161 h 1293"/>
                  <a:gd name="T6" fmla="*/ 794 w 1453"/>
                  <a:gd name="T7" fmla="*/ 585 h 1293"/>
                  <a:gd name="T8" fmla="*/ 456 w 1453"/>
                  <a:gd name="T9" fmla="*/ 778 h 1293"/>
                  <a:gd name="T10" fmla="*/ 144 w 1453"/>
                  <a:gd name="T11" fmla="*/ 734 h 1293"/>
                  <a:gd name="T12" fmla="*/ 30 w 1453"/>
                  <a:gd name="T13" fmla="*/ 397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 rot="-812617">
                <a:off x="1760" y="1958"/>
                <a:ext cx="1592" cy="823"/>
                <a:chOff x="1955" y="2338"/>
                <a:chExt cx="1592" cy="823"/>
              </a:xfrm>
            </p:grpSpPr>
            <p:sp>
              <p:nvSpPr>
                <p:cNvPr id="56340" name="Text Box 34"/>
                <p:cNvSpPr txBox="1">
                  <a:spLocks noChangeArrowheads="1"/>
                </p:cNvSpPr>
                <p:nvPr/>
              </p:nvSpPr>
              <p:spPr bwMode="auto">
                <a:xfrm rot="812617">
                  <a:off x="1955" y="2338"/>
                  <a:ext cx="272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6341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6342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56339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280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mic Sans MS" pitchFamily="8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56334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6327" name="Text Box 48"/>
          <p:cNvSpPr txBox="1">
            <a:spLocks noChangeArrowheads="1"/>
          </p:cNvSpPr>
          <p:nvPr/>
        </p:nvSpPr>
        <p:spPr bwMode="auto">
          <a:xfrm>
            <a:off x="1770063" y="4129088"/>
            <a:ext cx="485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b</a:t>
            </a:r>
          </a:p>
        </p:txBody>
      </p:sp>
      <p:sp>
        <p:nvSpPr>
          <p:cNvPr id="56328" name="Oval 49"/>
          <p:cNvSpPr>
            <a:spLocks noChangeArrowheads="1"/>
          </p:cNvSpPr>
          <p:nvPr/>
        </p:nvSpPr>
        <p:spPr bwMode="auto">
          <a:xfrm>
            <a:off x="1598613" y="4627563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33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18F03E4-2F73-4206-B808-AA05687D8E16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24" name="Freeform 23"/>
          <p:cNvSpPr/>
          <p:nvPr/>
        </p:nvSpPr>
        <p:spPr bwMode="auto">
          <a:xfrm>
            <a:off x="1199379" y="3789980"/>
            <a:ext cx="2277811" cy="1291797"/>
          </a:xfrm>
          <a:custGeom>
            <a:avLst/>
            <a:gdLst>
              <a:gd name="connsiteX0" fmla="*/ 0 w 2277811"/>
              <a:gd name="connsiteY0" fmla="*/ 0 h 1291797"/>
              <a:gd name="connsiteX1" fmla="*/ 20158 w 2277811"/>
              <a:gd name="connsiteY1" fmla="*/ 534226 h 1291797"/>
              <a:gd name="connsiteX2" fmla="*/ 30236 w 2277811"/>
              <a:gd name="connsiteY2" fmla="*/ 564465 h 1291797"/>
              <a:gd name="connsiteX3" fmla="*/ 50394 w 2277811"/>
              <a:gd name="connsiteY3" fmla="*/ 604784 h 1291797"/>
              <a:gd name="connsiteX4" fmla="*/ 60473 w 2277811"/>
              <a:gd name="connsiteY4" fmla="*/ 635023 h 1291797"/>
              <a:gd name="connsiteX5" fmla="*/ 80630 w 2277811"/>
              <a:gd name="connsiteY5" fmla="*/ 715661 h 1291797"/>
              <a:gd name="connsiteX6" fmla="*/ 100788 w 2277811"/>
              <a:gd name="connsiteY6" fmla="*/ 735821 h 1291797"/>
              <a:gd name="connsiteX7" fmla="*/ 120946 w 2277811"/>
              <a:gd name="connsiteY7" fmla="*/ 796299 h 1291797"/>
              <a:gd name="connsiteX8" fmla="*/ 131025 w 2277811"/>
              <a:gd name="connsiteY8" fmla="*/ 826538 h 1291797"/>
              <a:gd name="connsiteX9" fmla="*/ 151182 w 2277811"/>
              <a:gd name="connsiteY9" fmla="*/ 846698 h 1291797"/>
              <a:gd name="connsiteX10" fmla="*/ 171340 w 2277811"/>
              <a:gd name="connsiteY10" fmla="*/ 927336 h 1291797"/>
              <a:gd name="connsiteX11" fmla="*/ 231813 w 2277811"/>
              <a:gd name="connsiteY11" fmla="*/ 967655 h 1291797"/>
              <a:gd name="connsiteX12" fmla="*/ 282207 w 2277811"/>
              <a:gd name="connsiteY12" fmla="*/ 1018053 h 1291797"/>
              <a:gd name="connsiteX13" fmla="*/ 342680 w 2277811"/>
              <a:gd name="connsiteY13" fmla="*/ 1068452 h 1291797"/>
              <a:gd name="connsiteX14" fmla="*/ 493862 w 2277811"/>
              <a:gd name="connsiteY14" fmla="*/ 1098691 h 1291797"/>
              <a:gd name="connsiteX15" fmla="*/ 554335 w 2277811"/>
              <a:gd name="connsiteY15" fmla="*/ 1128930 h 1291797"/>
              <a:gd name="connsiteX16" fmla="*/ 574492 w 2277811"/>
              <a:gd name="connsiteY16" fmla="*/ 1149090 h 1291797"/>
              <a:gd name="connsiteX17" fmla="*/ 645044 w 2277811"/>
              <a:gd name="connsiteY17" fmla="*/ 1189409 h 1291797"/>
              <a:gd name="connsiteX18" fmla="*/ 675280 w 2277811"/>
              <a:gd name="connsiteY18" fmla="*/ 1219648 h 1291797"/>
              <a:gd name="connsiteX19" fmla="*/ 715595 w 2277811"/>
              <a:gd name="connsiteY19" fmla="*/ 1239807 h 1291797"/>
              <a:gd name="connsiteX20" fmla="*/ 806305 w 2277811"/>
              <a:gd name="connsiteY20" fmla="*/ 1290206 h 1291797"/>
              <a:gd name="connsiteX21" fmla="*/ 1088511 w 2277811"/>
              <a:gd name="connsiteY21" fmla="*/ 1280126 h 1291797"/>
              <a:gd name="connsiteX22" fmla="*/ 1199378 w 2277811"/>
              <a:gd name="connsiteY22" fmla="*/ 1259967 h 1291797"/>
              <a:gd name="connsiteX23" fmla="*/ 1249772 w 2277811"/>
              <a:gd name="connsiteY23" fmla="*/ 1249887 h 1291797"/>
              <a:gd name="connsiteX24" fmla="*/ 1290088 w 2277811"/>
              <a:gd name="connsiteY24" fmla="*/ 1229728 h 1291797"/>
              <a:gd name="connsiteX25" fmla="*/ 1360639 w 2277811"/>
              <a:gd name="connsiteY25" fmla="*/ 1219648 h 1291797"/>
              <a:gd name="connsiteX26" fmla="*/ 1400955 w 2277811"/>
              <a:gd name="connsiteY26" fmla="*/ 1209568 h 1291797"/>
              <a:gd name="connsiteX27" fmla="*/ 1471506 w 2277811"/>
              <a:gd name="connsiteY27" fmla="*/ 1169249 h 1291797"/>
              <a:gd name="connsiteX28" fmla="*/ 1521900 w 2277811"/>
              <a:gd name="connsiteY28" fmla="*/ 1159170 h 1291797"/>
              <a:gd name="connsiteX29" fmla="*/ 1834343 w 2277811"/>
              <a:gd name="connsiteY29" fmla="*/ 1139010 h 1291797"/>
              <a:gd name="connsiteX30" fmla="*/ 1975447 w 2277811"/>
              <a:gd name="connsiteY30" fmla="*/ 1098691 h 1291797"/>
              <a:gd name="connsiteX31" fmla="*/ 2005683 w 2277811"/>
              <a:gd name="connsiteY31" fmla="*/ 1088611 h 1291797"/>
              <a:gd name="connsiteX32" fmla="*/ 2056077 w 2277811"/>
              <a:gd name="connsiteY32" fmla="*/ 1048292 h 1291797"/>
              <a:gd name="connsiteX33" fmla="*/ 2086314 w 2277811"/>
              <a:gd name="connsiteY33" fmla="*/ 1028133 h 1291797"/>
              <a:gd name="connsiteX34" fmla="*/ 2106471 w 2277811"/>
              <a:gd name="connsiteY34" fmla="*/ 997894 h 1291797"/>
              <a:gd name="connsiteX35" fmla="*/ 2166944 w 2277811"/>
              <a:gd name="connsiteY35" fmla="*/ 957575 h 1291797"/>
              <a:gd name="connsiteX36" fmla="*/ 2207259 w 2277811"/>
              <a:gd name="connsiteY36" fmla="*/ 927336 h 1291797"/>
              <a:gd name="connsiteX37" fmla="*/ 2277811 w 2277811"/>
              <a:gd name="connsiteY37" fmla="*/ 887017 h 129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77811" h="1291797">
                <a:moveTo>
                  <a:pt x="0" y="0"/>
                </a:moveTo>
                <a:cubicBezTo>
                  <a:pt x="6719" y="178075"/>
                  <a:pt x="10626" y="356279"/>
                  <a:pt x="20158" y="534226"/>
                </a:cubicBezTo>
                <a:cubicBezTo>
                  <a:pt x="20726" y="544836"/>
                  <a:pt x="26051" y="554699"/>
                  <a:pt x="30236" y="564465"/>
                </a:cubicBezTo>
                <a:cubicBezTo>
                  <a:pt x="36154" y="578276"/>
                  <a:pt x="44475" y="590973"/>
                  <a:pt x="50394" y="604784"/>
                </a:cubicBezTo>
                <a:cubicBezTo>
                  <a:pt x="54579" y="614550"/>
                  <a:pt x="57678" y="624772"/>
                  <a:pt x="60473" y="635023"/>
                </a:cubicBezTo>
                <a:cubicBezTo>
                  <a:pt x="67762" y="661753"/>
                  <a:pt x="61040" y="696069"/>
                  <a:pt x="80630" y="715661"/>
                </a:cubicBezTo>
                <a:lnTo>
                  <a:pt x="100788" y="735821"/>
                </a:lnTo>
                <a:lnTo>
                  <a:pt x="120946" y="796299"/>
                </a:lnTo>
                <a:cubicBezTo>
                  <a:pt x="124306" y="806379"/>
                  <a:pt x="123513" y="819025"/>
                  <a:pt x="131025" y="826538"/>
                </a:cubicBezTo>
                <a:lnTo>
                  <a:pt x="151182" y="846698"/>
                </a:lnTo>
                <a:cubicBezTo>
                  <a:pt x="157901" y="873577"/>
                  <a:pt x="148287" y="911966"/>
                  <a:pt x="171340" y="927336"/>
                </a:cubicBezTo>
                <a:lnTo>
                  <a:pt x="231813" y="967655"/>
                </a:lnTo>
                <a:cubicBezTo>
                  <a:pt x="266370" y="1019496"/>
                  <a:pt x="234210" y="979652"/>
                  <a:pt x="282207" y="1018053"/>
                </a:cubicBezTo>
                <a:cubicBezTo>
                  <a:pt x="313016" y="1042703"/>
                  <a:pt x="296928" y="1045574"/>
                  <a:pt x="342680" y="1068452"/>
                </a:cubicBezTo>
                <a:cubicBezTo>
                  <a:pt x="393728" y="1093978"/>
                  <a:pt x="436852" y="1092356"/>
                  <a:pt x="493862" y="1098691"/>
                </a:cubicBezTo>
                <a:cubicBezTo>
                  <a:pt x="525796" y="1109337"/>
                  <a:pt x="526426" y="1106601"/>
                  <a:pt x="554335" y="1128930"/>
                </a:cubicBezTo>
                <a:cubicBezTo>
                  <a:pt x="561755" y="1134867"/>
                  <a:pt x="567072" y="1143153"/>
                  <a:pt x="574492" y="1149090"/>
                </a:cubicBezTo>
                <a:cubicBezTo>
                  <a:pt x="653832" y="1212568"/>
                  <a:pt x="548496" y="1120439"/>
                  <a:pt x="645044" y="1189409"/>
                </a:cubicBezTo>
                <a:cubicBezTo>
                  <a:pt x="656643" y="1197695"/>
                  <a:pt x="663681" y="1211362"/>
                  <a:pt x="675280" y="1219648"/>
                </a:cubicBezTo>
                <a:cubicBezTo>
                  <a:pt x="687506" y="1228381"/>
                  <a:pt x="702712" y="1232076"/>
                  <a:pt x="715595" y="1239807"/>
                </a:cubicBezTo>
                <a:cubicBezTo>
                  <a:pt x="802237" y="1291797"/>
                  <a:pt x="745485" y="1269931"/>
                  <a:pt x="806305" y="1290206"/>
                </a:cubicBezTo>
                <a:cubicBezTo>
                  <a:pt x="900374" y="1286846"/>
                  <a:pt x="994536" y="1285496"/>
                  <a:pt x="1088511" y="1280126"/>
                </a:cubicBezTo>
                <a:cubicBezTo>
                  <a:pt x="1147315" y="1276766"/>
                  <a:pt x="1150862" y="1270750"/>
                  <a:pt x="1199378" y="1259967"/>
                </a:cubicBezTo>
                <a:cubicBezTo>
                  <a:pt x="1216101" y="1256250"/>
                  <a:pt x="1232974" y="1253247"/>
                  <a:pt x="1249772" y="1249887"/>
                </a:cubicBezTo>
                <a:cubicBezTo>
                  <a:pt x="1263211" y="1243167"/>
                  <a:pt x="1275592" y="1233682"/>
                  <a:pt x="1290088" y="1229728"/>
                </a:cubicBezTo>
                <a:cubicBezTo>
                  <a:pt x="1313007" y="1223477"/>
                  <a:pt x="1337266" y="1223898"/>
                  <a:pt x="1360639" y="1219648"/>
                </a:cubicBezTo>
                <a:cubicBezTo>
                  <a:pt x="1374268" y="1217170"/>
                  <a:pt x="1387516" y="1212928"/>
                  <a:pt x="1400955" y="1209568"/>
                </a:cubicBezTo>
                <a:cubicBezTo>
                  <a:pt x="1423071" y="1194823"/>
                  <a:pt x="1445934" y="1177774"/>
                  <a:pt x="1471506" y="1169249"/>
                </a:cubicBezTo>
                <a:cubicBezTo>
                  <a:pt x="1487757" y="1163831"/>
                  <a:pt x="1505046" y="1162235"/>
                  <a:pt x="1521900" y="1159170"/>
                </a:cubicBezTo>
                <a:cubicBezTo>
                  <a:pt x="1649975" y="1135882"/>
                  <a:pt x="1624932" y="1147387"/>
                  <a:pt x="1834343" y="1139010"/>
                </a:cubicBezTo>
                <a:cubicBezTo>
                  <a:pt x="1935585" y="1113698"/>
                  <a:pt x="1888694" y="1127612"/>
                  <a:pt x="1975447" y="1098691"/>
                </a:cubicBezTo>
                <a:cubicBezTo>
                  <a:pt x="1985526" y="1095331"/>
                  <a:pt x="1996843" y="1094504"/>
                  <a:pt x="2005683" y="1088611"/>
                </a:cubicBezTo>
                <a:cubicBezTo>
                  <a:pt x="2098749" y="1026564"/>
                  <a:pt x="1984270" y="1105743"/>
                  <a:pt x="2056077" y="1048292"/>
                </a:cubicBezTo>
                <a:cubicBezTo>
                  <a:pt x="2065536" y="1040724"/>
                  <a:pt x="2076235" y="1034853"/>
                  <a:pt x="2086314" y="1028133"/>
                </a:cubicBezTo>
                <a:cubicBezTo>
                  <a:pt x="2093033" y="1018053"/>
                  <a:pt x="2097355" y="1005871"/>
                  <a:pt x="2106471" y="997894"/>
                </a:cubicBezTo>
                <a:cubicBezTo>
                  <a:pt x="2124703" y="981939"/>
                  <a:pt x="2147563" y="972112"/>
                  <a:pt x="2166944" y="957575"/>
                </a:cubicBezTo>
                <a:cubicBezTo>
                  <a:pt x="2180382" y="947495"/>
                  <a:pt x="2193498" y="936970"/>
                  <a:pt x="2207259" y="927336"/>
                </a:cubicBezTo>
                <a:cubicBezTo>
                  <a:pt x="2267515" y="885153"/>
                  <a:pt x="2243923" y="887017"/>
                  <a:pt x="2277811" y="887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 bwMode="auto">
          <a:xfrm>
            <a:off x="3457032" y="3485163"/>
            <a:ext cx="1999854" cy="1171675"/>
          </a:xfrm>
          <a:custGeom>
            <a:avLst/>
            <a:gdLst>
              <a:gd name="connsiteX0" fmla="*/ 0 w 1999854"/>
              <a:gd name="connsiteY0" fmla="*/ 1171675 h 1171675"/>
              <a:gd name="connsiteX1" fmla="*/ 30236 w 1999854"/>
              <a:gd name="connsiteY1" fmla="*/ 1151515 h 1171675"/>
              <a:gd name="connsiteX2" fmla="*/ 80630 w 1999854"/>
              <a:gd name="connsiteY2" fmla="*/ 1070877 h 1171675"/>
              <a:gd name="connsiteX3" fmla="*/ 100788 w 1999854"/>
              <a:gd name="connsiteY3" fmla="*/ 1040638 h 1171675"/>
              <a:gd name="connsiteX4" fmla="*/ 110867 w 1999854"/>
              <a:gd name="connsiteY4" fmla="*/ 1000319 h 1171675"/>
              <a:gd name="connsiteX5" fmla="*/ 120945 w 1999854"/>
              <a:gd name="connsiteY5" fmla="*/ 970080 h 1171675"/>
              <a:gd name="connsiteX6" fmla="*/ 141103 w 1999854"/>
              <a:gd name="connsiteY6" fmla="*/ 828964 h 1171675"/>
              <a:gd name="connsiteX7" fmla="*/ 191497 w 1999854"/>
              <a:gd name="connsiteY7" fmla="*/ 869283 h 1171675"/>
              <a:gd name="connsiteX8" fmla="*/ 201576 w 1999854"/>
              <a:gd name="connsiteY8" fmla="*/ 899522 h 1171675"/>
              <a:gd name="connsiteX9" fmla="*/ 262049 w 1999854"/>
              <a:gd name="connsiteY9" fmla="*/ 919681 h 1171675"/>
              <a:gd name="connsiteX10" fmla="*/ 302364 w 1999854"/>
              <a:gd name="connsiteY10" fmla="*/ 949921 h 1171675"/>
              <a:gd name="connsiteX11" fmla="*/ 332600 w 1999854"/>
              <a:gd name="connsiteY11" fmla="*/ 960000 h 1171675"/>
              <a:gd name="connsiteX12" fmla="*/ 352758 w 1999854"/>
              <a:gd name="connsiteY12" fmla="*/ 980160 h 1171675"/>
              <a:gd name="connsiteX13" fmla="*/ 393073 w 1999854"/>
              <a:gd name="connsiteY13" fmla="*/ 1010399 h 1171675"/>
              <a:gd name="connsiteX14" fmla="*/ 463625 w 1999854"/>
              <a:gd name="connsiteY14" fmla="*/ 1030558 h 1171675"/>
              <a:gd name="connsiteX15" fmla="*/ 1017959 w 1999854"/>
              <a:gd name="connsiteY15" fmla="*/ 1020479 h 1171675"/>
              <a:gd name="connsiteX16" fmla="*/ 1078432 w 1999854"/>
              <a:gd name="connsiteY16" fmla="*/ 990240 h 1171675"/>
              <a:gd name="connsiteX17" fmla="*/ 1118748 w 1999854"/>
              <a:gd name="connsiteY17" fmla="*/ 970080 h 1171675"/>
              <a:gd name="connsiteX18" fmla="*/ 1169142 w 1999854"/>
              <a:gd name="connsiteY18" fmla="*/ 960000 h 1171675"/>
              <a:gd name="connsiteX19" fmla="*/ 1199378 w 1999854"/>
              <a:gd name="connsiteY19" fmla="*/ 949921 h 1171675"/>
              <a:gd name="connsiteX20" fmla="*/ 1310245 w 1999854"/>
              <a:gd name="connsiteY20" fmla="*/ 939841 h 1171675"/>
              <a:gd name="connsiteX21" fmla="*/ 1370718 w 1999854"/>
              <a:gd name="connsiteY21" fmla="*/ 929761 h 1171675"/>
              <a:gd name="connsiteX22" fmla="*/ 1411033 w 1999854"/>
              <a:gd name="connsiteY22" fmla="*/ 909602 h 1171675"/>
              <a:gd name="connsiteX23" fmla="*/ 1441269 w 1999854"/>
              <a:gd name="connsiteY23" fmla="*/ 899522 h 1171675"/>
              <a:gd name="connsiteX24" fmla="*/ 1562215 w 1999854"/>
              <a:gd name="connsiteY24" fmla="*/ 808804 h 1171675"/>
              <a:gd name="connsiteX25" fmla="*/ 1622688 w 1999854"/>
              <a:gd name="connsiteY25" fmla="*/ 768485 h 1171675"/>
              <a:gd name="connsiteX26" fmla="*/ 1693240 w 1999854"/>
              <a:gd name="connsiteY26" fmla="*/ 718087 h 1171675"/>
              <a:gd name="connsiteX27" fmla="*/ 1713397 w 1999854"/>
              <a:gd name="connsiteY27" fmla="*/ 677768 h 1171675"/>
              <a:gd name="connsiteX28" fmla="*/ 1794028 w 1999854"/>
              <a:gd name="connsiteY28" fmla="*/ 607210 h 1171675"/>
              <a:gd name="connsiteX29" fmla="*/ 1834343 w 1999854"/>
              <a:gd name="connsiteY29" fmla="*/ 546731 h 1171675"/>
              <a:gd name="connsiteX30" fmla="*/ 1854501 w 1999854"/>
              <a:gd name="connsiteY30" fmla="*/ 506412 h 1171675"/>
              <a:gd name="connsiteX31" fmla="*/ 1884737 w 1999854"/>
              <a:gd name="connsiteY31" fmla="*/ 486253 h 1171675"/>
              <a:gd name="connsiteX32" fmla="*/ 1904895 w 1999854"/>
              <a:gd name="connsiteY32" fmla="*/ 456014 h 1171675"/>
              <a:gd name="connsiteX33" fmla="*/ 1935131 w 1999854"/>
              <a:gd name="connsiteY33" fmla="*/ 395535 h 1171675"/>
              <a:gd name="connsiteX34" fmla="*/ 1945210 w 1999854"/>
              <a:gd name="connsiteY34" fmla="*/ 355216 h 1171675"/>
              <a:gd name="connsiteX35" fmla="*/ 1965368 w 1999854"/>
              <a:gd name="connsiteY35" fmla="*/ 324977 h 1171675"/>
              <a:gd name="connsiteX36" fmla="*/ 1975446 w 1999854"/>
              <a:gd name="connsiteY36" fmla="*/ 193940 h 1171675"/>
              <a:gd name="connsiteX37" fmla="*/ 1985525 w 1999854"/>
              <a:gd name="connsiteY37" fmla="*/ 93143 h 1171675"/>
              <a:gd name="connsiteX38" fmla="*/ 1995604 w 1999854"/>
              <a:gd name="connsiteY38" fmla="*/ 22585 h 11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99854" h="1171675">
                <a:moveTo>
                  <a:pt x="0" y="1171675"/>
                </a:moveTo>
                <a:cubicBezTo>
                  <a:pt x="10079" y="1164955"/>
                  <a:pt x="21671" y="1160081"/>
                  <a:pt x="30236" y="1151515"/>
                </a:cubicBezTo>
                <a:cubicBezTo>
                  <a:pt x="62358" y="1119390"/>
                  <a:pt x="59338" y="1108142"/>
                  <a:pt x="80630" y="1070877"/>
                </a:cubicBezTo>
                <a:cubicBezTo>
                  <a:pt x="86640" y="1060359"/>
                  <a:pt x="94069" y="1050718"/>
                  <a:pt x="100788" y="1040638"/>
                </a:cubicBezTo>
                <a:cubicBezTo>
                  <a:pt x="104148" y="1027198"/>
                  <a:pt x="107062" y="1013639"/>
                  <a:pt x="110867" y="1000319"/>
                </a:cubicBezTo>
                <a:cubicBezTo>
                  <a:pt x="113786" y="990103"/>
                  <a:pt x="118368" y="980388"/>
                  <a:pt x="120945" y="970080"/>
                </a:cubicBezTo>
                <a:cubicBezTo>
                  <a:pt x="133782" y="918727"/>
                  <a:pt x="134830" y="885421"/>
                  <a:pt x="141103" y="828964"/>
                </a:cubicBezTo>
                <a:cubicBezTo>
                  <a:pt x="154838" y="838121"/>
                  <a:pt x="181922" y="853324"/>
                  <a:pt x="191497" y="869283"/>
                </a:cubicBezTo>
                <a:cubicBezTo>
                  <a:pt x="196963" y="878394"/>
                  <a:pt x="192930" y="893346"/>
                  <a:pt x="201576" y="899522"/>
                </a:cubicBezTo>
                <a:cubicBezTo>
                  <a:pt x="218866" y="911873"/>
                  <a:pt x="262049" y="919681"/>
                  <a:pt x="262049" y="919681"/>
                </a:cubicBezTo>
                <a:cubicBezTo>
                  <a:pt x="275487" y="929761"/>
                  <a:pt x="287779" y="941586"/>
                  <a:pt x="302364" y="949921"/>
                </a:cubicBezTo>
                <a:cubicBezTo>
                  <a:pt x="311588" y="955192"/>
                  <a:pt x="323490" y="954534"/>
                  <a:pt x="332600" y="960000"/>
                </a:cubicBezTo>
                <a:cubicBezTo>
                  <a:pt x="340749" y="964890"/>
                  <a:pt x="345458" y="974076"/>
                  <a:pt x="352758" y="980160"/>
                </a:cubicBezTo>
                <a:cubicBezTo>
                  <a:pt x="365662" y="990915"/>
                  <a:pt x="378488" y="1002064"/>
                  <a:pt x="393073" y="1010399"/>
                </a:cubicBezTo>
                <a:cubicBezTo>
                  <a:pt x="404321" y="1016827"/>
                  <a:pt x="454894" y="1028375"/>
                  <a:pt x="463625" y="1030558"/>
                </a:cubicBezTo>
                <a:lnTo>
                  <a:pt x="1017959" y="1020479"/>
                </a:lnTo>
                <a:cubicBezTo>
                  <a:pt x="1042541" y="1019631"/>
                  <a:pt x="1058906" y="1001399"/>
                  <a:pt x="1078432" y="990240"/>
                </a:cubicBezTo>
                <a:cubicBezTo>
                  <a:pt x="1091477" y="982785"/>
                  <a:pt x="1104494" y="974832"/>
                  <a:pt x="1118748" y="970080"/>
                </a:cubicBezTo>
                <a:cubicBezTo>
                  <a:pt x="1134999" y="964662"/>
                  <a:pt x="1152523" y="964155"/>
                  <a:pt x="1169142" y="960000"/>
                </a:cubicBezTo>
                <a:cubicBezTo>
                  <a:pt x="1179449" y="957423"/>
                  <a:pt x="1188861" y="951424"/>
                  <a:pt x="1199378" y="949921"/>
                </a:cubicBezTo>
                <a:cubicBezTo>
                  <a:pt x="1236113" y="944673"/>
                  <a:pt x="1273391" y="944177"/>
                  <a:pt x="1310245" y="939841"/>
                </a:cubicBezTo>
                <a:cubicBezTo>
                  <a:pt x="1330541" y="937453"/>
                  <a:pt x="1350560" y="933121"/>
                  <a:pt x="1370718" y="929761"/>
                </a:cubicBezTo>
                <a:cubicBezTo>
                  <a:pt x="1384156" y="923041"/>
                  <a:pt x="1397223" y="915521"/>
                  <a:pt x="1411033" y="909602"/>
                </a:cubicBezTo>
                <a:cubicBezTo>
                  <a:pt x="1420798" y="905417"/>
                  <a:pt x="1432306" y="905226"/>
                  <a:pt x="1441269" y="899522"/>
                </a:cubicBezTo>
                <a:cubicBezTo>
                  <a:pt x="1552264" y="828883"/>
                  <a:pt x="1486561" y="859245"/>
                  <a:pt x="1562215" y="808804"/>
                </a:cubicBezTo>
                <a:cubicBezTo>
                  <a:pt x="1582373" y="795364"/>
                  <a:pt x="1603307" y="783022"/>
                  <a:pt x="1622688" y="768485"/>
                </a:cubicBezTo>
                <a:cubicBezTo>
                  <a:pt x="1672694" y="730977"/>
                  <a:pt x="1649026" y="747564"/>
                  <a:pt x="1693240" y="718087"/>
                </a:cubicBezTo>
                <a:cubicBezTo>
                  <a:pt x="1699959" y="704647"/>
                  <a:pt x="1704173" y="689629"/>
                  <a:pt x="1713397" y="677768"/>
                </a:cubicBezTo>
                <a:cubicBezTo>
                  <a:pt x="1745145" y="636944"/>
                  <a:pt x="1757899" y="631297"/>
                  <a:pt x="1794028" y="607210"/>
                </a:cubicBezTo>
                <a:cubicBezTo>
                  <a:pt x="1807466" y="587050"/>
                  <a:pt x="1823509" y="568402"/>
                  <a:pt x="1834343" y="546731"/>
                </a:cubicBezTo>
                <a:cubicBezTo>
                  <a:pt x="1841062" y="533291"/>
                  <a:pt x="1844882" y="517956"/>
                  <a:pt x="1854501" y="506412"/>
                </a:cubicBezTo>
                <a:cubicBezTo>
                  <a:pt x="1862255" y="497106"/>
                  <a:pt x="1874658" y="492973"/>
                  <a:pt x="1884737" y="486253"/>
                </a:cubicBezTo>
                <a:cubicBezTo>
                  <a:pt x="1891456" y="476173"/>
                  <a:pt x="1899478" y="466849"/>
                  <a:pt x="1904895" y="456014"/>
                </a:cubicBezTo>
                <a:cubicBezTo>
                  <a:pt x="1946627" y="372543"/>
                  <a:pt x="1877360" y="482202"/>
                  <a:pt x="1935131" y="395535"/>
                </a:cubicBezTo>
                <a:cubicBezTo>
                  <a:pt x="1938491" y="382095"/>
                  <a:pt x="1939753" y="367949"/>
                  <a:pt x="1945210" y="355216"/>
                </a:cubicBezTo>
                <a:cubicBezTo>
                  <a:pt x="1949982" y="344081"/>
                  <a:pt x="1963136" y="336884"/>
                  <a:pt x="1965368" y="324977"/>
                </a:cubicBezTo>
                <a:cubicBezTo>
                  <a:pt x="1973440" y="281919"/>
                  <a:pt x="1971651" y="237583"/>
                  <a:pt x="1975446" y="193940"/>
                </a:cubicBezTo>
                <a:cubicBezTo>
                  <a:pt x="1978371" y="160300"/>
                  <a:pt x="1980391" y="126517"/>
                  <a:pt x="1985525" y="93143"/>
                </a:cubicBezTo>
                <a:cubicBezTo>
                  <a:pt x="1999854" y="0"/>
                  <a:pt x="1995604" y="136970"/>
                  <a:pt x="1995604" y="2258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 bwMode="auto">
          <a:xfrm>
            <a:off x="3436874" y="2468137"/>
            <a:ext cx="1955289" cy="908574"/>
          </a:xfrm>
          <a:custGeom>
            <a:avLst/>
            <a:gdLst>
              <a:gd name="connsiteX0" fmla="*/ 1955289 w 1955289"/>
              <a:gd name="connsiteY0" fmla="*/ 908574 h 908574"/>
              <a:gd name="connsiteX1" fmla="*/ 1945210 w 1955289"/>
              <a:gd name="connsiteY1" fmla="*/ 838016 h 908574"/>
              <a:gd name="connsiteX2" fmla="*/ 1884737 w 1955289"/>
              <a:gd name="connsiteY2" fmla="*/ 696900 h 908574"/>
              <a:gd name="connsiteX3" fmla="*/ 1864580 w 1955289"/>
              <a:gd name="connsiteY3" fmla="*/ 676740 h 908574"/>
              <a:gd name="connsiteX4" fmla="*/ 1844422 w 1955289"/>
              <a:gd name="connsiteY4" fmla="*/ 616262 h 908574"/>
              <a:gd name="connsiteX5" fmla="*/ 1783949 w 1955289"/>
              <a:gd name="connsiteY5" fmla="*/ 555784 h 908574"/>
              <a:gd name="connsiteX6" fmla="*/ 1683161 w 1955289"/>
              <a:gd name="connsiteY6" fmla="*/ 465066 h 908574"/>
              <a:gd name="connsiteX7" fmla="*/ 1642846 w 1955289"/>
              <a:gd name="connsiteY7" fmla="*/ 414667 h 908574"/>
              <a:gd name="connsiteX8" fmla="*/ 1582373 w 1955289"/>
              <a:gd name="connsiteY8" fmla="*/ 374348 h 908574"/>
              <a:gd name="connsiteX9" fmla="*/ 1521900 w 1955289"/>
              <a:gd name="connsiteY9" fmla="*/ 334029 h 908574"/>
              <a:gd name="connsiteX10" fmla="*/ 1491664 w 1955289"/>
              <a:gd name="connsiteY10" fmla="*/ 313870 h 908574"/>
              <a:gd name="connsiteX11" fmla="*/ 1421112 w 1955289"/>
              <a:gd name="connsiteY11" fmla="*/ 293711 h 908574"/>
              <a:gd name="connsiteX12" fmla="*/ 1390876 w 1955289"/>
              <a:gd name="connsiteY12" fmla="*/ 273551 h 908574"/>
              <a:gd name="connsiteX13" fmla="*/ 1340482 w 1955289"/>
              <a:gd name="connsiteY13" fmla="*/ 223152 h 908574"/>
              <a:gd name="connsiteX14" fmla="*/ 1330403 w 1955289"/>
              <a:gd name="connsiteY14" fmla="*/ 192913 h 908574"/>
              <a:gd name="connsiteX15" fmla="*/ 1259851 w 1955289"/>
              <a:gd name="connsiteY15" fmla="*/ 152594 h 908574"/>
              <a:gd name="connsiteX16" fmla="*/ 1219536 w 1955289"/>
              <a:gd name="connsiteY16" fmla="*/ 132435 h 908574"/>
              <a:gd name="connsiteX17" fmla="*/ 1189300 w 1955289"/>
              <a:gd name="connsiteY17" fmla="*/ 122355 h 908574"/>
              <a:gd name="connsiteX18" fmla="*/ 1159063 w 1955289"/>
              <a:gd name="connsiteY18" fmla="*/ 102196 h 908574"/>
              <a:gd name="connsiteX19" fmla="*/ 1118748 w 1955289"/>
              <a:gd name="connsiteY19" fmla="*/ 92116 h 908574"/>
              <a:gd name="connsiteX20" fmla="*/ 1088512 w 1955289"/>
              <a:gd name="connsiteY20" fmla="*/ 82036 h 908574"/>
              <a:gd name="connsiteX21" fmla="*/ 836541 w 1955289"/>
              <a:gd name="connsiteY21" fmla="*/ 61877 h 908574"/>
              <a:gd name="connsiteX22" fmla="*/ 493862 w 1955289"/>
              <a:gd name="connsiteY22" fmla="*/ 112275 h 908574"/>
              <a:gd name="connsiteX23" fmla="*/ 463625 w 1955289"/>
              <a:gd name="connsiteY23" fmla="*/ 132435 h 908574"/>
              <a:gd name="connsiteX24" fmla="*/ 443468 w 1955289"/>
              <a:gd name="connsiteY24" fmla="*/ 162674 h 908574"/>
              <a:gd name="connsiteX25" fmla="*/ 413231 w 1955289"/>
              <a:gd name="connsiteY25" fmla="*/ 172754 h 908574"/>
              <a:gd name="connsiteX26" fmla="*/ 382995 w 1955289"/>
              <a:gd name="connsiteY26" fmla="*/ 192913 h 908574"/>
              <a:gd name="connsiteX27" fmla="*/ 342680 w 1955289"/>
              <a:gd name="connsiteY27" fmla="*/ 213073 h 908574"/>
              <a:gd name="connsiteX28" fmla="*/ 262049 w 1955289"/>
              <a:gd name="connsiteY28" fmla="*/ 313870 h 908574"/>
              <a:gd name="connsiteX29" fmla="*/ 201576 w 1955289"/>
              <a:gd name="connsiteY29" fmla="*/ 384428 h 908574"/>
              <a:gd name="connsiteX30" fmla="*/ 161261 w 1955289"/>
              <a:gd name="connsiteY30" fmla="*/ 434827 h 908574"/>
              <a:gd name="connsiteX31" fmla="*/ 131025 w 1955289"/>
              <a:gd name="connsiteY31" fmla="*/ 545704 h 908574"/>
              <a:gd name="connsiteX32" fmla="*/ 120946 w 1955289"/>
              <a:gd name="connsiteY32" fmla="*/ 586023 h 908574"/>
              <a:gd name="connsiteX33" fmla="*/ 90709 w 1955289"/>
              <a:gd name="connsiteY33" fmla="*/ 626342 h 908574"/>
              <a:gd name="connsiteX34" fmla="*/ 30236 w 1955289"/>
              <a:gd name="connsiteY34" fmla="*/ 767458 h 908574"/>
              <a:gd name="connsiteX35" fmla="*/ 30236 w 1955289"/>
              <a:gd name="connsiteY35" fmla="*/ 767458 h 908574"/>
              <a:gd name="connsiteX36" fmla="*/ 10079 w 1955289"/>
              <a:gd name="connsiteY36" fmla="*/ 817857 h 908574"/>
              <a:gd name="connsiteX37" fmla="*/ 0 w 1955289"/>
              <a:gd name="connsiteY37" fmla="*/ 848096 h 9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55289" h="908574">
                <a:moveTo>
                  <a:pt x="1955289" y="908574"/>
                </a:moveTo>
                <a:cubicBezTo>
                  <a:pt x="1951929" y="885055"/>
                  <a:pt x="1951913" y="860809"/>
                  <a:pt x="1945210" y="838016"/>
                </a:cubicBezTo>
                <a:cubicBezTo>
                  <a:pt x="1944084" y="834186"/>
                  <a:pt x="1902488" y="723529"/>
                  <a:pt x="1884737" y="696900"/>
                </a:cubicBezTo>
                <a:cubicBezTo>
                  <a:pt x="1879466" y="688993"/>
                  <a:pt x="1871299" y="683460"/>
                  <a:pt x="1864580" y="676740"/>
                </a:cubicBezTo>
                <a:cubicBezTo>
                  <a:pt x="1857861" y="656581"/>
                  <a:pt x="1857171" y="633262"/>
                  <a:pt x="1844422" y="616262"/>
                </a:cubicBezTo>
                <a:cubicBezTo>
                  <a:pt x="1776257" y="525366"/>
                  <a:pt x="1850273" y="614744"/>
                  <a:pt x="1783949" y="555784"/>
                </a:cubicBezTo>
                <a:cubicBezTo>
                  <a:pt x="1653719" y="440013"/>
                  <a:pt x="1780390" y="537992"/>
                  <a:pt x="1683161" y="465066"/>
                </a:cubicBezTo>
                <a:cubicBezTo>
                  <a:pt x="1669938" y="445229"/>
                  <a:pt x="1661995" y="429030"/>
                  <a:pt x="1642846" y="414667"/>
                </a:cubicBezTo>
                <a:cubicBezTo>
                  <a:pt x="1623465" y="400130"/>
                  <a:pt x="1582373" y="374348"/>
                  <a:pt x="1582373" y="374348"/>
                </a:cubicBezTo>
                <a:cubicBezTo>
                  <a:pt x="1546944" y="321199"/>
                  <a:pt x="1582645" y="360065"/>
                  <a:pt x="1521900" y="334029"/>
                </a:cubicBezTo>
                <a:cubicBezTo>
                  <a:pt x="1510766" y="329257"/>
                  <a:pt x="1502498" y="319288"/>
                  <a:pt x="1491664" y="313870"/>
                </a:cubicBezTo>
                <a:cubicBezTo>
                  <a:pt x="1477202" y="306638"/>
                  <a:pt x="1434033" y="296941"/>
                  <a:pt x="1421112" y="293711"/>
                </a:cubicBezTo>
                <a:cubicBezTo>
                  <a:pt x="1411033" y="286991"/>
                  <a:pt x="1399992" y="281528"/>
                  <a:pt x="1390876" y="273551"/>
                </a:cubicBezTo>
                <a:cubicBezTo>
                  <a:pt x="1372998" y="257906"/>
                  <a:pt x="1340482" y="223152"/>
                  <a:pt x="1340482" y="223152"/>
                </a:cubicBezTo>
                <a:cubicBezTo>
                  <a:pt x="1337122" y="213072"/>
                  <a:pt x="1337205" y="201076"/>
                  <a:pt x="1330403" y="192913"/>
                </a:cubicBezTo>
                <a:cubicBezTo>
                  <a:pt x="1301051" y="157688"/>
                  <a:pt x="1293715" y="167108"/>
                  <a:pt x="1259851" y="152594"/>
                </a:cubicBezTo>
                <a:cubicBezTo>
                  <a:pt x="1246041" y="146675"/>
                  <a:pt x="1233346" y="138354"/>
                  <a:pt x="1219536" y="132435"/>
                </a:cubicBezTo>
                <a:cubicBezTo>
                  <a:pt x="1209771" y="128250"/>
                  <a:pt x="1198802" y="127107"/>
                  <a:pt x="1189300" y="122355"/>
                </a:cubicBezTo>
                <a:cubicBezTo>
                  <a:pt x="1178465" y="116937"/>
                  <a:pt x="1170197" y="106968"/>
                  <a:pt x="1159063" y="102196"/>
                </a:cubicBezTo>
                <a:cubicBezTo>
                  <a:pt x="1146331" y="96739"/>
                  <a:pt x="1132067" y="95922"/>
                  <a:pt x="1118748" y="92116"/>
                </a:cubicBezTo>
                <a:cubicBezTo>
                  <a:pt x="1108533" y="89197"/>
                  <a:pt x="1098883" y="84341"/>
                  <a:pt x="1088512" y="82036"/>
                </a:cubicBezTo>
                <a:cubicBezTo>
                  <a:pt x="1005452" y="63576"/>
                  <a:pt x="921879" y="66369"/>
                  <a:pt x="836541" y="61877"/>
                </a:cubicBezTo>
                <a:cubicBezTo>
                  <a:pt x="412478" y="76013"/>
                  <a:pt x="624837" y="0"/>
                  <a:pt x="493862" y="112275"/>
                </a:cubicBezTo>
                <a:cubicBezTo>
                  <a:pt x="484665" y="120159"/>
                  <a:pt x="473704" y="125715"/>
                  <a:pt x="463625" y="132435"/>
                </a:cubicBezTo>
                <a:cubicBezTo>
                  <a:pt x="456906" y="142515"/>
                  <a:pt x="452927" y="155106"/>
                  <a:pt x="443468" y="162674"/>
                </a:cubicBezTo>
                <a:cubicBezTo>
                  <a:pt x="435172" y="169311"/>
                  <a:pt x="422734" y="168002"/>
                  <a:pt x="413231" y="172754"/>
                </a:cubicBezTo>
                <a:cubicBezTo>
                  <a:pt x="402397" y="178172"/>
                  <a:pt x="393512" y="186903"/>
                  <a:pt x="382995" y="192913"/>
                </a:cubicBezTo>
                <a:cubicBezTo>
                  <a:pt x="369950" y="200368"/>
                  <a:pt x="356118" y="206353"/>
                  <a:pt x="342680" y="213073"/>
                </a:cubicBezTo>
                <a:cubicBezTo>
                  <a:pt x="313770" y="299809"/>
                  <a:pt x="366139" y="157717"/>
                  <a:pt x="262049" y="313870"/>
                </a:cubicBezTo>
                <a:cubicBezTo>
                  <a:pt x="215773" y="383292"/>
                  <a:pt x="274897" y="298879"/>
                  <a:pt x="201576" y="384428"/>
                </a:cubicBezTo>
                <a:cubicBezTo>
                  <a:pt x="125282" y="473445"/>
                  <a:pt x="229888" y="366194"/>
                  <a:pt x="161261" y="434827"/>
                </a:cubicBezTo>
                <a:cubicBezTo>
                  <a:pt x="142420" y="491352"/>
                  <a:pt x="153760" y="454754"/>
                  <a:pt x="131025" y="545704"/>
                </a:cubicBezTo>
                <a:cubicBezTo>
                  <a:pt x="127665" y="559144"/>
                  <a:pt x="129258" y="574940"/>
                  <a:pt x="120946" y="586023"/>
                </a:cubicBezTo>
                <a:lnTo>
                  <a:pt x="90709" y="626342"/>
                </a:lnTo>
                <a:cubicBezTo>
                  <a:pt x="61050" y="715330"/>
                  <a:pt x="80055" y="667814"/>
                  <a:pt x="30236" y="767458"/>
                </a:cubicBezTo>
                <a:lnTo>
                  <a:pt x="30236" y="767458"/>
                </a:lnTo>
                <a:cubicBezTo>
                  <a:pt x="23517" y="784258"/>
                  <a:pt x="16431" y="800915"/>
                  <a:pt x="10079" y="817857"/>
                </a:cubicBezTo>
                <a:cubicBezTo>
                  <a:pt x="6349" y="827805"/>
                  <a:pt x="0" y="848096"/>
                  <a:pt x="0" y="84809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 bwMode="auto">
          <a:xfrm>
            <a:off x="1279457" y="2570333"/>
            <a:ext cx="2117102" cy="776139"/>
          </a:xfrm>
          <a:custGeom>
            <a:avLst/>
            <a:gdLst>
              <a:gd name="connsiteX0" fmla="*/ 2117102 w 2117102"/>
              <a:gd name="connsiteY0" fmla="*/ 755980 h 776139"/>
              <a:gd name="connsiteX1" fmla="*/ 2096944 w 2117102"/>
              <a:gd name="connsiteY1" fmla="*/ 655182 h 776139"/>
              <a:gd name="connsiteX2" fmla="*/ 2046550 w 2117102"/>
              <a:gd name="connsiteY2" fmla="*/ 574544 h 776139"/>
              <a:gd name="connsiteX3" fmla="*/ 1975998 w 2117102"/>
              <a:gd name="connsiteY3" fmla="*/ 463667 h 776139"/>
              <a:gd name="connsiteX4" fmla="*/ 1965920 w 2117102"/>
              <a:gd name="connsiteY4" fmla="*/ 433428 h 776139"/>
              <a:gd name="connsiteX5" fmla="*/ 1925604 w 2117102"/>
              <a:gd name="connsiteY5" fmla="*/ 352790 h 776139"/>
              <a:gd name="connsiteX6" fmla="*/ 1895368 w 2117102"/>
              <a:gd name="connsiteY6" fmla="*/ 312471 h 776139"/>
              <a:gd name="connsiteX7" fmla="*/ 1875210 w 2117102"/>
              <a:gd name="connsiteY7" fmla="*/ 272152 h 776139"/>
              <a:gd name="connsiteX8" fmla="*/ 1834895 w 2117102"/>
              <a:gd name="connsiteY8" fmla="*/ 231833 h 776139"/>
              <a:gd name="connsiteX9" fmla="*/ 1814738 w 2117102"/>
              <a:gd name="connsiteY9" fmla="*/ 201594 h 776139"/>
              <a:gd name="connsiteX10" fmla="*/ 1744186 w 2117102"/>
              <a:gd name="connsiteY10" fmla="*/ 161275 h 776139"/>
              <a:gd name="connsiteX11" fmla="*/ 1653477 w 2117102"/>
              <a:gd name="connsiteY11" fmla="*/ 100797 h 776139"/>
              <a:gd name="connsiteX12" fmla="*/ 1582925 w 2117102"/>
              <a:gd name="connsiteY12" fmla="*/ 70558 h 776139"/>
              <a:gd name="connsiteX13" fmla="*/ 1552688 w 2117102"/>
              <a:gd name="connsiteY13" fmla="*/ 60478 h 776139"/>
              <a:gd name="connsiteX14" fmla="*/ 1512373 w 2117102"/>
              <a:gd name="connsiteY14" fmla="*/ 50398 h 776139"/>
              <a:gd name="connsiteX15" fmla="*/ 1482137 w 2117102"/>
              <a:gd name="connsiteY15" fmla="*/ 40318 h 776139"/>
              <a:gd name="connsiteX16" fmla="*/ 1210009 w 2117102"/>
              <a:gd name="connsiteY16" fmla="*/ 30239 h 776139"/>
              <a:gd name="connsiteX17" fmla="*/ 1119300 w 2117102"/>
              <a:gd name="connsiteY17" fmla="*/ 10079 h 776139"/>
              <a:gd name="connsiteX18" fmla="*/ 947960 w 2117102"/>
              <a:gd name="connsiteY18" fmla="*/ 0 h 776139"/>
              <a:gd name="connsiteX19" fmla="*/ 635517 w 2117102"/>
              <a:gd name="connsiteY19" fmla="*/ 20159 h 776139"/>
              <a:gd name="connsiteX20" fmla="*/ 575044 w 2117102"/>
              <a:gd name="connsiteY20" fmla="*/ 40318 h 776139"/>
              <a:gd name="connsiteX21" fmla="*/ 524650 w 2117102"/>
              <a:gd name="connsiteY21" fmla="*/ 100797 h 776139"/>
              <a:gd name="connsiteX22" fmla="*/ 484335 w 2117102"/>
              <a:gd name="connsiteY22" fmla="*/ 110877 h 776139"/>
              <a:gd name="connsiteX23" fmla="*/ 454098 w 2117102"/>
              <a:gd name="connsiteY23" fmla="*/ 120956 h 776139"/>
              <a:gd name="connsiteX24" fmla="*/ 393625 w 2117102"/>
              <a:gd name="connsiteY24" fmla="*/ 161275 h 776139"/>
              <a:gd name="connsiteX25" fmla="*/ 343231 w 2117102"/>
              <a:gd name="connsiteY25" fmla="*/ 201594 h 776139"/>
              <a:gd name="connsiteX26" fmla="*/ 292837 w 2117102"/>
              <a:gd name="connsiteY26" fmla="*/ 332631 h 776139"/>
              <a:gd name="connsiteX27" fmla="*/ 192049 w 2117102"/>
              <a:gd name="connsiteY27" fmla="*/ 473747 h 776139"/>
              <a:gd name="connsiteX28" fmla="*/ 171892 w 2117102"/>
              <a:gd name="connsiteY28" fmla="*/ 493907 h 776139"/>
              <a:gd name="connsiteX29" fmla="*/ 91261 w 2117102"/>
              <a:gd name="connsiteY29" fmla="*/ 604784 h 776139"/>
              <a:gd name="connsiteX30" fmla="*/ 20709 w 2117102"/>
              <a:gd name="connsiteY30" fmla="*/ 675342 h 776139"/>
              <a:gd name="connsiteX31" fmla="*/ 10631 w 2117102"/>
              <a:gd name="connsiteY31" fmla="*/ 705581 h 776139"/>
              <a:gd name="connsiteX32" fmla="*/ 552 w 2117102"/>
              <a:gd name="connsiteY32" fmla="*/ 776139 h 77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17102" h="776139">
                <a:moveTo>
                  <a:pt x="2117102" y="755980"/>
                </a:moveTo>
                <a:cubicBezTo>
                  <a:pt x="2111140" y="714240"/>
                  <a:pt x="2112022" y="690369"/>
                  <a:pt x="2096944" y="655182"/>
                </a:cubicBezTo>
                <a:cubicBezTo>
                  <a:pt x="2075772" y="605775"/>
                  <a:pt x="2078538" y="620245"/>
                  <a:pt x="2046550" y="574544"/>
                </a:cubicBezTo>
                <a:cubicBezTo>
                  <a:pt x="2032573" y="554575"/>
                  <a:pt x="1988615" y="488903"/>
                  <a:pt x="1975998" y="463667"/>
                </a:cubicBezTo>
                <a:cubicBezTo>
                  <a:pt x="1971247" y="454164"/>
                  <a:pt x="1970316" y="443101"/>
                  <a:pt x="1965920" y="433428"/>
                </a:cubicBezTo>
                <a:cubicBezTo>
                  <a:pt x="1953486" y="406070"/>
                  <a:pt x="1940745" y="378748"/>
                  <a:pt x="1925604" y="352790"/>
                </a:cubicBezTo>
                <a:cubicBezTo>
                  <a:pt x="1917140" y="338279"/>
                  <a:pt x="1904271" y="326717"/>
                  <a:pt x="1895368" y="312471"/>
                </a:cubicBezTo>
                <a:cubicBezTo>
                  <a:pt x="1887405" y="299729"/>
                  <a:pt x="1884225" y="284173"/>
                  <a:pt x="1875210" y="272152"/>
                </a:cubicBezTo>
                <a:cubicBezTo>
                  <a:pt x="1863807" y="256947"/>
                  <a:pt x="1847263" y="246264"/>
                  <a:pt x="1834895" y="231833"/>
                </a:cubicBezTo>
                <a:cubicBezTo>
                  <a:pt x="1827012" y="222635"/>
                  <a:pt x="1823303" y="210160"/>
                  <a:pt x="1814738" y="201594"/>
                </a:cubicBezTo>
                <a:cubicBezTo>
                  <a:pt x="1794123" y="180977"/>
                  <a:pt x="1767895" y="177083"/>
                  <a:pt x="1744186" y="161275"/>
                </a:cubicBezTo>
                <a:cubicBezTo>
                  <a:pt x="1632367" y="86721"/>
                  <a:pt x="1747740" y="147932"/>
                  <a:pt x="1653477" y="100797"/>
                </a:cubicBezTo>
                <a:cubicBezTo>
                  <a:pt x="1618998" y="66314"/>
                  <a:pt x="1646619" y="86482"/>
                  <a:pt x="1582925" y="70558"/>
                </a:cubicBezTo>
                <a:cubicBezTo>
                  <a:pt x="1572618" y="67981"/>
                  <a:pt x="1562903" y="63397"/>
                  <a:pt x="1552688" y="60478"/>
                </a:cubicBezTo>
                <a:cubicBezTo>
                  <a:pt x="1539369" y="56672"/>
                  <a:pt x="1525692" y="54204"/>
                  <a:pt x="1512373" y="50398"/>
                </a:cubicBezTo>
                <a:cubicBezTo>
                  <a:pt x="1502158" y="47479"/>
                  <a:pt x="1492737" y="41025"/>
                  <a:pt x="1482137" y="40318"/>
                </a:cubicBezTo>
                <a:cubicBezTo>
                  <a:pt x="1391567" y="34280"/>
                  <a:pt x="1300718" y="33599"/>
                  <a:pt x="1210009" y="30239"/>
                </a:cubicBezTo>
                <a:cubicBezTo>
                  <a:pt x="1188549" y="24873"/>
                  <a:pt x="1139407" y="11907"/>
                  <a:pt x="1119300" y="10079"/>
                </a:cubicBezTo>
                <a:cubicBezTo>
                  <a:pt x="1062323" y="4899"/>
                  <a:pt x="1005073" y="3360"/>
                  <a:pt x="947960" y="0"/>
                </a:cubicBezTo>
                <a:cubicBezTo>
                  <a:pt x="843812" y="6720"/>
                  <a:pt x="739277" y="8941"/>
                  <a:pt x="635517" y="20159"/>
                </a:cubicBezTo>
                <a:cubicBezTo>
                  <a:pt x="614392" y="22443"/>
                  <a:pt x="575044" y="40318"/>
                  <a:pt x="575044" y="40318"/>
                </a:cubicBezTo>
                <a:cubicBezTo>
                  <a:pt x="558246" y="60478"/>
                  <a:pt x="545362" y="84686"/>
                  <a:pt x="524650" y="100797"/>
                </a:cubicBezTo>
                <a:cubicBezTo>
                  <a:pt x="513716" y="109302"/>
                  <a:pt x="497654" y="107071"/>
                  <a:pt x="484335" y="110877"/>
                </a:cubicBezTo>
                <a:cubicBezTo>
                  <a:pt x="474120" y="113796"/>
                  <a:pt x="464177" y="117596"/>
                  <a:pt x="454098" y="120956"/>
                </a:cubicBezTo>
                <a:cubicBezTo>
                  <a:pt x="433940" y="134396"/>
                  <a:pt x="410755" y="144143"/>
                  <a:pt x="393625" y="161275"/>
                </a:cubicBezTo>
                <a:cubicBezTo>
                  <a:pt x="364903" y="190001"/>
                  <a:pt x="381375" y="176164"/>
                  <a:pt x="343231" y="201594"/>
                </a:cubicBezTo>
                <a:cubicBezTo>
                  <a:pt x="330082" y="254201"/>
                  <a:pt x="326948" y="276587"/>
                  <a:pt x="292837" y="332631"/>
                </a:cubicBezTo>
                <a:cubicBezTo>
                  <a:pt x="262784" y="382008"/>
                  <a:pt x="232920" y="432870"/>
                  <a:pt x="192049" y="473747"/>
                </a:cubicBezTo>
                <a:cubicBezTo>
                  <a:pt x="185330" y="480467"/>
                  <a:pt x="177686" y="486375"/>
                  <a:pt x="171892" y="493907"/>
                </a:cubicBezTo>
                <a:cubicBezTo>
                  <a:pt x="144031" y="530130"/>
                  <a:pt x="120515" y="569676"/>
                  <a:pt x="91261" y="604784"/>
                </a:cubicBezTo>
                <a:cubicBezTo>
                  <a:pt x="69970" y="630336"/>
                  <a:pt x="20709" y="675342"/>
                  <a:pt x="20709" y="675342"/>
                </a:cubicBezTo>
                <a:cubicBezTo>
                  <a:pt x="17350" y="685422"/>
                  <a:pt x="12936" y="695209"/>
                  <a:pt x="10631" y="705581"/>
                </a:cubicBezTo>
                <a:cubicBezTo>
                  <a:pt x="0" y="753428"/>
                  <a:pt x="552" y="748243"/>
                  <a:pt x="552" y="77613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1"/>
      <p:bldP spid="24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1019490" y="5179926"/>
            <a:ext cx="727795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vwv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 a 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3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957644"/>
            <a:ext cx="8039577" cy="511561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prove one direction on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your board now!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80B40B18-4003-40C9-9EC8-7D4ABB42AC1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80B40B18-4003-40C9-9EC8-7D4ABB42AC1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simple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388" y="2969667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equivalently: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6EAE78E-AE76-4F1B-881B-AA2344559BF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822" y="1146414"/>
            <a:ext cx="8525871" cy="4394581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400" i="1" dirty="0" smtClean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4400" i="1" dirty="0" smtClean="0">
                <a:solidFill>
                  <a:schemeClr val="tx2"/>
                </a:solidFill>
                <a:ea typeface="宋体" pitchFamily="2" charset="-122"/>
              </a:rPr>
              <a:t>simple</a:t>
            </a:r>
          </a:p>
          <a:p>
            <a:pPr eaLnBrk="1" hangingPunct="1"/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 path between </a:t>
            </a:r>
            <a:r>
              <a:rPr lang="en-US" altLang="zh-CN" sz="44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ea typeface="宋体" pitchFamily="2" charset="-122"/>
              </a:rPr>
              <a:t>connected graph with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  vertices and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4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C7424A53-C80F-4B5F-8DC5-4503ED6667F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 </a:t>
            </a:r>
            <a:r>
              <a:rPr lang="en-US" altLang="zh-CN" sz="4400" i="1" smtClean="0">
                <a:solidFill>
                  <a:srgbClr val="0033CC"/>
                </a:solidFill>
                <a:ea typeface="宋体" pitchFamily="2" charset="-122"/>
              </a:rPr>
              <a:t>spanning tree</a:t>
            </a:r>
            <a:r>
              <a:rPr lang="en-US" altLang="zh-CN" sz="4400" smtClean="0">
                <a:ea typeface="宋体" pitchFamily="2" charset="-122"/>
              </a:rPr>
              <a:t> of a graph G is any subgraph </a:t>
            </a: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4400" smtClean="0">
                <a:ea typeface="宋体" pitchFamily="2" charset="-122"/>
              </a:rPr>
              <a:t> that is a tree and contains all the vertices of G.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3389E3BE-44FC-45BE-86CD-72A24BB15DB6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1CBBCE2-D853-4305-A92E-B5A9F1BA618A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FB20FF73-0C0A-4D58-A285-F32197C96EE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74805E1D-9C35-44EE-9E88-65BD1991280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Lemma:</a:t>
            </a:r>
            <a:r>
              <a:rPr lang="en-US" altLang="zh-CN" sz="4400" smtClean="0">
                <a:ea typeface="宋体" pitchFamily="2" charset="-122"/>
              </a:rPr>
              <a:t> G connected implies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G has a spanning 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Pf:Among connected subgraphs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with all the vertices of 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those with the fewest edges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are spanning trees.</a:t>
            </a:r>
            <a:endParaRPr lang="en-US" altLang="zh-CN" sz="400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300" y="4897438"/>
            <a:ext cx="2678113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</a:rPr>
              <a:t>(Why?)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79966" y="1769518"/>
            <a:ext cx="8309544" cy="379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Graph 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30A26BC1-508A-43F3-AC00-520955D5F24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p:oleObj spid="_x0000_s5122" name="Equation" r:id="rId4" imgW="1904760" imgH="279360" progId="Equation.DSMT4">
              <p:embed/>
            </p:oleObj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6823D3A2-D6E2-4178-848E-465056A7656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C5ED6093-0525-4400-8A6A-E4043F6EDA8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ECF6E19-73B2-41AB-9011-DA48DCC943F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6F71EAE-C170-414A-A6BE-2B5CA14D8D92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1606E76-A6F7-4683-9B12-9E087518A6C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F1FD0E7-2BA5-4C63-8098-F979477CC80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086E495-F989-4870-B295-EA8FDDA0296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1096B1C8-3F49-4948-84A9-65877DEAA50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A1D5C815-3BBC-42B7-8185-9A7ED39F487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E26A2DF8-0AA4-4DFA-8D03-C7F13142A2C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F6E8C09-53CB-4C06-9E92-F0B3AEE0D3D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16DA4035-491B-488D-BEBD-EFE2FD59624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C1F5F56B-8BAF-4761-B946-3F457091624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5F652F5-CA01-4A91-AD70-A2B3B3C8B11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6D699BA-3F76-4CED-8FF3-F27225CEE379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8DADB515-19DF-404E-9309-B12613324AB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34C693FC-8972-4A16-8945-AB2B38620F0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i="1" dirty="0" smtClean="0"/>
              <a:t>all</a:t>
            </a:r>
            <a:r>
              <a:rPr lang="en-US" sz="5400" dirty="0" smtClean="0"/>
              <a:t> 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81922" name="Equation" r:id="rId4" imgW="914400" imgH="198720" progId="Equation.DSMT4">
              <p:embed/>
            </p:oleObj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FE5E70CC-87D8-4C86-AAD3-C1CC9C0628A2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CE1D6F8-EA8B-42BD-B52E-BC0A6BBDB8E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19D441C-1CEE-4815-8AD1-DB5595D7D0CF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10E51B6-39DF-4A40-B05C-BBC34346DA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5668235-E03E-4605-947B-4EFCEE6AD82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CB76801-ECFD-4E75-B29A-84CDB3DBBAA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9560" y="1455499"/>
            <a:ext cx="8658469" cy="170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Def.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with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 cycles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8929" y="3226176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graph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 between every pair of vertices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12461</TotalTime>
  <Words>1503</Words>
  <Application>Microsoft Macintosh PowerPoint</Application>
  <PresentationFormat>On-screen Show (4:3)</PresentationFormat>
  <Paragraphs>404</Paragraphs>
  <Slides>63</Slides>
  <Notes>61</Notes>
  <HiddenSlides>19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Comic Sans MS</vt:lpstr>
      <vt:lpstr>宋体</vt:lpstr>
      <vt:lpstr>Euclid Symbol</vt:lpstr>
      <vt:lpstr>6.042 Lecture Template</vt:lpstr>
      <vt:lpstr>Equation</vt:lpstr>
      <vt:lpstr>Slide 1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  Connectedness</vt:lpstr>
      <vt:lpstr>Fault-tolerance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Closed Walks</vt:lpstr>
      <vt:lpstr>Cycles</vt:lpstr>
      <vt:lpstr>Cycles</vt:lpstr>
      <vt:lpstr>Simple Cycles</vt:lpstr>
      <vt:lpstr>Cut Edges and Cycles</vt:lpstr>
      <vt:lpstr>Cut Edges and Cycles</vt:lpstr>
      <vt:lpstr>Trees</vt:lpstr>
      <vt:lpstr>Trees</vt:lpstr>
      <vt:lpstr>More Trees</vt:lpstr>
      <vt:lpstr>Other Tree Definitions</vt:lpstr>
      <vt:lpstr>Spanning Trees</vt:lpstr>
      <vt:lpstr>Spanning Trees</vt:lpstr>
      <vt:lpstr>Spanning Trees</vt:lpstr>
      <vt:lpstr>Spanning Trees</vt:lpstr>
      <vt:lpstr>Spanning Trees</vt:lpstr>
      <vt:lpstr>Slide 38</vt:lpstr>
      <vt:lpstr>Flight Gates </vt:lpstr>
      <vt:lpstr>Airline Schedule</vt:lpstr>
      <vt:lpstr>Conflicts Among 3 Flights</vt:lpstr>
      <vt:lpstr>Model all Conflicts with a Graph</vt:lpstr>
      <vt:lpstr>Slide 43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Slide 59</vt:lpstr>
      <vt:lpstr>Slide 60</vt:lpstr>
      <vt:lpstr>coloring arbitrary graphs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1356</cp:revision>
  <cp:lastPrinted>2011-03-30T06:27:52Z</cp:lastPrinted>
  <dcterms:created xsi:type="dcterms:W3CDTF">2011-03-30T21:28:45Z</dcterms:created>
  <dcterms:modified xsi:type="dcterms:W3CDTF">2011-03-30T21:29:36Z</dcterms:modified>
</cp:coreProperties>
</file>