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2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7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8.xml" ContentType="application/vnd.openxmlformats-officedocument.presentationml.notesSlide+xml"/>
  <Override PartName="/ppt/embeddings/oleObject41.bin" ContentType="application/vnd.openxmlformats-officedocument.oleObject"/>
  <Override PartName="/ppt/notesSlides/notesSlide29.xml" ContentType="application/vnd.openxmlformats-officedocument.presentationml.notesSlide+xml"/>
  <Override PartName="/ppt/embeddings/oleObject42.bin" ContentType="application/vnd.openxmlformats-officedocument.oleObject"/>
  <Override PartName="/ppt/notesSlides/notesSlide30.xml" ContentType="application/vnd.openxmlformats-officedocument.presentationml.notesSlide+xml"/>
  <Override PartName="/ppt/embeddings/oleObject43.bin" ContentType="application/vnd.openxmlformats-officedocument.oleObject"/>
  <Override PartName="/ppt/notesSlides/notesSlide31.xml" ContentType="application/vnd.openxmlformats-officedocument.presentationml.notesSlide+xml"/>
  <Override PartName="/ppt/embeddings/oleObject44.bin" ContentType="application/vnd.openxmlformats-officedocument.oleObject"/>
  <Override PartName="/ppt/notesSlides/notesSlide32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3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34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35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36.xml" ContentType="application/vnd.openxmlformats-officedocument.presentationml.notesSlide+xml"/>
  <Override PartName="/ppt/embeddings/oleObject54.bin" ContentType="application/vnd.openxmlformats-officedocument.oleObject"/>
  <Override PartName="/ppt/notesSlides/notesSlide37.xml" ContentType="application/vnd.openxmlformats-officedocument.presentationml.notesSlide+xml"/>
  <Override PartName="/ppt/embeddings/oleObject55.bin" ContentType="application/vnd.openxmlformats-officedocument.oleObject"/>
  <Override PartName="/ppt/notesSlides/notesSlide38.xml" ContentType="application/vnd.openxmlformats-officedocument.presentationml.notesSlide+xml"/>
  <Override PartName="/ppt/embeddings/oleObject56.bin" ContentType="application/vnd.openxmlformats-officedocument.oleObject"/>
  <Override PartName="/ppt/notesSlides/notesSlide39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40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41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42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43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44.xml" ContentType="application/vnd.openxmlformats-officedocument.presentationml.notesSlide+xml"/>
  <Override PartName="/ppt/embeddings/oleObject71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6"/>
  </p:notesMasterIdLst>
  <p:handoutMasterIdLst>
    <p:handoutMasterId r:id="rId57"/>
  </p:handoutMasterIdLst>
  <p:sldIdLst>
    <p:sldId id="392" r:id="rId3"/>
    <p:sldId id="447" r:id="rId4"/>
    <p:sldId id="544" r:id="rId5"/>
    <p:sldId id="576" r:id="rId6"/>
    <p:sldId id="491" r:id="rId7"/>
    <p:sldId id="493" r:id="rId8"/>
    <p:sldId id="496" r:id="rId9"/>
    <p:sldId id="495" r:id="rId10"/>
    <p:sldId id="494" r:id="rId11"/>
    <p:sldId id="510" r:id="rId12"/>
    <p:sldId id="514" r:id="rId13"/>
    <p:sldId id="509" r:id="rId14"/>
    <p:sldId id="511" r:id="rId15"/>
    <p:sldId id="512" r:id="rId16"/>
    <p:sldId id="541" r:id="rId17"/>
    <p:sldId id="515" r:id="rId18"/>
    <p:sldId id="564" r:id="rId19"/>
    <p:sldId id="562" r:id="rId20"/>
    <p:sldId id="563" r:id="rId21"/>
    <p:sldId id="508" r:id="rId22"/>
    <p:sldId id="516" r:id="rId23"/>
    <p:sldId id="565" r:id="rId24"/>
    <p:sldId id="519" r:id="rId25"/>
    <p:sldId id="517" r:id="rId26"/>
    <p:sldId id="521" r:id="rId27"/>
    <p:sldId id="520" r:id="rId28"/>
    <p:sldId id="542" r:id="rId29"/>
    <p:sldId id="561" r:id="rId30"/>
    <p:sldId id="577" r:id="rId31"/>
    <p:sldId id="499" r:id="rId32"/>
    <p:sldId id="543" r:id="rId33"/>
    <p:sldId id="556" r:id="rId34"/>
    <p:sldId id="522" r:id="rId35"/>
    <p:sldId id="525" r:id="rId36"/>
    <p:sldId id="547" r:id="rId37"/>
    <p:sldId id="548" r:id="rId38"/>
    <p:sldId id="550" r:id="rId39"/>
    <p:sldId id="535" r:id="rId40"/>
    <p:sldId id="551" r:id="rId41"/>
    <p:sldId id="558" r:id="rId42"/>
    <p:sldId id="560" r:id="rId43"/>
    <p:sldId id="553" r:id="rId44"/>
    <p:sldId id="568" r:id="rId45"/>
    <p:sldId id="566" r:id="rId46"/>
    <p:sldId id="572" r:id="rId47"/>
    <p:sldId id="573" r:id="rId48"/>
    <p:sldId id="531" r:id="rId49"/>
    <p:sldId id="536" r:id="rId50"/>
    <p:sldId id="537" r:id="rId51"/>
    <p:sldId id="538" r:id="rId52"/>
    <p:sldId id="503" r:id="rId53"/>
    <p:sldId id="575" r:id="rId54"/>
    <p:sldId id="504" r:id="rId55"/>
  </p:sldIdLst>
  <p:sldSz cx="9144000" cy="6858000" type="screen4x3"/>
  <p:notesSz cx="7315200" cy="9601200"/>
  <p:custDataLst>
    <p:tags r:id="rId5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735" autoAdjust="0"/>
    <p:restoredTop sz="94617" autoAdjust="0"/>
  </p:normalViewPr>
  <p:slideViewPr>
    <p:cSldViewPr snapToGrid="0" showGuides="1">
      <p:cViewPr varScale="1">
        <p:scale>
          <a:sx n="99" d="100"/>
          <a:sy n="99" d="100"/>
        </p:scale>
        <p:origin x="-1472" y="-9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384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tags" Target="tags/tag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49" y="304800"/>
            <a:ext cx="207645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4800"/>
            <a:ext cx="6076951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2" y="6553201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2" y="6553201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February 14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1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9" y="6611938"/>
            <a:ext cx="86433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1"/>
            <a:ext cx="3082144" cy="27699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9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7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9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0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2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5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62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63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64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5" cy="3727938"/>
          </a:xfrm>
        </p:spPr>
        <p:txBody>
          <a:bodyPr/>
          <a:lstStyle/>
          <a:p>
            <a:pPr algn="ctr"/>
            <a:r>
              <a:rPr lang="en-US" sz="8800" b="0" dirty="0"/>
              <a:t>Propositional</a:t>
            </a:r>
            <a:br>
              <a:rPr lang="en-US" sz="8800" b="0" dirty="0"/>
            </a:br>
            <a:r>
              <a:rPr lang="en-US" sz="8800" b="0" dirty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1"/>
            <a:ext cx="1785540" cy="276999"/>
          </a:xfrm>
          <a:noFill/>
        </p:spPr>
        <p:txBody>
          <a:bodyPr/>
          <a:lstStyle/>
          <a:p>
            <a:r>
              <a:rPr lang="en-US" dirty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r>
              <a:rPr lang="en-US" i="1"/>
              <a:t/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9" y="1639295"/>
          <a:ext cx="8540751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0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9" y="1639295"/>
                        <a:ext cx="8540751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  <p:sp useBgFill="1"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89181" y="6553201"/>
            <a:ext cx="1854820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03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1" y="22297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68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69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59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4" y="3106004"/>
            <a:ext cx="3211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1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2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55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5" y="39061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1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1" y="4070351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2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1" y="4070351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4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4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1"/>
          <a:ext cx="827246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45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1"/>
                        <a:ext cx="827246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6" y="2273301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69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6" y="2273301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2" y="4336178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1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>
                <a:latin typeface="Comic Sans MS" pitchFamily="66" charset="0"/>
              </a:rPr>
              <a:t> of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formulas equivalent.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1" y="363539"/>
            <a:ext cx="6794500" cy="1003300"/>
          </a:xfrm>
        </p:spPr>
        <p:txBody>
          <a:bodyPr/>
          <a:lstStyle/>
          <a:p>
            <a:r>
              <a:rPr lang="en-US" sz="4000" dirty="0"/>
              <a:t>Proving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40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9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87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9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1" y="2540001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92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1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2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63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90"/>
            <a:ext cx="3803651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64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4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48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7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1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38568"/>
              </p:ext>
            </p:extLst>
          </p:nvPr>
        </p:nvGraphicFramePr>
        <p:xfrm>
          <a:off x="1336677" y="3457831"/>
          <a:ext cx="5402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9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677" y="3457831"/>
                        <a:ext cx="5402263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92992"/>
              </p:ext>
            </p:extLst>
          </p:nvPr>
        </p:nvGraphicFramePr>
        <p:xfrm>
          <a:off x="1330326" y="1543050"/>
          <a:ext cx="5337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0" name="Equation" r:id="rId6" imgW="1054100" imgH="215900" progId="Equation.DSMT4">
                  <p:embed/>
                </p:oleObj>
              </mc:Choice>
              <mc:Fallback>
                <p:oleObj name="Equation" r:id="rId6" imgW="1054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326" y="1543050"/>
                        <a:ext cx="53371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28218"/>
              </p:ext>
            </p:extLst>
          </p:nvPr>
        </p:nvGraphicFramePr>
        <p:xfrm>
          <a:off x="1146175" y="4395661"/>
          <a:ext cx="668813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1" name="Equation" r:id="rId8" imgW="1320800" imgH="254000" progId="Equation.DSMT4">
                  <p:embed/>
                </p:oleObj>
              </mc:Choice>
              <mc:Fallback>
                <p:oleObj name="Equation" r:id="rId8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6175" y="4395661"/>
                        <a:ext cx="6688139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95767"/>
              </p:ext>
            </p:extLst>
          </p:nvPr>
        </p:nvGraphicFramePr>
        <p:xfrm>
          <a:off x="1333500" y="2327276"/>
          <a:ext cx="6369051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2" name="Equation" r:id="rId10" imgW="1257300" imgH="254000" progId="Equation.DSMT4">
                  <p:embed/>
                </p:oleObj>
              </mc:Choice>
              <mc:Fallback>
                <p:oleObj name="Equation" r:id="rId10" imgW="1257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3500" y="2327276"/>
                        <a:ext cx="6369051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5893"/>
              </p:ext>
            </p:extLst>
          </p:nvPr>
        </p:nvGraphicFramePr>
        <p:xfrm>
          <a:off x="2028013" y="2527300"/>
          <a:ext cx="527526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6" name="Equation" r:id="rId4" imgW="1041400" imgH="228600" progId="Equation.DSMT4">
                  <p:embed/>
                </p:oleObj>
              </mc:Choice>
              <mc:Fallback>
                <p:oleObj name="Equation" r:id="rId4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013" y="2527300"/>
                        <a:ext cx="5275263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02057"/>
              </p:ext>
            </p:extLst>
          </p:nvPr>
        </p:nvGraphicFramePr>
        <p:xfrm>
          <a:off x="2036764" y="1511301"/>
          <a:ext cx="50815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7" name="Equation" r:id="rId6" imgW="1003300" imgH="228600" progId="Equation.DSMT4">
                  <p:embed/>
                </p:oleObj>
              </mc:Choice>
              <mc:Fallback>
                <p:oleObj name="Equation" r:id="rId6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764" y="1511301"/>
                        <a:ext cx="5081587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24033"/>
              </p:ext>
            </p:extLst>
          </p:nvPr>
        </p:nvGraphicFramePr>
        <p:xfrm>
          <a:off x="2638476" y="3685101"/>
          <a:ext cx="43735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8" name="Equation" r:id="rId8" imgW="863600" imgH="215900" progId="Equation.DSMT4">
                  <p:embed/>
                </p:oleObj>
              </mc:Choice>
              <mc:Fallback>
                <p:oleObj name="Equation" r:id="rId8" imgW="863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8476" y="3685101"/>
                        <a:ext cx="43735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8744"/>
              </p:ext>
            </p:extLst>
          </p:nvPr>
        </p:nvGraphicFramePr>
        <p:xfrm>
          <a:off x="2387651" y="4846639"/>
          <a:ext cx="46958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29" name="Equation" r:id="rId10" imgW="927100" imgH="215900" progId="Equation.DSMT4">
                  <p:embed/>
                </p:oleObj>
              </mc:Choice>
              <mc:Fallback>
                <p:oleObj name="Equation" r:id="rId10" imgW="927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7651" y="4846639"/>
                        <a:ext cx="4695825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4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0"/>
            <a:ext cx="857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4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9" y="1282701"/>
          <a:ext cx="6305551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61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9" y="1282701"/>
                        <a:ext cx="6305551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1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94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5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25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26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99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0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4" y="2559904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7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75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1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1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3" y="355602"/>
            <a:ext cx="691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1" y="1638301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3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1" y="1638301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1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4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1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60" y="4916336"/>
            <a:ext cx="66138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>
                <a:latin typeface="Comic Sans MS" pitchFamily="66" charset="0"/>
              </a:rPr>
              <a:t> for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7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1"/>
            <a:ext cx="8574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  Two formulas are </a:t>
            </a:r>
            <a:r>
              <a:rPr lang="en-US" sz="4800" dirty="0" err="1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when convert to same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79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60" y="1237314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37314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>
                <a:solidFill>
                  <a:srgbClr val="BB0FAB"/>
                </a:solidFill>
              </a:rPr>
              <a:t>Sorted</a:t>
            </a:r>
            <a:r>
              <a:rPr lang="en-US" sz="3800" dirty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8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90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4" y="1320800"/>
            <a:ext cx="8521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same for </a:t>
            </a:r>
            <a:r>
              <a:rPr lang="en-US" sz="5400" dirty="0">
                <a:latin typeface="Comic Sans MS"/>
                <a:cs typeface="Comic Sans MS"/>
              </a:rPr>
              <a:t>each </a:t>
            </a:r>
            <a:r>
              <a:rPr lang="en-US" sz="4000" dirty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-term,</a:t>
            </a:r>
          </a:p>
          <a:p>
            <a:pPr lvl="0" algn="l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9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20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3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3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3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6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6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6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29" y="3516590"/>
            <a:ext cx="3108467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8" y="5485306"/>
            <a:ext cx="2824487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7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1" y="3288041"/>
          <a:ext cx="28114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7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1" y="3288041"/>
                        <a:ext cx="281146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4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8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4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8" y="1808703"/>
            <a:ext cx="6830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also sort the </a:t>
            </a:r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03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5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/>
              <a:t>Sorted </a:t>
            </a:r>
            <a:r>
              <a:rPr lang="en-US" sz="6000" b="0" dirty="0">
                <a:solidFill>
                  <a:srgbClr val="000000"/>
                </a:solidFill>
              </a:rPr>
              <a:t>Full DNF</a:t>
            </a: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10" y="1898482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1" y="384830"/>
            <a:ext cx="556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1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This set of rules for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4" y="1270000"/>
            <a:ext cx="82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IMPLIES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1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1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4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5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4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Just leaves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6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>
                <a:latin typeface="Comic Sans MS" pitchFamily="66" charset="0"/>
              </a:rPr>
              <a:t> is just a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formula.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  </a:t>
            </a:r>
            <a:r>
              <a:rPr lang="en-US" sz="5400" dirty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1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1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9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1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7" y="2387601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5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7" y="2387601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2" y="4323478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8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/>
              <a:t>converting to a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9948</TotalTime>
  <Words>731</Words>
  <Application>Microsoft Macintosh PowerPoint</Application>
  <PresentationFormat>On-screen Show (4:3)</PresentationFormat>
  <Paragraphs>223</Paragraphs>
  <Slides>53</Slides>
  <Notes>51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822</cp:revision>
  <cp:lastPrinted>2018-03-10T16:18:19Z</cp:lastPrinted>
  <dcterms:created xsi:type="dcterms:W3CDTF">2011-02-09T15:01:58Z</dcterms:created>
  <dcterms:modified xsi:type="dcterms:W3CDTF">2018-03-10T16:18:28Z</dcterms:modified>
</cp:coreProperties>
</file>