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57" r:id="rId3"/>
    <p:sldId id="333" r:id="rId4"/>
    <p:sldId id="363" r:id="rId5"/>
    <p:sldId id="364" r:id="rId6"/>
    <p:sldId id="387" r:id="rId7"/>
    <p:sldId id="391" r:id="rId8"/>
    <p:sldId id="388" r:id="rId9"/>
    <p:sldId id="392" r:id="rId10"/>
    <p:sldId id="393" r:id="rId11"/>
    <p:sldId id="394" r:id="rId12"/>
    <p:sldId id="395" r:id="rId13"/>
    <p:sldId id="396" r:id="rId14"/>
    <p:sldId id="389" r:id="rId15"/>
    <p:sldId id="390" r:id="rId16"/>
    <p:sldId id="380" r:id="rId17"/>
    <p:sldId id="381" r:id="rId18"/>
    <p:sldId id="382" r:id="rId19"/>
    <p:sldId id="383" r:id="rId20"/>
    <p:sldId id="384" r:id="rId21"/>
    <p:sldId id="385" r:id="rId22"/>
    <p:sldId id="38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41" d="100"/>
          <a:sy n="141" d="100"/>
        </p:scale>
        <p:origin x="-752" y="-112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1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4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9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4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30915" y="1472150"/>
            <a:ext cx="8803641" cy="465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rocedure to compute </a:t>
            </a:r>
            <a:r>
              <a:rPr lang="en-US" dirty="0" smtClean="0">
                <a:solidFill>
                  <a:srgbClr val="E45ECA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Test if </a:t>
            </a:r>
            <a:r>
              <a:rPr lang="en-US" dirty="0">
                <a:solidFill>
                  <a:srgbClr val="9751CB"/>
                </a:solidFill>
              </a:rPr>
              <a:t>compile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applied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h</a:t>
            </a:r>
            <a:r>
              <a:rPr lang="en-US" dirty="0" smtClean="0">
                <a:solidFill>
                  <a:srgbClr val="000000"/>
                </a:solidFill>
              </a:rPr>
              <a:t>alts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If not, halt and return </a:t>
            </a:r>
            <a:r>
              <a:rPr lang="en-US" dirty="0" smtClean="0">
                <a:solidFill>
                  <a:srgbClr val="0000FF"/>
                </a:solidFill>
              </a:rPr>
              <a:t>0. 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If so, apply </a:t>
            </a:r>
            <a:r>
              <a:rPr lang="en-US" dirty="0" smtClean="0">
                <a:solidFill>
                  <a:srgbClr val="9751CB"/>
                </a:solidFill>
              </a:rPr>
              <a:t>compile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 to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return </a:t>
            </a:r>
            <a:r>
              <a:rPr lang="en-US" dirty="0" smtClean="0">
                <a:solidFill>
                  <a:srgbClr val="0000FF"/>
                </a:solidFill>
              </a:rPr>
              <a:t>1 </a:t>
            </a:r>
            <a:r>
              <a:rPr lang="en-US" dirty="0"/>
              <a:t>or</a:t>
            </a:r>
            <a:r>
              <a:rPr lang="en-US" dirty="0">
                <a:solidFill>
                  <a:srgbClr val="0000FF"/>
                </a:solidFill>
              </a:rPr>
              <a:t> 0 </a:t>
            </a:r>
            <a:r>
              <a:rPr lang="en-US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dirty="0" smtClean="0">
                <a:latin typeface="Comic Sans MS"/>
              </a:rPr>
              <a:t>value </a:t>
            </a:r>
            <a:r>
              <a:rPr lang="en-US" dirty="0">
                <a:latin typeface="Comic Sans MS"/>
              </a:rPr>
              <a:t>returned </a:t>
            </a:r>
            <a:r>
              <a:rPr lang="en-US" dirty="0" smtClean="0">
                <a:latin typeface="Comic Sans MS"/>
              </a:rPr>
              <a:t>by  </a:t>
            </a:r>
          </a:p>
          <a:p>
            <a:r>
              <a:rPr lang="en-US" dirty="0" smtClean="0">
                <a:solidFill>
                  <a:srgbClr val="9751CB"/>
                </a:solidFill>
              </a:rPr>
              <a:t>compile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 applied to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b="1" dirty="0" smtClean="0">
              <a:solidFill>
                <a:srgbClr val="000000"/>
              </a:solidFill>
              <a:latin typeface="Euclid Symbol" charset="2"/>
              <a:cs typeface="Euclid Symbol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00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44323" y="1691511"/>
            <a:ext cx="8880611" cy="330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But </a:t>
            </a:r>
            <a:r>
              <a:rPr lang="en-US" sz="4400" dirty="0" smtClean="0">
                <a:solidFill>
                  <a:srgbClr val="E45ECA"/>
                </a:solidFill>
              </a:rPr>
              <a:t>D </a:t>
            </a:r>
            <a:r>
              <a:rPr lang="en-US" sz="4400" dirty="0" smtClean="0">
                <a:solidFill>
                  <a:srgbClr val="000000"/>
                </a:solidFill>
              </a:rPr>
              <a:t>can’t be computed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so 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there must not be a way to test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whether </a:t>
            </a:r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>
                <a:solidFill>
                  <a:srgbClr val="000000"/>
                </a:solidFill>
              </a:rPr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>
                <a:solidFill>
                  <a:srgbClr val="000000"/>
                </a:solidFill>
              </a:rPr>
              <a:t>) applied to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endParaRPr lang="en-US" sz="4400" b="1" dirty="0">
              <a:solidFill>
                <a:srgbClr val="000000"/>
              </a:solidFill>
              <a:latin typeface="Euclid Symbol" charset="2"/>
              <a:cs typeface="Euclid Symbol" charset="2"/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halts </a:t>
            </a:r>
            <a:r>
              <a:rPr lang="en-US" sz="4400" dirty="0">
                <a:solidFill>
                  <a:srgbClr val="000000"/>
                </a:solidFill>
              </a:rPr>
              <a:t>and </a:t>
            </a:r>
            <a:r>
              <a:rPr lang="en-US" sz="4400" dirty="0" smtClean="0">
                <a:solidFill>
                  <a:srgbClr val="000000"/>
                </a:solidFill>
              </a:rPr>
              <a:t>returns </a:t>
            </a:r>
            <a:r>
              <a:rPr lang="en-US" sz="4400" dirty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000000"/>
                </a:solidFill>
              </a:rPr>
              <a:t>value. </a:t>
            </a:r>
            <a:endParaRPr lang="en-US" sz="4400" b="1" dirty="0" smtClean="0">
              <a:solidFill>
                <a:srgbClr val="000000"/>
              </a:solidFill>
              <a:latin typeface="Euclid Symbol" charset="2"/>
              <a:cs typeface="Euclid Symbol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41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59776" y="1393229"/>
            <a:ext cx="8543860" cy="41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latin typeface="Comic Sans MS"/>
              </a:rPr>
              <a:t>There is no test procedure for </a:t>
            </a:r>
          </a:p>
          <a:p>
            <a:r>
              <a:rPr lang="en-US" sz="4400" dirty="0" smtClean="0">
                <a:latin typeface="Comic Sans MS"/>
              </a:rPr>
              <a:t>halting of arbitrary procedures.</a:t>
            </a:r>
          </a:p>
          <a:p>
            <a:pPr algn="ctr"/>
            <a:r>
              <a:rPr lang="en-US" sz="4400" dirty="0" smtClean="0">
                <a:latin typeface="Comic Sans MS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Halting Problem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</a:rPr>
              <a:t>not decidable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(by computer programs)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9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19357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93723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457200" imgH="393700" progId="Equation.3">
                  <p:embed/>
                </p:oleObj>
              </mc:Choice>
              <mc:Fallback>
                <p:oleObj name="Equation" r:id="rId6" imgW="457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3682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32740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39339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76207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698500" imgH="393700" progId="Equation.3">
                  <p:embed/>
                </p:oleObj>
              </mc:Choice>
              <mc:Fallback>
                <p:oleObj name="Equation" r:id="rId7" imgW="698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54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procedure </a:t>
            </a:r>
            <a:r>
              <a:rPr lang="en-US" dirty="0" smtClean="0">
                <a:solidFill>
                  <a:srgbClr val="9933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takes a String </a:t>
            </a:r>
            <a:endParaRPr lang="en-US" dirty="0" smtClean="0"/>
          </a:p>
          <a:p>
            <a:r>
              <a:rPr lang="en-US" dirty="0" smtClean="0"/>
              <a:t>argument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") returns 2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albert</a:t>
            </a:r>
            <a:r>
              <a:rPr lang="en-US" dirty="0"/>
              <a:t>") returns "</a:t>
            </a:r>
            <a:r>
              <a:rPr lang="en-US" dirty="0" err="1"/>
              <a:t>meyer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&amp;&amp;%99!!</a:t>
            </a:r>
            <a:r>
              <a:rPr lang="en-US" dirty="0"/>
              <a:t>") causes an error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what now?</a:t>
            </a:r>
            <a:r>
              <a:rPr lang="en-US" dirty="0"/>
              <a:t>") runs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be the text </a:t>
            </a:r>
            <a:r>
              <a:rPr lang="en-US" sz="4800" dirty="0" smtClean="0"/>
              <a:t>string</a:t>
            </a:r>
          </a:p>
          <a:p>
            <a:r>
              <a:rPr lang="en-US" sz="4800" dirty="0" smtClean="0"/>
              <a:t>from which </a:t>
            </a:r>
            <a:r>
              <a:rPr lang="en-US" sz="4800" dirty="0">
                <a:solidFill>
                  <a:srgbClr val="9933FF"/>
                </a:solidFill>
              </a:rPr>
              <a:t>P </a:t>
            </a:r>
            <a:r>
              <a:rPr lang="en-US" sz="4800" dirty="0"/>
              <a:t>was compiled.</a:t>
            </a:r>
          </a:p>
          <a:p>
            <a:r>
              <a:rPr lang="en-US" sz="4800" dirty="0"/>
              <a:t>Say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if </a:t>
            </a:r>
            <a:r>
              <a:rPr lang="en-US" sz="4800" dirty="0">
                <a:solidFill>
                  <a:srgbClr val="9933FF"/>
                </a:solidFill>
              </a:rPr>
              <a:t>P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something.</a:t>
            </a:r>
          </a:p>
        </p:txBody>
      </p:sp>
    </p:spTree>
    <p:extLst>
      <p:ext uri="{BB962C8B-B14F-4D97-AF65-F5344CB8AC3E}">
        <p14:creationId xmlns:p14="http://schemas.microsoft.com/office/powerpoint/2010/main" val="87447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235"/>
            <a:ext cx="9061643" cy="5121739"/>
          </a:xfrm>
        </p:spPr>
        <p:txBody>
          <a:bodyPr/>
          <a:lstStyle/>
          <a:p>
            <a:r>
              <a:rPr lang="en-US" sz="4800" dirty="0"/>
              <a:t>Suppose there was a </a:t>
            </a:r>
            <a:endParaRPr lang="en-US" sz="4800" dirty="0" smtClean="0"/>
          </a:p>
          <a:p>
            <a:r>
              <a:rPr lang="en-US" sz="4800" dirty="0" smtClean="0"/>
              <a:t>procedure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that decided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 if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</a:p>
          <a:p>
            <a:r>
              <a:rPr lang="en-US" sz="4800" dirty="0"/>
              <a:t>       </a:t>
            </a:r>
            <a:r>
              <a:rPr lang="en-US" sz="4800" dirty="0" smtClean="0"/>
              <a:t> 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00FF"/>
                </a:solidFill>
              </a:rPr>
              <a:t>no</a:t>
            </a:r>
            <a:r>
              <a:rPr lang="en-US" sz="4800" dirty="0" smtClean="0"/>
              <a:t>” otherwise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76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55" y="1390139"/>
            <a:ext cx="7868065" cy="5121739"/>
          </a:xfrm>
        </p:spPr>
        <p:txBody>
          <a:bodyPr/>
          <a:lstStyle/>
          <a:p>
            <a:r>
              <a:rPr lang="en-US" sz="4800" dirty="0"/>
              <a:t>Modify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:</a:t>
            </a:r>
          </a:p>
          <a:p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</a:t>
            </a:r>
          </a:p>
          <a:p>
            <a:r>
              <a:rPr lang="en-US" sz="4800" dirty="0" smtClean="0"/>
              <a:t> 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) returns </a:t>
            </a:r>
            <a:r>
              <a:rPr lang="en-US" sz="4800" dirty="0"/>
              <a:t>"</a:t>
            </a:r>
            <a:r>
              <a:rPr lang="en-US" sz="4800" dirty="0">
                <a:solidFill>
                  <a:srgbClr val="0000FF"/>
                </a:solidFill>
              </a:rPr>
              <a:t>no</a:t>
            </a:r>
            <a:r>
              <a:rPr lang="en-US" sz="4800" dirty="0"/>
              <a:t>"</a:t>
            </a:r>
          </a:p>
          <a:p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 returns nothing</a:t>
            </a:r>
          </a:p>
          <a:p>
            <a:r>
              <a:rPr lang="en-US" sz="4800" dirty="0" smtClean="0"/>
              <a:t>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</a:t>
            </a:r>
            <a:r>
              <a:rPr lang="en-US" sz="4800" dirty="0" smtClean="0"/>
              <a:t>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25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307513" cy="3966405"/>
          </a:xfrm>
        </p:spPr>
        <p:txBody>
          <a:bodyPr/>
          <a:lstStyle/>
          <a:p>
            <a:r>
              <a:rPr lang="en-US" sz="6000" dirty="0"/>
              <a:t>So</a:t>
            </a:r>
          </a:p>
          <a:p>
            <a:r>
              <a:rPr lang="en-US" sz="6000" dirty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s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F50802"/>
                </a:solidFill>
              </a:rPr>
              <a:t>HALTS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>
                <a:solidFill>
                  <a:srgbClr val="9933FF"/>
                </a:solidFill>
              </a:rPr>
              <a:t> </a:t>
            </a:r>
            <a:r>
              <a:rPr lang="en-US" sz="6000" dirty="0" smtClean="0">
                <a:solidFill>
                  <a:srgbClr val="9933FF"/>
                </a:solidFill>
              </a:rPr>
              <a:t>Q'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s</a:t>
            </a:r>
            <a:r>
              <a:rPr lang="en-US" sz="6000" dirty="0"/>
              <a:t>)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381348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smtClean="0">
                <a:latin typeface="Comic Sans MS"/>
              </a:rPr>
              <a:t>iff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/>
              <a:t>Let 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 be the text </a:t>
            </a:r>
            <a:r>
              <a:rPr lang="en-US" sz="3600" dirty="0" smtClean="0"/>
              <a:t>for </a:t>
            </a:r>
            <a:r>
              <a:rPr lang="en-US" sz="3600" dirty="0" smtClean="0">
                <a:solidFill>
                  <a:srgbClr val="9933FF"/>
                </a:solidFill>
              </a:rPr>
              <a:t>Q’</a:t>
            </a:r>
            <a:endParaRPr lang="en-US" sz="3600" dirty="0">
              <a:solidFill>
                <a:srgbClr val="9933FF"/>
              </a:solidFill>
            </a:endParaRPr>
          </a:p>
          <a:p>
            <a:r>
              <a:rPr lang="en-US" sz="3600" dirty="0"/>
              <a:t>So by </a:t>
            </a:r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/>
              <a:t>of </a:t>
            </a:r>
            <a:r>
              <a:rPr lang="en-US" sz="3600" dirty="0">
                <a:solidFill>
                  <a:srgbClr val="F50802"/>
                </a:solidFill>
              </a:rPr>
              <a:t>HALTS</a:t>
            </a:r>
            <a:r>
              <a:rPr lang="en-US" sz="3600" dirty="0"/>
              <a:t>:</a:t>
            </a:r>
          </a:p>
          <a:p>
            <a:r>
              <a:rPr lang="en-US" sz="3600" dirty="0"/>
              <a:t>  </a:t>
            </a:r>
            <a:r>
              <a:rPr lang="en-US" sz="3600" dirty="0" smtClean="0">
                <a:solidFill>
                  <a:srgbClr val="0000FF"/>
                </a:solidFill>
              </a:rPr>
              <a:t>t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F50802"/>
                </a:solidFill>
              </a:rPr>
              <a:t>HALTS</a:t>
            </a:r>
            <a:r>
              <a:rPr lang="en-US" sz="3600" dirty="0"/>
              <a:t>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9933FF"/>
                </a:solidFill>
              </a:rPr>
              <a:t>Q'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) returns something</a:t>
            </a:r>
          </a:p>
          <a:p>
            <a:r>
              <a:rPr lang="en-US" sz="3600" dirty="0"/>
              <a:t>and by </a:t>
            </a:r>
            <a:r>
              <a:rPr lang="en-US" sz="3600" dirty="0" err="1"/>
              <a:t>def</a:t>
            </a:r>
            <a:r>
              <a:rPr lang="en-US" sz="3600" dirty="0"/>
              <a:t> of </a:t>
            </a:r>
            <a:r>
              <a:rPr lang="en-US" sz="3600" dirty="0">
                <a:solidFill>
                  <a:srgbClr val="9933FF"/>
                </a:solidFill>
              </a:rPr>
              <a:t>Q'</a:t>
            </a:r>
          </a:p>
          <a:p>
            <a:r>
              <a:rPr lang="en-US" sz="3600" dirty="0"/>
              <a:t>  </a:t>
            </a:r>
            <a:r>
              <a:rPr lang="en-US" sz="3600" dirty="0" smtClean="0">
                <a:solidFill>
                  <a:srgbClr val="9933FF"/>
                </a:solidFill>
              </a:rPr>
              <a:t>Q</a:t>
            </a:r>
            <a:r>
              <a:rPr lang="en-US" sz="3600" dirty="0">
                <a:solidFill>
                  <a:srgbClr val="9933FF"/>
                </a:solidFill>
              </a:rPr>
              <a:t>'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) returns something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 does </a:t>
            </a:r>
            <a:r>
              <a:rPr lang="en-US" sz="3600" dirty="0">
                <a:solidFill>
                  <a:srgbClr val="F5080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50802"/>
                </a:solidFill>
              </a:rPr>
              <a:t>HALT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31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/>
              <a:t>CONTRADICTION: </a:t>
            </a:r>
            <a:endParaRPr lang="en-US" sz="36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t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/>
              <a:t> </a:t>
            </a:r>
            <a:r>
              <a:rPr lang="en-US" sz="4400" dirty="0" err="1"/>
              <a:t>iff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t </a:t>
            </a:r>
            <a:r>
              <a:rPr lang="en-US" sz="4400" dirty="0"/>
              <a:t>does </a:t>
            </a:r>
            <a:r>
              <a:rPr lang="en-US" sz="4400" dirty="0">
                <a:solidFill>
                  <a:srgbClr val="F50802"/>
                </a:solidFill>
              </a:rPr>
              <a:t>not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smtClean="0"/>
              <a:t>There </a:t>
            </a:r>
            <a:r>
              <a:rPr lang="en-US" sz="4400" dirty="0"/>
              <a:t>can't be such a </a:t>
            </a:r>
            <a:r>
              <a:rPr lang="en-US" sz="4400" dirty="0">
                <a:solidFill>
                  <a:srgbClr val="9933FF"/>
                </a:solidFill>
              </a:rPr>
              <a:t>Q</a:t>
            </a:r>
            <a:r>
              <a:rPr lang="en-US" sz="4400" dirty="0"/>
              <a:t>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it </a:t>
            </a:r>
            <a:r>
              <a:rPr lang="en-US" sz="4400" dirty="0">
                <a:solidFill>
                  <a:srgbClr val="008000"/>
                </a:solidFill>
              </a:rPr>
              <a:t>is impossible to write a 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8000"/>
                </a:solidFill>
              </a:rPr>
              <a:t>  procedure that decides 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whether </a:t>
            </a:r>
            <a:r>
              <a:rPr lang="en-US" sz="4400">
                <a:solidFill>
                  <a:srgbClr val="008000"/>
                </a:solidFill>
              </a:rPr>
              <a:t>strings</a:t>
            </a:r>
            <a:r>
              <a:rPr lang="en-US" sz="4400"/>
              <a:t> </a:t>
            </a:r>
            <a:r>
              <a:rPr lang="en-US" sz="4400" smtClean="0">
                <a:solidFill>
                  <a:srgbClr val="F50802"/>
                </a:solidFill>
              </a:rPr>
              <a:t>HALT</a:t>
            </a:r>
            <a:endParaRPr lang="en-US" sz="4400" dirty="0">
              <a:solidFill>
                <a:srgbClr val="F50802"/>
              </a:solidFill>
            </a:endParaRPr>
          </a:p>
          <a:p>
            <a:endParaRPr lang="en-US" sz="4400" dirty="0">
              <a:solidFill>
                <a:srgbClr val="F5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6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countably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countably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countably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computable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uncountably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25588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0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1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j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i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15331"/>
              </p:ext>
            </p:extLst>
          </p:nvPr>
        </p:nvGraphicFramePr>
        <p:xfrm>
          <a:off x="2629349" y="1096963"/>
          <a:ext cx="45497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1727200" imgH="393700" progId="Equation.DSMT4">
                  <p:embed/>
                </p:oleObj>
              </mc:Choice>
              <mc:Fallback>
                <p:oleObj name="Equation" r:id="rId5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9349" y="1096963"/>
                        <a:ext cx="454977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173820"/>
              </p:ext>
            </p:extLst>
          </p:nvPr>
        </p:nvGraphicFramePr>
        <p:xfrm>
          <a:off x="1720031" y="3360123"/>
          <a:ext cx="6984014" cy="193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3035300" imgH="838200" progId="Equation.DSMT4">
                  <p:embed/>
                </p:oleObj>
              </mc:Choice>
              <mc:Fallback>
                <p:oleObj name="Equation" r:id="rId7" imgW="30353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0031" y="3360123"/>
                        <a:ext cx="6984014" cy="193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60074" y="5671635"/>
            <a:ext cx="2606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matrix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9578029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70079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08502"/>
              </p:ext>
            </p:extLst>
          </p:nvPr>
        </p:nvGraphicFramePr>
        <p:xfrm>
          <a:off x="2665646" y="1097473"/>
          <a:ext cx="4113875" cy="103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1562100" imgH="393700" progId="Equation.DSMT4">
                  <p:embed/>
                </p:oleObj>
              </mc:Choice>
              <mc:Fallback>
                <p:oleObj name="Equation" r:id="rId5" imgW="1562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5646" y="1097473"/>
                        <a:ext cx="4113875" cy="103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576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03638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097972"/>
              </p:ext>
            </p:extLst>
          </p:nvPr>
        </p:nvGraphicFramePr>
        <p:xfrm>
          <a:off x="2665646" y="1097473"/>
          <a:ext cx="4113875" cy="103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1562100" imgH="393700" progId="Equation.DSMT4">
                  <p:embed/>
                </p:oleObj>
              </mc:Choice>
              <mc:Fallback>
                <p:oleObj name="Equation" r:id="rId5" imgW="1562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5646" y="1097473"/>
                        <a:ext cx="4113875" cy="103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3931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5034" y="1413784"/>
            <a:ext cx="8489361" cy="434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Define </a:t>
            </a:r>
            <a:r>
              <a:rPr lang="en-US" sz="4400" dirty="0" smtClean="0">
                <a:solidFill>
                  <a:srgbClr val="E45ECA"/>
                </a:solidFill>
              </a:rPr>
              <a:t>D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s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4400" dirty="0" smtClean="0"/>
              <a:t>) ::= </a:t>
            </a:r>
            <a:r>
              <a:rPr lang="en-US" sz="4400" dirty="0" smtClean="0">
                <a:solidFill>
                  <a:srgbClr val="E45ECA"/>
                </a:solidFill>
              </a:rPr>
              <a:t>1−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baseline="-25000" dirty="0" smtClean="0">
                <a:solidFill>
                  <a:srgbClr val="0000FF"/>
                </a:solidFill>
              </a:rPr>
              <a:t>ii</a:t>
            </a:r>
          </a:p>
          <a:p>
            <a:r>
              <a:rPr lang="en-US" sz="4400" dirty="0" smtClean="0">
                <a:solidFill>
                  <a:srgbClr val="E45ECA"/>
                </a:solidFill>
              </a:rPr>
              <a:t>D </a:t>
            </a:r>
            <a:r>
              <a:rPr lang="en-US" sz="4400" dirty="0" smtClean="0"/>
              <a:t>differs from every row:</a:t>
            </a:r>
          </a:p>
          <a:p>
            <a:r>
              <a:rPr lang="en-US" sz="4400" dirty="0">
                <a:solidFill>
                  <a:srgbClr val="E45ECA"/>
                </a:solidFill>
              </a:rPr>
              <a:t>D </a:t>
            </a:r>
            <a:r>
              <a:rPr lang="en-US" sz="4400" dirty="0" smtClean="0"/>
              <a:t>differs from </a:t>
            </a:r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for all strings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sz="4400" dirty="0" smtClean="0"/>
              <a:t>So no procedure computes </a:t>
            </a:r>
            <a:r>
              <a:rPr lang="en-US" sz="4400" dirty="0">
                <a:solidFill>
                  <a:srgbClr val="E45ECA"/>
                </a:solidFill>
              </a:rPr>
              <a:t>D</a:t>
            </a:r>
            <a:endParaRPr lang="en-US" sz="4400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71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18066" y="1413784"/>
            <a:ext cx="8749140" cy="416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But if there was a procedure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that tested whether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>
                <a:solidFill>
                  <a:srgbClr val="000000"/>
                </a:solidFill>
              </a:rPr>
              <a:t>) halted and returned a 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value when applied to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, then</a:t>
            </a:r>
          </a:p>
          <a:p>
            <a:r>
              <a:rPr lang="en-US" sz="4400" dirty="0" smtClean="0"/>
              <a:t>a procedure </a:t>
            </a:r>
            <a:r>
              <a:rPr lang="en-US" sz="4400" dirty="0" smtClean="0">
                <a:solidFill>
                  <a:srgbClr val="FF0000"/>
                </a:solidFill>
              </a:rPr>
              <a:t>does</a:t>
            </a:r>
            <a:r>
              <a:rPr lang="en-US" sz="4400" dirty="0" smtClean="0"/>
              <a:t> compute </a:t>
            </a:r>
            <a:r>
              <a:rPr lang="en-US" sz="4400" dirty="0" smtClean="0">
                <a:solidFill>
                  <a:srgbClr val="E45ECA"/>
                </a:solidFill>
              </a:rPr>
              <a:t>D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59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822</Words>
  <Application>Microsoft Macintosh PowerPoint</Application>
  <PresentationFormat>On-screen Show (4:3)</PresentationFormat>
  <Paragraphs>309</Paragraphs>
  <Slides>21</Slides>
  <Notes>11</Notes>
  <HiddenSlides>9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1_Custom Design</vt:lpstr>
      <vt:lpstr>2_Custom Design</vt:lpstr>
      <vt:lpstr>Equation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Diagonal Arguments</vt:lpstr>
      <vt:lpstr>Diagonal Arguments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463</cp:revision>
  <cp:lastPrinted>2013-03-01T07:02:11Z</cp:lastPrinted>
  <dcterms:created xsi:type="dcterms:W3CDTF">2011-02-18T03:43:54Z</dcterms:created>
  <dcterms:modified xsi:type="dcterms:W3CDTF">2013-03-03T15:59:28Z</dcterms:modified>
</cp:coreProperties>
</file>