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306" r:id="rId2"/>
    <p:sldId id="356" r:id="rId3"/>
    <p:sldId id="258" r:id="rId4"/>
    <p:sldId id="358" r:id="rId5"/>
    <p:sldId id="359" r:id="rId6"/>
    <p:sldId id="360" r:id="rId7"/>
    <p:sldId id="317" r:id="rId8"/>
    <p:sldId id="341" r:id="rId9"/>
    <p:sldId id="355" r:id="rId10"/>
    <p:sldId id="315" r:id="rId11"/>
    <p:sldId id="343" r:id="rId12"/>
    <p:sldId id="316" r:id="rId13"/>
    <p:sldId id="312" r:id="rId14"/>
    <p:sldId id="348" r:id="rId15"/>
    <p:sldId id="349" r:id="rId16"/>
    <p:sldId id="350" r:id="rId17"/>
    <p:sldId id="351" r:id="rId18"/>
    <p:sldId id="362" r:id="rId19"/>
    <p:sldId id="363" r:id="rId20"/>
    <p:sldId id="357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384" y="416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1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8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ED332F-0EC5-441C-BA8F-1AEBCDB3F5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56481" y="6553200"/>
            <a:ext cx="138751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6482" y="6553200"/>
            <a:ext cx="138751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welcome.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3,</a:t>
            </a:r>
            <a:r>
              <a:rPr lang="en-US" sz="1000" dirty="0" smtClean="0">
                <a:latin typeface="Comic Sans MS" pitchFamily="66" charset="0"/>
              </a:rPr>
              <a:t>  2016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2016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6042-instructor@mit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4265" y="6553200"/>
            <a:ext cx="12097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01" y="1754179"/>
            <a:ext cx="8839199" cy="3541721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WELCOME!...</a:t>
            </a:r>
            <a:r>
              <a:rPr lang="en-US" sz="6000" dirty="0" smtClean="0">
                <a:solidFill>
                  <a:srgbClr val="0D05A7"/>
                </a:solidFill>
              </a:rPr>
              <a:t>.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</a:t>
            </a:r>
            <a:r>
              <a:rPr lang="en-US" sz="6000" b="1" dirty="0" smtClean="0"/>
              <a:t>Meyer</a:t>
            </a:r>
          </a:p>
          <a:p>
            <a:pPr eaLnBrk="1" hangingPunct="1">
              <a:defRPr/>
            </a:pPr>
            <a:endParaRPr lang="en-US" sz="6000" b="1" dirty="0" smtClean="0"/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7765" y="6553200"/>
            <a:ext cx="123623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10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Register </a:t>
            </a:r>
            <a:r>
              <a:rPr lang="en-US" sz="5400" dirty="0" smtClean="0">
                <a:latin typeface="Comic Sans MS" pitchFamily="66" charset="0"/>
              </a:rPr>
              <a:t>for session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site has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slides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3930B7C9-902D-4F92-8BB5-73317A21B3E6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1275" y="9382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787401" y="1866900"/>
            <a:ext cx="76581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 learning through problem</a:t>
            </a:r>
            <a:r>
              <a:rPr lang="en-US" sz="4800" dirty="0">
                <a:latin typeface="Comic Sans MS" pitchFamily="66" charset="0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solving.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Teams of 6—8 students</a:t>
            </a:r>
          </a:p>
          <a:p>
            <a:pPr marL="0" lvl="1" algn="l"/>
            <a:r>
              <a:rPr lang="en-US" sz="4800" dirty="0" smtClean="0">
                <a:latin typeface="Comic Sans MS" pitchFamily="66" charset="0"/>
              </a:rPr>
              <a:t>with Team Coach.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>
                <a:solidFill>
                  <a:srgbClr val="CB21DD"/>
                </a:solidFill>
              </a:rPr>
              <a:t>not</a:t>
            </a:r>
            <a:r>
              <a:rPr lang="en-US" sz="4000" dirty="0" smtClean="0"/>
              <a:t> for credit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CB21DD"/>
                </a:solidFill>
              </a:rPr>
              <a:t>4</a:t>
            </a:r>
            <a:r>
              <a:rPr lang="en-US" sz="4000" dirty="0" smtClean="0">
                <a:solidFill>
                  <a:srgbClr val="0000FF"/>
                </a:solidFill>
              </a:rPr>
              <a:t> midterms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      two 60 min., two 90 min.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64985" y="6553200"/>
            <a:ext cx="1279016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A106780-21EA-4C13-B4C5-F962BEA7B00B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 (for many students)</a:t>
            </a:r>
            <a:endParaRPr lang="en-US" sz="4400" dirty="0" smtClean="0">
              <a:latin typeface="Comic Sans MS" pitchFamily="66" charset="0"/>
            </a:endParaRP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77F15"/>
                </a:solidFill>
                <a:latin typeface="Comic Sans MS" pitchFamily="66" charset="0"/>
              </a:rPr>
              <a:t>…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14" y="1348800"/>
            <a:ext cx="86485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strong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very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5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1" y="1447800"/>
            <a:ext cx="878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 coach</a:t>
            </a:r>
            <a:r>
              <a:rPr lang="en-US" sz="6000" dirty="0" smtClean="0">
                <a:latin typeface="Comic Sans MS" pitchFamily="66" charset="0"/>
              </a:rPr>
              <a:t>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pPr algn="l"/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(TAs &amp; instructors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too)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Team approach is</a:t>
            </a:r>
          </a:p>
          <a:p>
            <a:pPr algn="l"/>
            <a:r>
              <a:rPr lang="en-US" sz="6000" dirty="0" smtClean="0">
                <a:solidFill>
                  <a:srgbClr val="CB21DD"/>
                </a:solidFill>
                <a:latin typeface="Comic Sans MS" pitchFamily="66" charset="0"/>
              </a:rPr>
              <a:t>controversial</a:t>
            </a:r>
          </a:p>
          <a:p>
            <a:r>
              <a:rPr lang="en-US" sz="7200" dirty="0" smtClean="0">
                <a:latin typeface="Comic Sans MS" pitchFamily="66" charset="0"/>
              </a:rPr>
              <a:t>¼ love it</a:t>
            </a:r>
          </a:p>
          <a:p>
            <a:r>
              <a:rPr lang="en-US" sz="7200" dirty="0">
                <a:latin typeface="Comic Sans MS" pitchFamily="66" charset="0"/>
              </a:rPr>
              <a:t>¼ </a:t>
            </a:r>
            <a:r>
              <a:rPr lang="en-US" sz="7200" dirty="0" smtClean="0">
                <a:latin typeface="Comic Sans MS" pitchFamily="66" charset="0"/>
              </a:rPr>
              <a:t>hate it</a:t>
            </a:r>
          </a:p>
          <a:p>
            <a:r>
              <a:rPr lang="en-US" sz="7200" dirty="0" smtClean="0">
                <a:latin typeface="Comic Sans MS" pitchFamily="66" charset="0"/>
              </a:rPr>
              <a:t>½ neutral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198307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745" y="1282700"/>
            <a:ext cx="805568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dirty="0" smtClean="0">
                <a:latin typeface="Comic Sans MS" pitchFamily="66" charset="0"/>
              </a:rPr>
              <a:t>In </a:t>
            </a:r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F16</a:t>
            </a:r>
            <a:r>
              <a:rPr lang="en-US" sz="7200" dirty="0" smtClean="0">
                <a:latin typeface="Comic Sans MS" pitchFamily="66" charset="0"/>
              </a:rPr>
              <a:t>, 6.042 will</a:t>
            </a:r>
          </a:p>
          <a:p>
            <a:pPr algn="l"/>
            <a:r>
              <a:rPr lang="en-US" sz="7200" dirty="0" smtClean="0">
                <a:latin typeface="Comic Sans MS" pitchFamily="66" charset="0"/>
              </a:rPr>
              <a:t>be taught in usual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lecture/recitation</a:t>
            </a:r>
          </a:p>
          <a:p>
            <a:pPr algn="l"/>
            <a:r>
              <a:rPr lang="en-US" sz="7200" dirty="0" smtClean="0">
                <a:solidFill>
                  <a:srgbClr val="0000E5"/>
                </a:solidFill>
                <a:latin typeface="Comic Sans MS" pitchFamily="66" charset="0"/>
              </a:rPr>
              <a:t>style</a:t>
            </a:r>
            <a:r>
              <a:rPr lang="en-US" sz="7200" dirty="0" smtClean="0">
                <a:latin typeface="Comic Sans MS" pitchFamily="66" charset="0"/>
              </a:rPr>
              <a:t>. </a:t>
            </a:r>
            <a:endParaRPr lang="en-US" sz="7200" dirty="0">
              <a:latin typeface="Comic Sans MS" pitchFamily="66" charset="0"/>
            </a:endParaRPr>
          </a:p>
          <a:p>
            <a:pPr algn="l"/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2242" y="6578600"/>
            <a:ext cx="981759" cy="276999"/>
          </a:xfrm>
        </p:spPr>
        <p:txBody>
          <a:bodyPr/>
          <a:lstStyle/>
          <a:p>
            <a:pPr>
              <a:defRPr/>
            </a:pPr>
            <a:r>
              <a:rPr lang="en-US" sz="1200" dirty="0" smtClean="0"/>
              <a:t>welcome.</a:t>
            </a:r>
            <a:fld id="{DB6F0ED6-FEF5-4C9C-B1CC-29B47EC66FAA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18450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3201" y="1754179"/>
            <a:ext cx="8940799" cy="4075121"/>
          </a:xfrm>
        </p:spPr>
        <p:txBody>
          <a:bodyPr/>
          <a:lstStyle/>
          <a:p>
            <a:pPr eaLnBrk="1" hangingPunct="1">
              <a:defRPr/>
            </a:pP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*me</a:t>
            </a:r>
            <a:endParaRPr lang="en-US" b="1" u="sng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8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meyer152752_200x205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00" y="4165599"/>
            <a:ext cx="1803400" cy="18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 advClick="0">
        <p:fade/>
      </p:transition>
    </mc:Choice>
    <mc:Fallback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40339" y="6553200"/>
            <a:ext cx="13036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53FE1C2-9E91-4C24-BD74-47BCF0F2913B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3937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sz="5400" dirty="0" err="1" smtClean="0"/>
              <a:t>MITx</a:t>
            </a:r>
            <a:r>
              <a:rPr lang="en-US" sz="5400" dirty="0" smtClean="0"/>
              <a:t> site: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 6.042r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Register</a:t>
            </a:r>
            <a:r>
              <a:rPr lang="en-US" sz="5400" dirty="0" smtClean="0">
                <a:latin typeface="Comic Sans MS" pitchFamily="66" charset="0"/>
              </a:rPr>
              <a:t>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8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94B0267F-552B-40F8-B536-DB917AF50A68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6.042 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4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80198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If you have  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been on </a:t>
            </a:r>
            <a:r>
              <a:rPr lang="en-US" sz="4400" dirty="0" smtClean="0">
                <a:latin typeface="Comic Sans MS"/>
                <a:cs typeface="Comic Sans MS"/>
              </a:rPr>
              <a:t>a school Math Team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done Math competitions 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 (like Olympiad, Putnam, MAA)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>
                <a:latin typeface="Comic Sans MS"/>
                <a:cs typeface="Comic Sans MS"/>
              </a:rPr>
              <a:t>t</a:t>
            </a:r>
            <a:r>
              <a:rPr lang="en-US" sz="4400" dirty="0" smtClean="0">
                <a:latin typeface="Comic Sans MS"/>
                <a:cs typeface="Comic Sans MS"/>
              </a:rPr>
              <a:t>aken one or more of</a:t>
            </a:r>
          </a:p>
          <a:p>
            <a:pPr algn="l"/>
            <a:r>
              <a:rPr lang="en-US" sz="4400" dirty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   6.006, 18.100, 18.06, 18.200,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 or a more advanced subject</a:t>
            </a:r>
          </a:p>
        </p:txBody>
      </p:sp>
    </p:spTree>
    <p:extLst>
      <p:ext uri="{BB962C8B-B14F-4D97-AF65-F5344CB8AC3E}">
        <p14:creationId xmlns:p14="http://schemas.microsoft.com/office/powerpoint/2010/main" val="139127086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96912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Math Team, Math competitions, 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6.006 or more advanced: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6.042 may not be the best use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of your time.</a:t>
            </a:r>
            <a:endParaRPr lang="en-US" sz="4400" dirty="0">
              <a:solidFill>
                <a:srgbClr val="CB21DD"/>
              </a:solidFill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1473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welcome.</a:t>
            </a:r>
            <a:fld id="{2B986348-2DD7-4EF4-90D6-BCF5E4E7E5EE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2596" y="1295400"/>
            <a:ext cx="8969122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4400" dirty="0" smtClean="0">
                <a:latin typeface="Comic Sans MS"/>
                <a:cs typeface="Comic Sans MS"/>
              </a:rPr>
              <a:t>Math Team, Math competitions, 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   6.006 or more advanced: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6.042 may not be the best use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of your time.  </a:t>
            </a:r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Discuss </a:t>
            </a:r>
          </a:p>
          <a:p>
            <a:pPr algn="l"/>
            <a:r>
              <a:rPr lang="en-US" sz="4400" dirty="0" smtClean="0">
                <a:solidFill>
                  <a:srgbClr val="CB21DD"/>
                </a:solidFill>
                <a:latin typeface="Comic Sans MS"/>
                <a:cs typeface="Comic Sans MS"/>
              </a:rPr>
              <a:t>alternatives with the Instructor</a:t>
            </a:r>
          </a:p>
          <a:p>
            <a:r>
              <a:rPr lang="en-US" sz="4400" dirty="0">
                <a:latin typeface="Courier New"/>
                <a:cs typeface="Courier New"/>
                <a:hlinkClick r:id="rId2"/>
              </a:rPr>
              <a:t>6042-instructor@</a:t>
            </a:r>
            <a:r>
              <a:rPr lang="en-US" sz="4400" dirty="0" smtClean="0">
                <a:latin typeface="Courier New"/>
                <a:cs typeface="Courier New"/>
                <a:hlinkClick r:id="rId2"/>
              </a:rPr>
              <a:t>mit.edu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Strong Math </a:t>
            </a:r>
            <a:r>
              <a:rPr lang="en-US" dirty="0"/>
              <a:t>E</a:t>
            </a:r>
            <a:r>
              <a:rPr lang="en-US" dirty="0" smtClean="0"/>
              <a:t>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293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xmlns:p14="http://schemas.microsoft.com/office/powerpoint/2010/main" advClick="0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75023C36-FE4D-4530-8B57-5C3563E819D6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84375" y="277813"/>
            <a:ext cx="5445125" cy="1106487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notes, handouts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marL="857250" indent="-857250" algn="l">
              <a:buFont typeface="Arial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  <a:p>
            <a:pPr algn="l">
              <a:spcAft>
                <a:spcPts val="0"/>
              </a:spcAft>
              <a:defRPr/>
            </a:pPr>
            <a:endParaRPr lang="en-US" sz="2400" b="1" u="sng" kern="0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  <a:hlinkClick r:id="rId7"/>
            </a:endParaRPr>
          </a:p>
          <a:p>
            <a:pPr algn="l">
              <a:spcAft>
                <a:spcPts val="3000"/>
              </a:spcAft>
              <a:defRPr/>
            </a:pP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://stellar.mit.edu/S/course/6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sp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16/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6.042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/</a:t>
            </a:r>
            <a:endParaRPr lang="en-US" sz="24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39172" y="2128828"/>
            <a:ext cx="8868832" cy="25853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Readings &amp; online problems </a:t>
            </a:r>
          </a:p>
          <a:p>
            <a:pPr algn="l">
              <a:defRPr/>
            </a:pPr>
            <a:r>
              <a:rPr lang="en-US" sz="5400" dirty="0" smtClean="0">
                <a:latin typeface="Comic Sans MS" pitchFamily="66" charset="0"/>
              </a:rPr>
              <a:t>in class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calendar on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</a:p>
          <a:p>
            <a:pPr>
              <a:defRPr/>
            </a:pPr>
            <a:r>
              <a:rPr lang="en-US" sz="5400" dirty="0">
                <a:latin typeface="Comic Sans MS" pitchFamily="66" charset="0"/>
              </a:rPr>
              <a:t>due </a:t>
            </a:r>
            <a:r>
              <a:rPr lang="en-US" sz="5400" dirty="0">
                <a:solidFill>
                  <a:srgbClr val="077F15"/>
                </a:solidFill>
                <a:latin typeface="Comic Sans MS" pitchFamily="66" charset="0"/>
              </a:rPr>
              <a:t>starting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Friday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09619" y="6553200"/>
            <a:ext cx="123438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D204BE9-2F10-477E-9517-5A472BD6B7C3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7020</TotalTime>
  <Words>587</Words>
  <Application>Microsoft Macintosh PowerPoint</Application>
  <PresentationFormat>On-screen Show (4:3)</PresentationFormat>
  <Paragraphs>147</Paragraphs>
  <Slides>20</Slides>
  <Notes>16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6.042 Lecture Template</vt:lpstr>
      <vt:lpstr>Equation</vt:lpstr>
      <vt:lpstr>Mathematics for Computer Science 6.042J/18.062J</vt:lpstr>
      <vt:lpstr>Mathematics for Computer Science 6.042J/18.062J</vt:lpstr>
      <vt:lpstr>6.042 Quick Summary</vt:lpstr>
      <vt:lpstr>Strong Math Experience</vt:lpstr>
      <vt:lpstr>Strong Math Experience</vt:lpstr>
      <vt:lpstr>Strong Math Experience</vt:lpstr>
      <vt:lpstr>Vocabulary</vt:lpstr>
      <vt:lpstr>Stellar Web site</vt:lpstr>
      <vt:lpstr>Reading Assignment</vt:lpstr>
      <vt:lpstr>MITx site: 6.042r</vt:lpstr>
      <vt:lpstr>Session/Table changes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Teamwork</vt:lpstr>
      <vt:lpstr>Teamwork</vt:lpstr>
      <vt:lpstr>MITx site: 6.042r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517</cp:revision>
  <cp:lastPrinted>2016-01-02T20:04:28Z</cp:lastPrinted>
  <dcterms:created xsi:type="dcterms:W3CDTF">2011-02-02T02:45:17Z</dcterms:created>
  <dcterms:modified xsi:type="dcterms:W3CDTF">2016-01-02T20:04:34Z</dcterms:modified>
</cp:coreProperties>
</file>