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8.bin" ContentType="application/vnd.openxmlformats-officedocument.oleObject"/>
  <Override PartName="/ppt/notesSlides/notesSlide11.xml" ContentType="application/vnd.openxmlformats-officedocument.presentationml.notesSlide+xml"/>
  <Override PartName="/ppt/embeddings/oleObject9.bin" ContentType="application/vnd.openxmlformats-officedocument.oleObject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3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5.bin" ContentType="application/vnd.openxmlformats-officedocument.oleObject"/>
  <Override PartName="/ppt/notesSlides/notesSlide21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22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20.bin" ContentType="application/vnd.openxmlformats-officedocument.oleObject"/>
  <Override PartName="/ppt/notesSlides/notesSlide2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30.xml" ContentType="application/vnd.openxmlformats-officedocument.presentationml.notesSlide+xml"/>
  <Override PartName="/ppt/embeddings/oleObject2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306" r:id="rId2"/>
    <p:sldId id="296" r:id="rId3"/>
    <p:sldId id="369" r:id="rId4"/>
    <p:sldId id="384" r:id="rId5"/>
    <p:sldId id="314" r:id="rId6"/>
    <p:sldId id="391" r:id="rId7"/>
    <p:sldId id="401" r:id="rId8"/>
    <p:sldId id="302" r:id="rId9"/>
    <p:sldId id="403" r:id="rId10"/>
    <p:sldId id="324" r:id="rId11"/>
    <p:sldId id="400" r:id="rId12"/>
    <p:sldId id="406" r:id="rId13"/>
    <p:sldId id="410" r:id="rId14"/>
    <p:sldId id="365" r:id="rId15"/>
    <p:sldId id="408" r:id="rId16"/>
    <p:sldId id="407" r:id="rId17"/>
    <p:sldId id="409" r:id="rId18"/>
    <p:sldId id="404" r:id="rId19"/>
    <p:sldId id="411" r:id="rId20"/>
    <p:sldId id="386" r:id="rId21"/>
    <p:sldId id="388" r:id="rId22"/>
    <p:sldId id="412" r:id="rId23"/>
    <p:sldId id="300" r:id="rId24"/>
    <p:sldId id="416" r:id="rId25"/>
    <p:sldId id="413" r:id="rId26"/>
    <p:sldId id="393" r:id="rId27"/>
    <p:sldId id="367" r:id="rId28"/>
    <p:sldId id="415" r:id="rId29"/>
    <p:sldId id="414" r:id="rId30"/>
    <p:sldId id="402" r:id="rId31"/>
  </p:sldIdLst>
  <p:sldSz cx="9144000" cy="6858000" type="screen4x3"/>
  <p:notesSz cx="9601200" cy="7315200"/>
  <p:custDataLst>
    <p:tags r:id="rId3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1" autoAdjust="0"/>
    <p:restoredTop sz="99832" autoAdjust="0"/>
  </p:normalViewPr>
  <p:slideViewPr>
    <p:cSldViewPr snapToGrid="0" showGuides="1">
      <p:cViewPr varScale="1">
        <p:scale>
          <a:sx n="117" d="100"/>
          <a:sy n="117" d="100"/>
        </p:scale>
        <p:origin x="-832" y="-104"/>
      </p:cViewPr>
      <p:guideLst>
        <p:guide orient="horz" pos="2176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4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F52A8-AB7C-401C-B8E1-CA4A14F1C98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D234-A79E-41E3-B31D-576D2B5D4D1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3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CE8-5B86-429A-B749-410F8DFE8B3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4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April 30,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Conditional Probability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1429" y="5430762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3E4C6C7A-C13C-402F-A962-0DA50AE1253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657225" y="1243192"/>
            <a:ext cx="7777163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|A}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is the probability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 of </a:t>
            </a:r>
            <a:r>
              <a:rPr lang="en-US" sz="4800" dirty="0">
                <a:latin typeface="Comic Sans MS" pitchFamily="66" charset="0"/>
              </a:rPr>
              <a:t>event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i="1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660066"/>
                </a:solidFill>
                <a:latin typeface="Comic Sans MS" pitchFamily="66" charset="0"/>
              </a:rPr>
              <a:t>given</a:t>
            </a:r>
            <a:r>
              <a:rPr lang="en-US" sz="4800" dirty="0">
                <a:latin typeface="Comic Sans MS" pitchFamily="66" charset="0"/>
              </a:rPr>
              <a:t> that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event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has </a:t>
            </a:r>
            <a:r>
              <a:rPr lang="en-US" sz="4800" dirty="0" smtClean="0">
                <a:latin typeface="Comic Sans MS" pitchFamily="66" charset="0"/>
              </a:rPr>
              <a:t>occurre</a:t>
            </a:r>
            <a:r>
              <a:rPr lang="en-US" sz="4400" dirty="0" smtClean="0">
                <a:latin typeface="Comic Sans MS" pitchFamily="66" charset="0"/>
              </a:rPr>
              <a:t>d: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411235" y="3850292"/>
            <a:ext cx="8225215" cy="2245707"/>
          </a:xfrm>
          <a:prstGeom prst="rect">
            <a:avLst/>
          </a:prstGeom>
          <a:noFill/>
          <a:ln w="3810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539381"/>
              </p:ext>
            </p:extLst>
          </p:nvPr>
        </p:nvGraphicFramePr>
        <p:xfrm>
          <a:off x="595313" y="3717925"/>
          <a:ext cx="78708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4" imgW="1612900" imgH="495300" progId="Equation.DSMT4">
                  <p:embed/>
                </p:oleObj>
              </mc:Choice>
              <mc:Fallback>
                <p:oleObj name="Equation" r:id="rId4" imgW="16129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3717925"/>
                        <a:ext cx="7870825" cy="241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52291" y="264569"/>
            <a:ext cx="624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Conditional </a:t>
            </a:r>
            <a:r>
              <a:rPr lang="en-US" sz="4400" b="1" dirty="0" smtClean="0">
                <a:latin typeface="+mj-lt"/>
              </a:rPr>
              <a:t>Probability</a:t>
            </a:r>
            <a:endParaRPr lang="en-US" sz="4400" b="1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57395"/>
              </p:ext>
            </p:extLst>
          </p:nvPr>
        </p:nvGraphicFramePr>
        <p:xfrm>
          <a:off x="338138" y="1631950"/>
          <a:ext cx="8169275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59" name="Equation" r:id="rId4" imgW="1511300" imgH="685800" progId="Equation.DSMT4">
                  <p:embed/>
                </p:oleObj>
              </mc:Choice>
              <mc:Fallback>
                <p:oleObj name="Equation" r:id="rId4" imgW="15113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1631950"/>
                        <a:ext cx="8169275" cy="3703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6243465B-1FAC-4BC8-AF6F-DE32C2D781D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207610" y="1563007"/>
            <a:ext cx="8548648" cy="3883097"/>
          </a:xfrm>
          <a:prstGeom prst="rect">
            <a:avLst/>
          </a:prstGeom>
          <a:noFill/>
          <a:ln w="3810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6600" b="0" dirty="0" smtClean="0">
                <a:solidFill>
                  <a:schemeClr val="tx1"/>
                </a:solidFill>
              </a:rPr>
              <a:t>Product Rule</a:t>
            </a:r>
          </a:p>
        </p:txBody>
      </p:sp>
    </p:spTree>
    <p:extLst>
      <p:ext uri="{BB962C8B-B14F-4D97-AF65-F5344CB8AC3E}">
        <p14:creationId xmlns:p14="http://schemas.microsoft.com/office/powerpoint/2010/main" val="5254195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936916" y="4373134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(3,1,1)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49970" y="4868794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(3,2,1)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935366" y="5297616"/>
            <a:ext cx="1463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(3,3,2)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53512" y="572851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(3,3,1)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05861" y="2731125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506207"/>
              </p:ext>
            </p:extLst>
          </p:nvPr>
        </p:nvGraphicFramePr>
        <p:xfrm>
          <a:off x="6340519" y="517000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58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0519" y="517000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921067"/>
              </p:ext>
            </p:extLst>
          </p:nvPr>
        </p:nvGraphicFramePr>
        <p:xfrm>
          <a:off x="6416934" y="4349435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59" name="Equation" r:id="rId6" imgW="177800" imgH="533400" progId="Equation.DSMT4">
                  <p:embed/>
                </p:oleObj>
              </mc:Choice>
              <mc:Fallback>
                <p:oleObj name="Equation" r:id="rId6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6934" y="4349435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22" grpId="0"/>
      <p:bldP spid="123" grpId="0"/>
      <p:bldP spid="125" grpId="0"/>
      <p:bldP spid="126" grpId="0"/>
      <p:bldP spid="127" grpId="0"/>
      <p:bldP spid="128" grpId="0"/>
      <p:bldP spid="1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91" y="704611"/>
            <a:ext cx="1528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prize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at 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936916" y="4373134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(3,1,1)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49970" y="4868794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(3,2,1)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935366" y="5297616"/>
            <a:ext cx="1463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(3,3,2)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53512" y="572851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(3,3,1)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05861" y="2731125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603520"/>
              </p:ext>
            </p:extLst>
          </p:nvPr>
        </p:nvGraphicFramePr>
        <p:xfrm>
          <a:off x="6340519" y="517000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0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0519" y="517000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35913"/>
              </p:ext>
            </p:extLst>
          </p:nvPr>
        </p:nvGraphicFramePr>
        <p:xfrm>
          <a:off x="6416934" y="4349435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1" name="Equation" r:id="rId6" imgW="177800" imgH="533400" progId="Equation.DSMT4">
                  <p:embed/>
                </p:oleObj>
              </mc:Choice>
              <mc:Fallback>
                <p:oleObj name="Equation" r:id="rId6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6934" y="4349435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9524"/>
              </p:ext>
            </p:extLst>
          </p:nvPr>
        </p:nvGraphicFramePr>
        <p:xfrm>
          <a:off x="6601469" y="517416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2" name="Equation" r:id="rId7" imgW="177800" imgH="533400" progId="Equation.DSMT4">
                  <p:embed/>
                </p:oleObj>
              </mc:Choice>
              <mc:Fallback>
                <p:oleObj name="Equation" r:id="rId7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01469" y="517416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745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Pr{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2}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[goat </a:t>
            </a:r>
            <a:r>
              <a:rPr lang="en-US" sz="4000" dirty="0">
                <a:latin typeface="Comic Sans MS" pitchFamily="66" charset="0"/>
              </a:rPr>
              <a:t>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(1,1,3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1,2,3)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3,3,1)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(3,2,1)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99668625-B7B6-4F60-B5FE-C3515303658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Pr{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2}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[goat </a:t>
            </a:r>
            <a:r>
              <a:rPr lang="en-US" sz="4000" dirty="0">
                <a:latin typeface="Comic Sans MS" pitchFamily="66" charset="0"/>
              </a:rPr>
              <a:t>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(1,1,3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1,2,3)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3,3,1)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(3,2,1)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99668625-B7B6-4F60-B5FE-C3515303658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218617" y="4130984"/>
            <a:ext cx="7305205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(1,1,2),(1,1,3), (1,2,3),(1,3,2)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242295" y="1367041"/>
            <a:ext cx="2672527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5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FCF15E04-3298-48B5-AD07-D0187196EF1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2}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1,3,2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7399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FCF15E04-3298-48B5-AD07-D0187196EF1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2}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1,3,2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047965" y="1315094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814144" y="3892154"/>
            <a:ext cx="37513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(1,1,2), (1,3,2)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9743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17233D2A-0857-4415-88C1-423492E69A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44022" y="1734445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868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34" grpId="0"/>
      <p:bldP spid="135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17233D2A-0857-4415-88C1-423492E69A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295" y="1734445"/>
            <a:ext cx="2571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goat at 2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cxnSp>
        <p:nvCxnSpPr>
          <p:cNvPr id="122" name="Straight Connector 121"/>
          <p:cNvCxnSpPr/>
          <p:nvPr/>
        </p:nvCxnSpPr>
        <p:spPr bwMode="auto">
          <a:xfrm flipH="1" flipV="1">
            <a:off x="6172164" y="2279076"/>
            <a:ext cx="735911" cy="94961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688395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52B71504-A7D4-4915-9F12-4FB8BCF731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Conditional Probability: A Fair Die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41313" y="2717800"/>
            <a:ext cx="83978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“knowledge” changes probabilities:</a:t>
            </a:r>
          </a:p>
          <a:p>
            <a:pPr algn="l"/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      Pr{roll 1 </a:t>
            </a:r>
            <a:r>
              <a:rPr lang="en-US" sz="4000" dirty="0">
                <a:solidFill>
                  <a:srgbClr val="1B7F3C"/>
                </a:solidFill>
                <a:latin typeface="Comic Sans MS" pitchFamily="66" charset="0"/>
              </a:rPr>
              <a:t>knowing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rolled odd}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860425" y="1000125"/>
          <a:ext cx="738822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4" imgW="2260440" imgH="533160" progId="Equation.DSMT4">
                  <p:embed/>
                </p:oleObj>
              </mc:Choice>
              <mc:Fallback>
                <p:oleObj name="Equation" r:id="rId4" imgW="226044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000125"/>
                        <a:ext cx="7388225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41500" y="4006850"/>
          <a:ext cx="4589463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6" imgW="1117440" imgH="533160" progId="Equation.DSMT4">
                  <p:embed/>
                </p:oleObj>
              </mc:Choice>
              <mc:Fallback>
                <p:oleObj name="Equation" r:id="rId6" imgW="111744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006850"/>
                        <a:ext cx="4589463" cy="218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prize at 1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247643"/>
                </a:solidFill>
              </a:rPr>
              <a:t>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CF7919B3-9114-487F-983E-FE0A79358A7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75759" y="2332594"/>
            <a:ext cx="2657098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91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CF7919B3-9114-487F-983E-FE0A79358A7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73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264270"/>
              </p:ext>
            </p:extLst>
          </p:nvPr>
        </p:nvGraphicFramePr>
        <p:xfrm>
          <a:off x="1057275" y="3384550"/>
          <a:ext cx="4695825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74" name="Equation" r:id="rId6" imgW="762000" imgH="469900" progId="Equation.DSMT4">
                  <p:embed/>
                </p:oleObj>
              </mc:Choice>
              <mc:Fallback>
                <p:oleObj name="Equation" r:id="rId6" imgW="76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7275" y="3384550"/>
                        <a:ext cx="4695825" cy="289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CF7919B3-9114-487F-983E-FE0A79358A7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7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254148"/>
              </p:ext>
            </p:extLst>
          </p:nvPr>
        </p:nvGraphicFramePr>
        <p:xfrm>
          <a:off x="1255713" y="3454400"/>
          <a:ext cx="7197725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8" name="Equation" r:id="rId6" imgW="1143000" imgH="457200" progId="Equation.DSMT4">
                  <p:embed/>
                </p:oleObj>
              </mc:Choice>
              <mc:Fallback>
                <p:oleObj name="Equation" r:id="rId6" imgW="114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5713" y="3454400"/>
                        <a:ext cx="7197725" cy="288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7488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B44A5F1B-240B-4E55-8EA4-F0567455291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985" y="1118124"/>
            <a:ext cx="9009669" cy="315896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Seems </a:t>
            </a:r>
            <a:r>
              <a:rPr lang="en-US" sz="4400" dirty="0" smtClean="0"/>
              <a:t>the </a:t>
            </a:r>
            <a:r>
              <a:rPr lang="en-US" sz="4400" dirty="0" smtClean="0"/>
              <a:t>contestant </a:t>
            </a:r>
            <a:r>
              <a:rPr lang="en-US" sz="4400" dirty="0" smtClean="0"/>
              <a:t>may as </a:t>
            </a:r>
            <a:r>
              <a:rPr lang="en-US" sz="4400" dirty="0" smtClean="0"/>
              <a:t>well 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b="1" dirty="0" smtClean="0"/>
              <a:t>stick</a:t>
            </a:r>
            <a:r>
              <a:rPr lang="en-US" sz="4400" dirty="0" smtClean="0"/>
              <a:t>, since the </a:t>
            </a:r>
            <a:r>
              <a:rPr lang="en-US" sz="4400" dirty="0" smtClean="0"/>
              <a:t>probabili</a:t>
            </a:r>
            <a:r>
              <a:rPr lang="en-US" sz="4800" dirty="0" smtClean="0"/>
              <a:t>ty </a:t>
            </a:r>
            <a:r>
              <a:rPr lang="en-US" sz="4400" dirty="0" smtClean="0"/>
              <a:t>is </a:t>
            </a:r>
            <a:r>
              <a:rPr lang="en-US" sz="4400" dirty="0" smtClean="0">
                <a:solidFill>
                  <a:srgbClr val="0000CC"/>
                </a:solidFill>
              </a:rPr>
              <a:t>1/2 </a:t>
            </a:r>
            <a:endParaRPr lang="en-US" sz="4400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CC0099"/>
                </a:solidFill>
              </a:rPr>
              <a:t>given </a:t>
            </a:r>
            <a:r>
              <a:rPr lang="en-US" sz="4400" dirty="0" smtClean="0">
                <a:solidFill>
                  <a:srgbClr val="CC0099"/>
                </a:solidFill>
              </a:rPr>
              <a:t>what he </a:t>
            </a:r>
            <a:r>
              <a:rPr lang="en-US" sz="4400" dirty="0" smtClean="0">
                <a:solidFill>
                  <a:srgbClr val="CC0099"/>
                </a:solidFill>
              </a:rPr>
              <a:t>knows</a:t>
            </a:r>
            <a:r>
              <a:rPr lang="en-US" sz="4400" dirty="0" smtClean="0"/>
              <a:t> when 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chooses.</a:t>
            </a:r>
            <a:endParaRPr lang="en-US" sz="4400" dirty="0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701" y="3408281"/>
            <a:ext cx="8287493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/>
                <a:cs typeface="Comic Sans MS"/>
              </a:rPr>
              <a:t>               But</a:t>
            </a:r>
            <a:r>
              <a:rPr lang="en-US" sz="4400" dirty="0" smtClean="0">
                <a:solidFill>
                  <a:srgbClr val="DA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wait,</a:t>
            </a:r>
            <a:r>
              <a:rPr lang="en-US" sz="4400" dirty="0">
                <a:solidFill>
                  <a:srgbClr val="DA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contestant </a:t>
            </a:r>
            <a:endParaRPr lang="en-US" sz="4400" dirty="0" smtClean="0">
              <a:latin typeface="Comic Sans MS"/>
              <a:cs typeface="Comic Sans MS"/>
            </a:endParaRP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400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CC0099"/>
                </a:solidFill>
                <a:latin typeface="Comic Sans MS"/>
                <a:cs typeface="Comic Sans MS"/>
              </a:rPr>
              <a:t>knows more</a:t>
            </a:r>
            <a:r>
              <a:rPr lang="en-US" sz="4800" i="1" dirty="0" smtClean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than </a:t>
            </a:r>
            <a:r>
              <a:rPr lang="en-US" sz="4800" dirty="0">
                <a:solidFill>
                  <a:srgbClr val="0000FF"/>
                </a:solidFill>
                <a:latin typeface="Comic Sans MS"/>
                <a:cs typeface="Comic Sans MS"/>
              </a:rPr>
              <a:t>goat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at </a:t>
            </a:r>
            <a:r>
              <a:rPr lang="en-US" sz="4800" dirty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he </a:t>
            </a:r>
            <a:r>
              <a:rPr lang="en-US" sz="4800" dirty="0">
                <a:latin typeface="Comic Sans MS"/>
                <a:cs typeface="Comic Sans MS"/>
              </a:rPr>
              <a:t>knows</a:t>
            </a:r>
          </a:p>
          <a:p>
            <a:pPr algn="l">
              <a:lnSpc>
                <a:spcPct val="90000"/>
              </a:lnSpc>
            </a:pP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    Carol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5400" dirty="0">
                <a:solidFill>
                  <a:srgbClr val="FF33CC"/>
                </a:solidFill>
                <a:latin typeface="Comic Sans MS"/>
                <a:cs typeface="Comic Sans MS"/>
              </a:rPr>
              <a:t>opened</a:t>
            </a:r>
            <a:r>
              <a:rPr lang="en-US" sz="5400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door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5400" dirty="0" smtClean="0">
                <a:latin typeface="Comic Sans MS"/>
                <a:cs typeface="Comic Sans MS"/>
              </a:rPr>
              <a:t>!  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B44A5F1B-240B-4E55-8EA4-F0567455291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666" y="1093062"/>
            <a:ext cx="8510468" cy="470378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So until now, we have been </a:t>
            </a:r>
            <a:r>
              <a:rPr lang="en-US" sz="6000" dirty="0" smtClean="0">
                <a:solidFill>
                  <a:srgbClr val="EE040A"/>
                </a:solidFill>
              </a:rPr>
              <a:t>conditioning on the </a:t>
            </a:r>
            <a:r>
              <a:rPr lang="en-US" sz="6000" dirty="0">
                <a:solidFill>
                  <a:srgbClr val="EE040A"/>
                </a:solidFill>
              </a:rPr>
              <a:t>wrong events</a:t>
            </a:r>
            <a:r>
              <a:rPr lang="en-US" sz="6000" dirty="0"/>
              <a:t> </a:t>
            </a:r>
            <a:r>
              <a:rPr lang="en-US" sz="6000" dirty="0" smtClean="0"/>
              <a:t>—a common blunder.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Using the </a:t>
            </a:r>
            <a:r>
              <a:rPr lang="en-US" sz="6000" dirty="0" smtClean="0">
                <a:solidFill>
                  <a:srgbClr val="0000FF"/>
                </a:solidFill>
              </a:rPr>
              <a:t>correct one</a:t>
            </a:r>
            <a:r>
              <a:rPr lang="en-US" sz="6000" dirty="0" smtClean="0"/>
              <a:t>:</a:t>
            </a:r>
            <a:endParaRPr lang="en-US" sz="6000" dirty="0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99612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17233D2A-0857-4415-88C1-423492E69A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295" y="1734445"/>
            <a:ext cx="2571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goat at 2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89712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035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 flipV="1">
            <a:off x="5946642" y="1222629"/>
            <a:ext cx="1329389" cy="48667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6609295" y="1734445"/>
            <a:ext cx="2571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goat at 2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 useBgFill="1">
        <p:nvSpPr>
          <p:cNvPr id="124" name="TextBox 123"/>
          <p:cNvSpPr txBox="1"/>
          <p:nvPr/>
        </p:nvSpPr>
        <p:spPr>
          <a:xfrm>
            <a:off x="6365701" y="3104690"/>
            <a:ext cx="2745734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  <a:endParaRPr lang="en-US" sz="44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125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65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</a:t>
            </a:r>
            <a:r>
              <a:rPr lang="en-US" sz="4000" dirty="0" smtClean="0">
                <a:solidFill>
                  <a:srgbClr val="FF0000"/>
                </a:solidFill>
              </a:rPr>
              <a:t>               </a:t>
            </a:r>
            <a:r>
              <a:rPr lang="en-US" sz="4000" dirty="0" smtClean="0"/>
              <a:t>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FF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</a:t>
            </a:r>
            <a:r>
              <a:rPr lang="en-US" sz="4000" dirty="0" smtClean="0">
                <a:solidFill>
                  <a:srgbClr val="0000FF"/>
                </a:solidFill>
              </a:rPr>
              <a:t>Carol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/>
              <a:t>}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FF"/>
                </a:solidFill>
              </a:rPr>
              <a:t>picked 1 &amp; Carol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CF7919B3-9114-487F-983E-FE0A79358A7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2426815"/>
              </p:ext>
            </p:extLst>
          </p:nvPr>
        </p:nvGraphicFramePr>
        <p:xfrm>
          <a:off x="2819105" y="3221038"/>
          <a:ext cx="1766888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59" name="Equation" r:id="rId4" imgW="368300" imgH="381000" progId="Equation.DSMT4">
                  <p:embed/>
                </p:oleObj>
              </mc:Choice>
              <mc:Fallback>
                <p:oleObj name="Equation" r:id="rId4" imgW="3683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105" y="3221038"/>
                        <a:ext cx="1766888" cy="1827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</a:t>
            </a:r>
            <a:r>
              <a:rPr lang="en-US" sz="4000" dirty="0" smtClean="0">
                <a:solidFill>
                  <a:srgbClr val="FF0000"/>
                </a:solidFill>
              </a:rPr>
              <a:t>prize at 1</a:t>
            </a:r>
            <a:r>
              <a:rPr lang="en-US" sz="4000" dirty="0" smtClean="0"/>
              <a:t>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FF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</a:t>
            </a:r>
            <a:r>
              <a:rPr lang="en-US" sz="4000" dirty="0" smtClean="0">
                <a:solidFill>
                  <a:srgbClr val="0000FF"/>
                </a:solidFill>
              </a:rPr>
              <a:t>Carol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/>
              <a:t>}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FF"/>
                </a:solidFill>
              </a:rPr>
              <a:t>picked 1 &amp; Carol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CF7919B3-9114-487F-983E-FE0A79358A7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8450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0015177"/>
              </p:ext>
            </p:extLst>
          </p:nvPr>
        </p:nvGraphicFramePr>
        <p:xfrm>
          <a:off x="2824163" y="3221038"/>
          <a:ext cx="3471862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39" name="Equation" r:id="rId4" imgW="723900" imgH="381000" progId="Equation.DSMT4">
                  <p:embed/>
                </p:oleObj>
              </mc:Choice>
              <mc:Fallback>
                <p:oleObj name="Equation" r:id="rId4" imgW="723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3221038"/>
                        <a:ext cx="3471862" cy="1827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</a:t>
            </a:r>
            <a:r>
              <a:rPr lang="en-US" sz="4000" dirty="0" smtClean="0">
                <a:solidFill>
                  <a:srgbClr val="FF0000"/>
                </a:solidFill>
              </a:rPr>
              <a:t>prize at 1</a:t>
            </a:r>
            <a:r>
              <a:rPr lang="en-US" sz="4000" dirty="0" smtClean="0"/>
              <a:t>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FF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</a:t>
            </a:r>
            <a:r>
              <a:rPr lang="en-US" sz="4000" dirty="0" smtClean="0">
                <a:solidFill>
                  <a:srgbClr val="0000FF"/>
                </a:solidFill>
              </a:rPr>
              <a:t>Carol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/>
              <a:t>}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FF"/>
                </a:solidFill>
              </a:rPr>
              <a:t>picked 1 &amp; Carol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CF7919B3-9114-487F-983E-FE0A79358A7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094610"/>
              </p:ext>
            </p:extLst>
          </p:nvPr>
        </p:nvGraphicFramePr>
        <p:xfrm>
          <a:off x="2752725" y="4927600"/>
          <a:ext cx="3446463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40" name="Equation" r:id="rId6" imgW="977900" imgH="508000" progId="Equation.DSMT4">
                  <p:embed/>
                </p:oleObj>
              </mc:Choice>
              <mc:Fallback>
                <p:oleObj name="Equation" r:id="rId6" imgW="977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4927600"/>
                        <a:ext cx="3446463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/>
          <p:nvPr/>
        </p:nvSpPr>
        <p:spPr bwMode="auto">
          <a:xfrm>
            <a:off x="6359703" y="2897312"/>
            <a:ext cx="1705510" cy="2948684"/>
          </a:xfrm>
          <a:custGeom>
            <a:avLst/>
            <a:gdLst>
              <a:gd name="connsiteX0" fmla="*/ 0 w 1705510"/>
              <a:gd name="connsiteY0" fmla="*/ 2948684 h 2948684"/>
              <a:gd name="connsiteX1" fmla="*/ 1058239 w 1705510"/>
              <a:gd name="connsiteY1" fmla="*/ 2650733 h 2948684"/>
              <a:gd name="connsiteX2" fmla="*/ 1479479 w 1705510"/>
              <a:gd name="connsiteY2" fmla="*/ 2332234 h 2948684"/>
              <a:gd name="connsiteX3" fmla="*/ 1613043 w 1705510"/>
              <a:gd name="connsiteY3" fmla="*/ 1777430 h 2948684"/>
              <a:gd name="connsiteX4" fmla="*/ 1613043 w 1705510"/>
              <a:gd name="connsiteY4" fmla="*/ 1017142 h 2948684"/>
              <a:gd name="connsiteX5" fmla="*/ 1705510 w 1705510"/>
              <a:gd name="connsiteY5" fmla="*/ 0 h 294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5510" h="2948684">
                <a:moveTo>
                  <a:pt x="0" y="2948684"/>
                </a:moveTo>
                <a:cubicBezTo>
                  <a:pt x="405829" y="2851079"/>
                  <a:pt x="811659" y="2753475"/>
                  <a:pt x="1058239" y="2650733"/>
                </a:cubicBezTo>
                <a:cubicBezTo>
                  <a:pt x="1304819" y="2547991"/>
                  <a:pt x="1387012" y="2477785"/>
                  <a:pt x="1479479" y="2332234"/>
                </a:cubicBezTo>
                <a:cubicBezTo>
                  <a:pt x="1571946" y="2186683"/>
                  <a:pt x="1590782" y="1996612"/>
                  <a:pt x="1613043" y="1777430"/>
                </a:cubicBezTo>
                <a:cubicBezTo>
                  <a:pt x="1635304" y="1558248"/>
                  <a:pt x="1597632" y="1313380"/>
                  <a:pt x="1613043" y="1017142"/>
                </a:cubicBezTo>
                <a:cubicBezTo>
                  <a:pt x="1628454" y="720904"/>
                  <a:pt x="1666982" y="360452"/>
                  <a:pt x="1705510" y="0"/>
                </a:cubicBezTo>
              </a:path>
            </a:pathLst>
          </a:custGeom>
          <a:noFill/>
          <a:ln w="34925" cap="flat" cmpd="sng" algn="ctr">
            <a:solidFill>
              <a:srgbClr val="0000CC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08226" y="2089152"/>
            <a:ext cx="1510820" cy="769441"/>
          </a:xfrm>
          <a:prstGeom prst="rect">
            <a:avLst/>
          </a:prstGeom>
          <a:noFill/>
          <a:ln w="47625" cap="flat">
            <a:solidFill>
              <a:srgbClr val="FF33CC"/>
            </a:solidFill>
            <a:prstDash val="sysDot"/>
            <a:round/>
          </a:ln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4400" dirty="0">
                <a:solidFill>
                  <a:srgbClr val="0000FF"/>
                </a:solidFill>
                <a:latin typeface="+mj-lt"/>
              </a:rPr>
              <a:t>/3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65374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860425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3" name="TextBox 12"/>
          <p:cNvSpPr txBox="1"/>
          <p:nvPr/>
        </p:nvSpPr>
        <p:spPr>
          <a:xfrm>
            <a:off x="1101558" y="3082872"/>
            <a:ext cx="642996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Pr{A | O} = </a:t>
            </a:r>
            <a:r>
              <a:rPr lang="en-US" sz="3600" dirty="0" smtClean="0">
                <a:solidFill>
                  <a:srgbClr val="0000CC"/>
                </a:solidFill>
                <a:latin typeface="+mj-lt"/>
              </a:rPr>
              <a:t>Pr{1}/Pr{1,3,5}    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69C46E76-9FBA-451C-AE7E-0013B121AE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chemeClr val="tx1"/>
                </a:solidFill>
              </a:rPr>
              <a:t>Bayes</a:t>
            </a:r>
            <a:r>
              <a:rPr lang="en-US" sz="5400" dirty="0" smtClean="0">
                <a:solidFill>
                  <a:schemeClr val="tx1"/>
                </a:solidFill>
              </a:rPr>
              <a:t> Rule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745423"/>
              </p:ext>
            </p:extLst>
          </p:nvPr>
        </p:nvGraphicFramePr>
        <p:xfrm>
          <a:off x="1223133" y="1279525"/>
          <a:ext cx="6700837" cy="43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2" name="Equation" r:id="rId4" imgW="1066800" imgH="685800" progId="Equation.DSMT4">
                  <p:embed/>
                </p:oleObj>
              </mc:Choice>
              <mc:Fallback>
                <p:oleObj name="Equation" r:id="rId4" imgW="1066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133" y="1279525"/>
                        <a:ext cx="6700837" cy="430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1274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46" name="Text Box 123"/>
          <p:cNvSpPr txBox="1">
            <a:spLocks noChangeArrowheads="1"/>
          </p:cNvSpPr>
          <p:nvPr/>
        </p:nvSpPr>
        <p:spPr bwMode="auto">
          <a:xfrm>
            <a:off x="1132166" y="3074173"/>
            <a:ext cx="6871395" cy="3139321"/>
          </a:xfrm>
          <a:prstGeom prst="rect">
            <a:avLst/>
          </a:prstGeom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(1/6)/(1/2)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1/3</a:t>
            </a: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(1/3)/(1/2) 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2/3</a:t>
            </a:r>
          </a:p>
          <a:p>
            <a:pPr lvl="0"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E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0/(1/2)         = 0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E}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(1/2)/(1/2)    = 1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779034" y="3842536"/>
          <a:ext cx="448009" cy="63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5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034" y="3842536"/>
                        <a:ext cx="448009" cy="635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767513" y="5476743"/>
          <a:ext cx="461979" cy="65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6" name="Equation" r:id="rId6" imgW="152280" imgH="215640" progId="Equation.DSMT4">
                  <p:embed/>
                </p:oleObj>
              </mc:Choice>
              <mc:Fallback>
                <p:oleObj name="Equation" r:id="rId6" imgW="152280" imgH="215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513" y="5476743"/>
                        <a:ext cx="461979" cy="6569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7" name="Equation" r:id="rId7" imgW="152280" imgH="215640" progId="Equation.DSMT4">
                  <p:embed/>
                </p:oleObj>
              </mc:Choice>
              <mc:Fallback>
                <p:oleObj name="Equation" r:id="rId7" imgW="152280" imgH="215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860425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!2M.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5</a:t>
            </a:fld>
            <a:endParaRPr lang="en-US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85800" y="1752600"/>
            <a:ext cx="4208463" cy="3505200"/>
            <a:chOff x="685800" y="1752600"/>
            <a:chExt cx="4208463" cy="3505200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auto">
            <a:xfrm>
              <a:off x="685800" y="2895600"/>
              <a:ext cx="19812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rgbClr val="0000FF"/>
                  </a:solidFill>
                  <a:latin typeface="+mj-lt"/>
                </a:rPr>
                <a:t>{1,2,3,4,5,6}</a:t>
              </a:r>
            </a:p>
          </p:txBody>
        </p:sp>
        <p:grpSp>
          <p:nvGrpSpPr>
            <p:cNvPr id="21532" name="Group 6"/>
            <p:cNvGrpSpPr>
              <a:grpSpLocks/>
            </p:cNvGrpSpPr>
            <p:nvPr/>
          </p:nvGrpSpPr>
          <p:grpSpPr bwMode="auto">
            <a:xfrm>
              <a:off x="2185988" y="1752600"/>
              <a:ext cx="2708275" cy="3505200"/>
              <a:chOff x="1366" y="1104"/>
              <a:chExt cx="1706" cy="2208"/>
            </a:xfrm>
          </p:grpSpPr>
          <p:sp>
            <p:nvSpPr>
              <p:cNvPr id="16413" name="Oval 7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720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0000FF"/>
                    </a:solidFill>
                    <a:latin typeface="+mj-lt"/>
                  </a:rPr>
                  <a:t>{1,3,5}</a:t>
                </a:r>
              </a:p>
            </p:txBody>
          </p:sp>
          <p:sp>
            <p:nvSpPr>
              <p:cNvPr id="16414" name="Oval 8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768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{2,4,6}</a:t>
                </a:r>
              </a:p>
            </p:txBody>
          </p:sp>
          <p:cxnSp>
            <p:nvCxnSpPr>
              <p:cNvPr id="21535" name="AutoShape 9"/>
              <p:cNvCxnSpPr>
                <a:cxnSpLocks noChangeShapeType="1"/>
                <a:stCxn id="16387" idx="7"/>
                <a:endCxn id="16413" idx="2"/>
              </p:cNvCxnSpPr>
              <p:nvPr/>
            </p:nvCxnSpPr>
            <p:spPr bwMode="auto">
              <a:xfrm flipV="1">
                <a:off x="1497" y="1464"/>
                <a:ext cx="807" cy="465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36" name="AutoShape 10"/>
              <p:cNvCxnSpPr>
                <a:cxnSpLocks noChangeShapeType="1"/>
                <a:stCxn id="16387" idx="5"/>
                <a:endCxn id="16414" idx="2"/>
              </p:cNvCxnSpPr>
              <p:nvPr/>
            </p:nvCxnSpPr>
            <p:spPr bwMode="auto">
              <a:xfrm>
                <a:off x="1497" y="2439"/>
                <a:ext cx="807" cy="513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17" name="Text Box 11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8" name="Text Box 12"/>
              <p:cNvSpPr txBox="1">
                <a:spLocks noChangeArrowheads="1"/>
              </p:cNvSpPr>
              <p:nvPr/>
            </p:nvSpPr>
            <p:spPr bwMode="auto">
              <a:xfrm>
                <a:off x="1584" y="2880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  <p:sp>
            <p:nvSpPr>
              <p:cNvPr id="16419" name="Rectangle 13"/>
              <p:cNvSpPr>
                <a:spLocks noChangeArrowheads="1"/>
              </p:cNvSpPr>
              <p:nvPr/>
            </p:nvSpPr>
            <p:spPr bwMode="auto">
              <a:xfrm>
                <a:off x="1366" y="1572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  <p:sp>
            <p:nvSpPr>
              <p:cNvPr id="16420" name="Rectangle 14"/>
              <p:cNvSpPr>
                <a:spLocks noChangeArrowheads="1"/>
              </p:cNvSpPr>
              <p:nvPr/>
            </p:nvSpPr>
            <p:spPr bwMode="auto">
              <a:xfrm>
                <a:off x="1414" y="2676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</p:grpSp>
      </p:grpSp>
      <p:grpSp>
        <p:nvGrpSpPr>
          <p:cNvPr id="21520" name="Group 37"/>
          <p:cNvGrpSpPr>
            <a:grpSpLocks/>
          </p:cNvGrpSpPr>
          <p:nvPr/>
        </p:nvGrpSpPr>
        <p:grpSpPr bwMode="auto">
          <a:xfrm>
            <a:off x="4557713" y="1319213"/>
            <a:ext cx="2860676" cy="2200275"/>
            <a:chOff x="2863" y="831"/>
            <a:chExt cx="1802" cy="1386"/>
          </a:xfrm>
        </p:grpSpPr>
        <p:sp>
          <p:nvSpPr>
            <p:cNvPr id="16402" name="Rectangle 23"/>
            <p:cNvSpPr>
              <a:spLocks noChangeArrowheads="1"/>
            </p:cNvSpPr>
            <p:nvPr/>
          </p:nvSpPr>
          <p:spPr bwMode="auto">
            <a:xfrm>
              <a:off x="2863" y="1872"/>
              <a:ext cx="449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2/3</a:t>
              </a:r>
            </a:p>
          </p:txBody>
        </p:sp>
        <p:grpSp>
          <p:nvGrpSpPr>
            <p:cNvPr id="21523" name="Group 35"/>
            <p:cNvGrpSpPr>
              <a:grpSpLocks/>
            </p:cNvGrpSpPr>
            <p:nvPr/>
          </p:nvGrpSpPr>
          <p:grpSpPr bwMode="auto">
            <a:xfrm>
              <a:off x="2930" y="831"/>
              <a:ext cx="1735" cy="1386"/>
              <a:chOff x="2930" y="831"/>
              <a:chExt cx="1735" cy="1386"/>
            </a:xfrm>
          </p:grpSpPr>
          <p:sp>
            <p:nvSpPr>
              <p:cNvPr id="16404" name="Rectangle 16"/>
              <p:cNvSpPr>
                <a:spLocks noChangeArrowheads="1"/>
              </p:cNvSpPr>
              <p:nvPr/>
            </p:nvSpPr>
            <p:spPr bwMode="auto">
              <a:xfrm>
                <a:off x="2935" y="831"/>
                <a:ext cx="418" cy="28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1/3</a:t>
                </a:r>
              </a:p>
            </p:txBody>
          </p:sp>
          <p:cxnSp>
            <p:nvCxnSpPr>
              <p:cNvPr id="21525" name="AutoShape 18"/>
              <p:cNvCxnSpPr>
                <a:cxnSpLocks noChangeShapeType="1"/>
                <a:stCxn id="16413" idx="5"/>
                <a:endCxn id="16408" idx="2"/>
              </p:cNvCxnSpPr>
              <p:nvPr/>
            </p:nvCxnSpPr>
            <p:spPr bwMode="auto">
              <a:xfrm>
                <a:off x="2930" y="1719"/>
                <a:ext cx="1015" cy="28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26" name="AutoShape 19"/>
              <p:cNvCxnSpPr>
                <a:cxnSpLocks noChangeShapeType="1"/>
                <a:stCxn id="16413" idx="7"/>
                <a:endCxn id="16407" idx="2"/>
              </p:cNvCxnSpPr>
              <p:nvPr/>
            </p:nvCxnSpPr>
            <p:spPr bwMode="auto">
              <a:xfrm flipV="1">
                <a:off x="2930" y="1185"/>
                <a:ext cx="1015" cy="2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07" name="Oval 20"/>
              <p:cNvSpPr>
                <a:spLocks noChangeArrowheads="1"/>
              </p:cNvSpPr>
              <p:nvPr/>
            </p:nvSpPr>
            <p:spPr bwMode="auto">
              <a:xfrm>
                <a:off x="3945" y="969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{1}</a:t>
                </a:r>
              </a:p>
            </p:txBody>
          </p:sp>
          <p:sp>
            <p:nvSpPr>
              <p:cNvPr id="16408" name="Oval 21"/>
              <p:cNvSpPr>
                <a:spLocks noChangeArrowheads="1"/>
              </p:cNvSpPr>
              <p:nvPr/>
            </p:nvSpPr>
            <p:spPr bwMode="auto">
              <a:xfrm>
                <a:off x="3945" y="1785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{3,5}</a:t>
                </a:r>
              </a:p>
            </p:txBody>
          </p:sp>
          <p:sp>
            <p:nvSpPr>
              <p:cNvPr id="16409" name="Text Box 24"/>
              <p:cNvSpPr txBox="1">
                <a:spLocks noChangeArrowheads="1"/>
              </p:cNvSpPr>
              <p:nvPr/>
            </p:nvSpPr>
            <p:spPr bwMode="auto">
              <a:xfrm>
                <a:off x="3129" y="921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0" name="Text Box 25"/>
              <p:cNvSpPr txBox="1">
                <a:spLocks noChangeArrowheads="1"/>
              </p:cNvSpPr>
              <p:nvPr/>
            </p:nvSpPr>
            <p:spPr bwMode="auto">
              <a:xfrm>
                <a:off x="2985" y="1593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891088" y="4281488"/>
            <a:ext cx="2514600" cy="1143000"/>
            <a:chOff x="4891088" y="4281488"/>
            <a:chExt cx="2514600" cy="1143000"/>
          </a:xfrm>
        </p:grpSpPr>
        <p:sp>
          <p:nvSpPr>
            <p:cNvPr id="16398" name="Text Box 28"/>
            <p:cNvSpPr txBox="1">
              <a:spLocks noChangeArrowheads="1"/>
            </p:cNvSpPr>
            <p:nvPr/>
          </p:nvSpPr>
          <p:spPr bwMode="auto">
            <a:xfrm>
              <a:off x="4891088" y="4281488"/>
              <a:ext cx="1295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No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894263" y="4281488"/>
              <a:ext cx="2511425" cy="1143000"/>
              <a:chOff x="4894263" y="4281488"/>
              <a:chExt cx="2511425" cy="1143000"/>
            </a:xfrm>
          </p:grpSpPr>
          <p:sp>
            <p:nvSpPr>
              <p:cNvPr id="16396" name="Oval 22"/>
              <p:cNvSpPr>
                <a:spLocks noChangeArrowheads="1"/>
              </p:cNvSpPr>
              <p:nvPr/>
            </p:nvSpPr>
            <p:spPr bwMode="auto">
              <a:xfrm>
                <a:off x="6186488" y="4281488"/>
                <a:ext cx="1219200" cy="1143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 smtClean="0">
                    <a:solidFill>
                      <a:srgbClr val="0000FF"/>
                    </a:solidFill>
                    <a:latin typeface="+mj-lt"/>
                  </a:rPr>
                  <a:t>{2,4,6}</a:t>
                </a:r>
                <a:endParaRPr lang="en-US" sz="2400" dirty="0">
                  <a:solidFill>
                    <a:srgbClr val="0000FF"/>
                  </a:solidFill>
                  <a:latin typeface="+mj-lt"/>
                </a:endParaRPr>
              </a:p>
            </p:txBody>
          </p:sp>
          <p:cxnSp>
            <p:nvCxnSpPr>
              <p:cNvPr id="21517" name="AutoShape 27"/>
              <p:cNvCxnSpPr>
                <a:cxnSpLocks noChangeShapeType="1"/>
                <a:stCxn id="16414" idx="6"/>
                <a:endCxn id="16396" idx="2"/>
              </p:cNvCxnSpPr>
              <p:nvPr/>
            </p:nvCxnSpPr>
            <p:spPr bwMode="auto">
              <a:xfrm>
                <a:off x="4894263" y="4686300"/>
                <a:ext cx="1292225" cy="1666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399" name="Rectangle 29"/>
              <p:cNvSpPr>
                <a:spLocks noChangeArrowheads="1"/>
              </p:cNvSpPr>
              <p:nvPr/>
            </p:nvSpPr>
            <p:spPr bwMode="auto">
              <a:xfrm>
                <a:off x="4945724" y="4757276"/>
                <a:ext cx="3465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dirty="0" smtClean="0">
                    <a:solidFill>
                      <a:srgbClr val="FF33CC"/>
                    </a:solidFill>
                    <a:latin typeface="+mj-lt"/>
                  </a:rPr>
                  <a:t>1</a:t>
                </a:r>
                <a:endParaRPr lang="en-US" sz="2800" dirty="0">
                  <a:solidFill>
                    <a:srgbClr val="FF33CC"/>
                  </a:solidFill>
                  <a:latin typeface="+mj-lt"/>
                </a:endParaRPr>
              </a:p>
            </p:txBody>
          </p:sp>
        </p:grpSp>
      </p:grp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1763948" y="12954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+mj-lt"/>
              </a:rPr>
              <a:t>Pr{one | odd)} =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</a:p>
        </p:txBody>
      </p:sp>
      <p:sp>
        <p:nvSpPr>
          <p:cNvPr id="16394" name="Text Box 34"/>
          <p:cNvSpPr txBox="1">
            <a:spLocks noChangeArrowheads="1"/>
          </p:cNvSpPr>
          <p:nvPr/>
        </p:nvSpPr>
        <p:spPr bwMode="auto">
          <a:xfrm>
            <a:off x="7740650" y="939800"/>
            <a:ext cx="990600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Pr:</a:t>
            </a: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1/6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1/3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1/2</a:t>
            </a: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1081088" y="357188"/>
            <a:ext cx="703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Conditional Probability: A Fair Die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803402" y="3200401"/>
            <a:ext cx="3309723" cy="754391"/>
            <a:chOff x="2803402" y="3200401"/>
            <a:chExt cx="3309723" cy="754391"/>
          </a:xfrm>
        </p:grpSpPr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2803402" y="3431572"/>
              <a:ext cx="33097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Pr{not one | odd}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=</a:t>
              </a:r>
              <a:endParaRPr lang="en-US" sz="24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9" name="Curved Connector 38"/>
            <p:cNvCxnSpPr>
              <a:endCxn id="16402" idx="3"/>
            </p:cNvCxnSpPr>
            <p:nvPr/>
          </p:nvCxnSpPr>
          <p:spPr bwMode="auto">
            <a:xfrm rot="10800000">
              <a:off x="5270502" y="3200401"/>
              <a:ext cx="616591" cy="395555"/>
            </a:xfrm>
            <a:prstGeom prst="curvedConnector3">
              <a:avLst>
                <a:gd name="adj1" fmla="val 11675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095700" y="5018886"/>
            <a:ext cx="4196594" cy="698634"/>
            <a:chOff x="1095700" y="5018886"/>
            <a:chExt cx="4196594" cy="698634"/>
          </a:xfrm>
        </p:grpSpPr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1095700" y="5194300"/>
              <a:ext cx="4038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  Pr{not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one 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even}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=</a:t>
              </a:r>
              <a:r>
                <a:rPr lang="en-US" sz="2000" dirty="0">
                  <a:solidFill>
                    <a:srgbClr val="0000CC"/>
                  </a:solidFill>
                  <a:latin typeface="+mj-lt"/>
                </a:rPr>
                <a:t> </a:t>
              </a:r>
            </a:p>
          </p:txBody>
        </p:sp>
        <p:cxnSp>
          <p:nvCxnSpPr>
            <p:cNvPr id="45" name="Curved Connector 44"/>
            <p:cNvCxnSpPr>
              <a:endCxn id="16399" idx="3"/>
            </p:cNvCxnSpPr>
            <p:nvPr/>
          </p:nvCxnSpPr>
          <p:spPr bwMode="auto">
            <a:xfrm rot="5400000" flipH="1" flipV="1">
              <a:off x="4888462" y="5082568"/>
              <a:ext cx="467514" cy="340150"/>
            </a:xfrm>
            <a:prstGeom prst="curvedConnector4">
              <a:avLst>
                <a:gd name="adj1" fmla="val 22021"/>
                <a:gd name="adj2" fmla="val 167206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592426" y="5624838"/>
            <a:ext cx="2362200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1</a:t>
            </a: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515938" y="5615883"/>
            <a:ext cx="4360863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odd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7" grpId="0"/>
      <p:bldP spid="16394" grpId="0"/>
      <p:bldP spid="54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17233D2A-0857-4415-88C1-423492E69A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402" y="593514"/>
            <a:ext cx="3031599" cy="778086"/>
            <a:chOff x="1045402" y="593514"/>
            <a:chExt cx="3031599" cy="778086"/>
          </a:xfrm>
        </p:grpSpPr>
        <p:sp>
          <p:nvSpPr>
            <p:cNvPr id="2" name="TextBox 1"/>
            <p:cNvSpPr txBox="1"/>
            <p:nvPr/>
          </p:nvSpPr>
          <p:spPr>
            <a:xfrm>
              <a:off x="1045402" y="593514"/>
              <a:ext cx="3031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{pick 1|prize 1}</a:t>
              </a:r>
            </a:p>
          </p:txBody>
        </p:sp>
        <p:cxnSp>
          <p:nvCxnSpPr>
            <p:cNvPr id="6" name="Curved Connector 5"/>
            <p:cNvCxnSpPr>
              <a:stCxn id="2" idx="2"/>
              <a:endCxn id="31826" idx="1"/>
            </p:cNvCxnSpPr>
            <p:nvPr/>
          </p:nvCxnSpPr>
          <p:spPr bwMode="auto">
            <a:xfrm rot="16200000" flipH="1">
              <a:off x="2736699" y="941236"/>
              <a:ext cx="254866" cy="605861"/>
            </a:xfrm>
            <a:prstGeom prst="curved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178660" y="4739482"/>
            <a:ext cx="3147015" cy="1348949"/>
            <a:chOff x="178660" y="4739482"/>
            <a:chExt cx="3147015" cy="1348949"/>
          </a:xfrm>
        </p:grpSpPr>
        <p:sp>
          <p:nvSpPr>
            <p:cNvPr id="130" name="TextBox 129"/>
            <p:cNvSpPr txBox="1"/>
            <p:nvPr/>
          </p:nvSpPr>
          <p:spPr>
            <a:xfrm>
              <a:off x="178660" y="5565211"/>
              <a:ext cx="31470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{pick 2|prize 3}</a:t>
              </a:r>
            </a:p>
          </p:txBody>
        </p:sp>
        <p:cxnSp>
          <p:nvCxnSpPr>
            <p:cNvPr id="132" name="Curved Connector 131"/>
            <p:cNvCxnSpPr>
              <a:endCxn id="31833" idx="1"/>
            </p:cNvCxnSpPr>
            <p:nvPr/>
          </p:nvCxnSpPr>
          <p:spPr bwMode="auto">
            <a:xfrm flipV="1">
              <a:off x="1863521" y="4739482"/>
              <a:ext cx="1260679" cy="88698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139" name="TextBox 138"/>
          <p:cNvSpPr txBox="1"/>
          <p:nvPr/>
        </p:nvSpPr>
        <p:spPr>
          <a:xfrm>
            <a:off x="5743143" y="2289028"/>
            <a:ext cx="33265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err="1" smtClean="0">
                <a:solidFill>
                  <a:srgbClr val="0000CC"/>
                </a:solidFill>
                <a:latin typeface="+mj-lt"/>
              </a:rPr>
              <a:t>pr</a:t>
            </a:r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{open 3|</a:t>
            </a:r>
          </a:p>
          <a:p>
            <a:pPr algn="l"/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    prize 1 &amp; pick 2}</a:t>
            </a:r>
          </a:p>
        </p:txBody>
      </p:sp>
      <p:cxnSp>
        <p:nvCxnSpPr>
          <p:cNvPr id="27" name="Curved Connector 26"/>
          <p:cNvCxnSpPr>
            <a:stCxn id="31841" idx="3"/>
            <a:endCxn id="139" idx="2"/>
          </p:cNvCxnSpPr>
          <p:nvPr/>
        </p:nvCxnSpPr>
        <p:spPr bwMode="auto">
          <a:xfrm>
            <a:off x="4737100" y="1677988"/>
            <a:ext cx="2669319" cy="1565147"/>
          </a:xfrm>
          <a:prstGeom prst="curvedConnector4">
            <a:avLst>
              <a:gd name="adj1" fmla="val 18845"/>
              <a:gd name="adj2" fmla="val 114606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5754504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-12101533" y="6841086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!2M.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7</a:t>
            </a:fld>
            <a:endParaRPr lang="en-US" dirty="0">
              <a:latin typeface="+mj-lt"/>
            </a:endParaRP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-17772526" y="537809"/>
            <a:ext cx="5147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600" b="1" dirty="0">
                <a:latin typeface="+mj-lt"/>
              </a:rPr>
              <a:t>Conditional </a:t>
            </a:r>
            <a:r>
              <a:rPr lang="en-US" sz="3600" b="1" dirty="0" smtClean="0">
                <a:latin typeface="+mj-lt"/>
              </a:rPr>
              <a:t>Probability</a:t>
            </a:r>
            <a:endParaRPr lang="en-US" sz="3600" b="1" dirty="0">
              <a:latin typeface="+mj-lt"/>
            </a:endParaRP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-12101533" y="6841086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1352291" y="264569"/>
            <a:ext cx="624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Conditional </a:t>
            </a:r>
            <a:r>
              <a:rPr lang="en-US" sz="4400" b="1" dirty="0" smtClean="0">
                <a:latin typeface="+mj-lt"/>
              </a:rPr>
              <a:t>Probability</a:t>
            </a:r>
            <a:endParaRPr lang="en-US" sz="4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4363" y="2453066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738" y="1232759"/>
            <a:ext cx="847940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>
                <a:latin typeface="Comic Sans MS"/>
                <a:cs typeface="Comic Sans MS"/>
              </a:rPr>
              <a:t>We were reasoning about conditional probability in the way we defined are probability space in the first place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7388" y="5401566"/>
            <a:ext cx="5091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We were using:</a:t>
            </a:r>
          </a:p>
        </p:txBody>
      </p:sp>
    </p:spTree>
    <p:extLst>
      <p:ext uri="{BB962C8B-B14F-4D97-AF65-F5344CB8AC3E}">
        <p14:creationId xmlns:p14="http://schemas.microsoft.com/office/powerpoint/2010/main" val="115003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6243465B-1FAC-4BC8-AF6F-DE32C2D781D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6600" b="0" dirty="0" smtClean="0">
                <a:solidFill>
                  <a:schemeClr val="tx1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706144" y="1709250"/>
            <a:ext cx="7578805" cy="3477576"/>
          </a:xfrm>
          <a:prstGeom prst="rect">
            <a:avLst/>
          </a:prstGeom>
          <a:noFill/>
          <a:ln w="3810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169623"/>
              </p:ext>
            </p:extLst>
          </p:nvPr>
        </p:nvGraphicFramePr>
        <p:xfrm>
          <a:off x="1175762" y="2068135"/>
          <a:ext cx="6742462" cy="288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4" imgW="1066800" imgH="457200" progId="Equation.DSMT4">
                  <p:embed/>
                </p:oleObj>
              </mc:Choice>
              <mc:Fallback>
                <p:oleObj name="Equation" r:id="rId4" imgW="10668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762" y="2068135"/>
                        <a:ext cx="6742462" cy="28886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-12101533" y="6841086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!2M.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9</a:t>
            </a:fld>
            <a:endParaRPr lang="en-US" dirty="0">
              <a:latin typeface="+mj-lt"/>
            </a:endParaRP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-17772526" y="537809"/>
            <a:ext cx="5147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600" b="1" dirty="0">
                <a:latin typeface="+mj-lt"/>
              </a:rPr>
              <a:t>Conditional </a:t>
            </a:r>
            <a:r>
              <a:rPr lang="en-US" sz="3600" b="1" dirty="0" smtClean="0">
                <a:latin typeface="+mj-lt"/>
              </a:rPr>
              <a:t>Probability</a:t>
            </a:r>
            <a:endParaRPr lang="en-US" sz="3600" b="1" dirty="0">
              <a:latin typeface="+mj-lt"/>
            </a:endParaRP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-12101533" y="6841086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4363" y="2453066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0710" y="2023239"/>
            <a:ext cx="84794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000" dirty="0" smtClean="0">
                <a:latin typeface="Comic Sans MS"/>
                <a:cs typeface="Comic Sans MS"/>
              </a:rPr>
              <a:t>In fact, we use this reasoning to </a:t>
            </a:r>
            <a:r>
              <a:rPr lang="en-US" sz="6000" dirty="0" smtClean="0">
                <a:solidFill>
                  <a:srgbClr val="660066"/>
                </a:solidFill>
                <a:latin typeface="Comic Sans MS"/>
                <a:cs typeface="Comic Sans MS"/>
              </a:rPr>
              <a:t>define</a:t>
            </a:r>
            <a:r>
              <a:rPr lang="en-US" sz="6000" dirty="0" smtClean="0">
                <a:solidFill>
                  <a:srgbClr val="A50021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latin typeface="Comic Sans MS"/>
                <a:cs typeface="Comic Sans MS"/>
              </a:rPr>
              <a:t>conditional probability:</a:t>
            </a:r>
            <a:endParaRPr lang="en-US" sz="5400" dirty="0">
              <a:latin typeface="Comic Sans MS"/>
              <a:cs typeface="Comic Sans M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352291" y="264569"/>
            <a:ext cx="624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Conditional </a:t>
            </a:r>
            <a:r>
              <a:rPr lang="en-US" sz="4400" b="1" dirty="0" smtClean="0">
                <a:latin typeface="+mj-lt"/>
              </a:rPr>
              <a:t>Probability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358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3149</TotalTime>
  <Words>2295</Words>
  <Application>Microsoft Macintosh PowerPoint</Application>
  <PresentationFormat>On-screen Show (4:3)</PresentationFormat>
  <Paragraphs>760</Paragraphs>
  <Slides>30</Slides>
  <Notes>30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1_Default Design</vt:lpstr>
      <vt:lpstr>Equation</vt:lpstr>
      <vt:lpstr>MathType 6.0 Equation</vt:lpstr>
      <vt:lpstr>Conditional Probability</vt:lpstr>
      <vt:lpstr>Conditional Probability: A Fair Die</vt:lpstr>
      <vt:lpstr>Conditional Probability: A Fair Die</vt:lpstr>
      <vt:lpstr>Conditional Probability: A Fair Die</vt:lpstr>
      <vt:lpstr>PowerPoint Presentation</vt:lpstr>
      <vt:lpstr>PowerPoint Presentation</vt:lpstr>
      <vt:lpstr>PowerPoint Presentation</vt:lpstr>
      <vt:lpstr>Product Rule</vt:lpstr>
      <vt:lpstr>PowerPoint Presentation</vt:lpstr>
      <vt:lpstr>PowerPoint Presentation</vt:lpstr>
      <vt:lpstr>Product Rule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Bayes Rule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250</cp:revision>
  <cp:lastPrinted>2011-12-03T00:09:22Z</cp:lastPrinted>
  <dcterms:created xsi:type="dcterms:W3CDTF">2011-04-25T16:32:47Z</dcterms:created>
  <dcterms:modified xsi:type="dcterms:W3CDTF">2012-04-27T02:15:39Z</dcterms:modified>
</cp:coreProperties>
</file>