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9.bin" ContentType="application/vnd.openxmlformats-officedocument.oleObject"/>
  <Override PartName="/ppt/notesSlides/notesSlide2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2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2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50.xml" ContentType="application/vnd.openxmlformats-officedocument.presentationml.notesSlide+xml"/>
  <Override PartName="/ppt/embeddings/oleObject32.bin" ContentType="application/vnd.openxmlformats-officedocument.oleObject"/>
  <Override PartName="/ppt/notesSlides/notesSlide51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306" r:id="rId2"/>
    <p:sldId id="296" r:id="rId3"/>
    <p:sldId id="324" r:id="rId4"/>
    <p:sldId id="369" r:id="rId5"/>
    <p:sldId id="384" r:id="rId6"/>
    <p:sldId id="314" r:id="rId7"/>
    <p:sldId id="374" r:id="rId8"/>
    <p:sldId id="391" r:id="rId9"/>
    <p:sldId id="302" r:id="rId10"/>
    <p:sldId id="400" r:id="rId11"/>
    <p:sldId id="394" r:id="rId12"/>
    <p:sldId id="392" r:id="rId13"/>
    <p:sldId id="386" r:id="rId14"/>
    <p:sldId id="388" r:id="rId15"/>
    <p:sldId id="365" r:id="rId16"/>
    <p:sldId id="327" r:id="rId17"/>
    <p:sldId id="300" r:id="rId18"/>
    <p:sldId id="393" r:id="rId19"/>
    <p:sldId id="367" r:id="rId20"/>
    <p:sldId id="334" r:id="rId21"/>
    <p:sldId id="335" r:id="rId22"/>
    <p:sldId id="336" r:id="rId23"/>
    <p:sldId id="375" r:id="rId24"/>
    <p:sldId id="376" r:id="rId25"/>
    <p:sldId id="377" r:id="rId26"/>
    <p:sldId id="378" r:id="rId27"/>
    <p:sldId id="379" r:id="rId28"/>
    <p:sldId id="381" r:id="rId29"/>
    <p:sldId id="257" r:id="rId30"/>
    <p:sldId id="263" r:id="rId31"/>
    <p:sldId id="380" r:id="rId32"/>
    <p:sldId id="266" r:id="rId33"/>
    <p:sldId id="265" r:id="rId34"/>
    <p:sldId id="258" r:id="rId35"/>
    <p:sldId id="273" r:id="rId36"/>
    <p:sldId id="274" r:id="rId37"/>
    <p:sldId id="361" r:id="rId38"/>
    <p:sldId id="362" r:id="rId39"/>
    <p:sldId id="322" r:id="rId40"/>
    <p:sldId id="276" r:id="rId41"/>
    <p:sldId id="403" r:id="rId42"/>
    <p:sldId id="402" r:id="rId43"/>
    <p:sldId id="398" r:id="rId44"/>
    <p:sldId id="404" r:id="rId45"/>
    <p:sldId id="383" r:id="rId46"/>
    <p:sldId id="405" r:id="rId47"/>
    <p:sldId id="382" r:id="rId48"/>
    <p:sldId id="399" r:id="rId49"/>
    <p:sldId id="395" r:id="rId50"/>
    <p:sldId id="401" r:id="rId51"/>
    <p:sldId id="396" r:id="rId52"/>
    <p:sldId id="397" r:id="rId53"/>
    <p:sldId id="332" r:id="rId54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1" autoAdjust="0"/>
    <p:restoredTop sz="99832" autoAdjust="0"/>
  </p:normalViewPr>
  <p:slideViewPr>
    <p:cSldViewPr snapToGrid="0" showGuides="1">
      <p:cViewPr varScale="1">
        <p:scale>
          <a:sx n="101" d="100"/>
          <a:sy n="101" d="100"/>
        </p:scale>
        <p:origin x="-888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DD5EA-4536-4330-B3A6-B1DE904BB54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665FE-F139-4642-A140-E79D6344002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8A7BD-AA51-4487-B799-DCBB12C7956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A9A88-356F-491A-86F1-5BCF7C779EE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76D28-DB40-4423-A788-0CD4741730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4A965-4294-4661-9FDC-B2D98AC9BE6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9F66E-C113-4089-AACA-7F8FA70360E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1F8E-F5F8-4661-BD48-A1E783B3581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499B0-6710-4636-8490-C796EFEAA83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E559-DE76-4E44-9C7B-0DED42B048F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21798-985D-4B04-B768-D9A3BFDB5F2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AAD23-CB1D-4DDC-BC8B-97A2FA070A4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DF48B-219D-403F-A822-8E225514B98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2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6000" smtClean="0"/>
              <a:t>Conditional Probability</a:t>
            </a:r>
            <a:br>
              <a:rPr lang="en-US" sz="6000" smtClean="0"/>
            </a:br>
            <a:r>
              <a:rPr lang="en-US" sz="6000" smtClean="0"/>
              <a:t>&amp; Independence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37838"/>
              </p:ext>
            </p:extLst>
          </p:nvPr>
        </p:nvGraphicFramePr>
        <p:xfrm>
          <a:off x="201613" y="1631950"/>
          <a:ext cx="8443586" cy="370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3" name="Equation" r:id="rId4" imgW="1562100" imgH="685800" progId="Equation.DSMT4">
                  <p:embed/>
                </p:oleObj>
              </mc:Choice>
              <mc:Fallback>
                <p:oleObj name="Equation" r:id="rId4" imgW="1562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631950"/>
                        <a:ext cx="8443586" cy="3704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9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0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44A5F1B-240B-4E55-8EA4-F0567455291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859681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1C897DF4-28BD-4138-81C1-642429381A6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dirty="0" smtClean="0"/>
              <a:t>Independence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i="1" dirty="0" smtClean="0"/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Pr{A} = Pr{A | B}.</a:t>
            </a:r>
          </a:p>
          <a:p>
            <a:pPr eaLnBrk="1" hangingPunct="1">
              <a:buFontTx/>
              <a:buNone/>
            </a:pPr>
            <a:r>
              <a:rPr lang="en-US" sz="4000" i="1" dirty="0" smtClean="0"/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smtClean="0">
                <a:solidFill>
                  <a:srgbClr val="0000CC"/>
                </a:solidFill>
              </a:rPr>
              <a:t>Pr{B} = </a:t>
            </a:r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B}</a:t>
            </a:r>
            <a:r>
              <a:rPr lang="en-US" sz="5400" dirty="0" smtClean="0"/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0A3EF45-8ED1-4608-B264-D60A304B6B9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i="1" dirty="0" smtClean="0">
                <a:latin typeface="Comic Sans MS" pitchFamily="66" charset="0"/>
              </a:rPr>
              <a:t>proof of equivalence:</a:t>
            </a:r>
            <a:endParaRPr lang="en-US" sz="3600" i="1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Pr{A | B}</a:t>
            </a:r>
            <a:r>
              <a:rPr lang="en-US" sz="4800" dirty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 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Pr{B} 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B}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39114" y="3035430"/>
          <a:ext cx="2747980" cy="169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114" y="3035430"/>
                        <a:ext cx="2747980" cy="1699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7C709AE-DFC1-4AD3-8B5A-939424C9D7C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smtClean="0">
                <a:solidFill>
                  <a:srgbClr val="0000CC"/>
                </a:solidFill>
              </a:rPr>
              <a:t>Pr{B}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583612" cy="14716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9A5E57D-2001-41D4-AD76-19AF9DD79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Pr{A}</a:t>
            </a:r>
            <a:r>
              <a:rPr lang="en-US" sz="6600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Pr{B</a:t>
            </a:r>
            <a:r>
              <a:rPr lang="en-US" sz="6600" dirty="0" smtClean="0">
                <a:solidFill>
                  <a:srgbClr val="0000CC"/>
                </a:solidFill>
              </a:rPr>
              <a:t>} = </a:t>
            </a:r>
            <a:r>
              <a:rPr lang="en-US" sz="6600" dirty="0" err="1" smtClean="0">
                <a:solidFill>
                  <a:srgbClr val="0000CC"/>
                </a:solidFill>
              </a:rPr>
              <a:t>Pr{A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err="1" smtClean="0">
                <a:solidFill>
                  <a:srgbClr val="0000CC"/>
                </a:solidFill>
              </a:rPr>
              <a:t>B</a:t>
            </a:r>
            <a:r>
              <a:rPr lang="en-US" sz="6600" dirty="0" smtClean="0">
                <a:solidFill>
                  <a:srgbClr val="0000CC"/>
                </a:solidFill>
              </a:rPr>
              <a:t>}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2D994F43-519D-419E-A160-538A20EAE5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Corollary:</a:t>
            </a:r>
            <a:r>
              <a:rPr lang="en-US" sz="5400" dirty="0" smtClean="0"/>
              <a:t> If </a:t>
            </a:r>
            <a:r>
              <a:rPr lang="en-US" sz="5400" dirty="0" smtClean="0">
                <a:solidFill>
                  <a:srgbClr val="0000FF"/>
                </a:solidFill>
              </a:rPr>
              <a:t>Pr{B}=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– even 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B091242E-EDE0-4F6A-BA69-15FFB65BD5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A5FE2AD-97E1-47DD-ADC5-9D051A45537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Pr{A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B}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Pr{A}</a:t>
            </a:r>
            <a:r>
              <a:rPr lang="en-US" sz="52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Pr{A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  <a:r>
              <a:rPr lang="en-US" sz="5200" dirty="0" smtClean="0">
                <a:sym typeface="Symbol" pitchFamily="18" charset="2"/>
              </a:rPr>
              <a:t>.</a:t>
            </a: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Pr{A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} = </a:t>
            </a:r>
            <a:r>
              <a:rPr lang="en-US" sz="5200" dirty="0" err="1" smtClean="0">
                <a:solidFill>
                  <a:srgbClr val="0000CC"/>
                </a:solidFill>
              </a:rPr>
              <a:t>Pr{A</a:t>
            </a:r>
            <a:r>
              <a:rPr lang="en-US" sz="5200" dirty="0" smtClean="0">
                <a:solidFill>
                  <a:srgbClr val="0000CC"/>
                </a:solidFill>
              </a:rPr>
              <a:t>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B}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-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}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Pr{B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Pr{A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}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Pr{  }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F75E0E2-268E-411C-B4A3-35B053FA543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2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C35FC781-3E65-46D6-8429-1B5F2841414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  <a:r>
              <a:rPr lang="en-US" sz="320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839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B</a:t>
            </a:r>
            <a:r>
              <a:rPr lang="en-US" sz="3600" dirty="0" smtClean="0"/>
              <a:t>: Baby born at Mass General Hospital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     between 1:00AM and 1:01AM.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</a:t>
            </a:r>
            <a:r>
              <a:rPr lang="en-US" sz="3600" dirty="0" smtClean="0"/>
              <a:t>:</a:t>
            </a:r>
            <a:r>
              <a:rPr lang="en-US" sz="2800" dirty="0" smtClean="0"/>
              <a:t>  </a:t>
            </a:r>
            <a:r>
              <a:rPr lang="en-US" sz="3600" dirty="0" smtClean="0"/>
              <a:t>Jupiter’s moon IO is full.</a:t>
            </a:r>
            <a:endParaRPr lang="en-US" sz="2400" dirty="0" smtClean="0"/>
          </a:p>
        </p:txBody>
      </p:sp>
      <p:pic>
        <p:nvPicPr>
          <p:cNvPr id="3079" name="Picture 7" descr="PIA00583_thum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3276600"/>
            <a:ext cx="2743200" cy="2743200"/>
          </a:xfrm>
          <a:noFill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16" y="1797973"/>
            <a:ext cx="8332341" cy="31849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Does event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 (baby born)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event </a:t>
            </a:r>
            <a:r>
              <a:rPr lang="en-US" sz="5400" dirty="0" smtClean="0">
                <a:solidFill>
                  <a:srgbClr val="0000CC"/>
                </a:solidFill>
              </a:rPr>
              <a:t>F</a:t>
            </a:r>
            <a:r>
              <a:rPr lang="en-US" sz="5400" dirty="0" smtClean="0"/>
              <a:t> (IO is full)?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F49FDF3-DC55-4DA0-AF17-8F95A8D045A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603" y="1479480"/>
            <a:ext cx="8262060" cy="3801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Does event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(baby is born)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have anything to do with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event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(IO is full)?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of course not!</a:t>
            </a:r>
            <a:endParaRPr lang="en-US" sz="7200" dirty="0" smtClean="0">
              <a:solidFill>
                <a:srgbClr val="FF33CC"/>
              </a:solidFill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Independent Events?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F85DF8E6-2D4E-424C-8A64-596317D67FC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28850"/>
            <a:ext cx="8331200" cy="240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So the events are </a:t>
            </a:r>
            <a:r>
              <a:rPr lang="en-US" sz="4000" i="1" dirty="0" smtClean="0"/>
              <a:t>independent: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IO phase has </a:t>
            </a:r>
            <a:r>
              <a:rPr lang="en-US" sz="4000" i="1" dirty="0" smtClean="0"/>
              <a:t>no effect</a:t>
            </a:r>
            <a:r>
              <a:rPr lang="en-US" sz="4000" dirty="0" smtClean="0"/>
              <a:t> on birth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frequency.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6D15FD8-A799-4B10-A950-01D0435A94E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Babies &amp; Full Moons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7" y="970531"/>
            <a:ext cx="8500271" cy="5500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My sweet Aunt Daisy believed in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Astrology.  She thought celestial 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FF33CC"/>
                </a:solidFill>
              </a:rPr>
              <a:t>could influence</a:t>
            </a:r>
            <a:r>
              <a:rPr lang="en-US" sz="4000" dirty="0" smtClean="0"/>
              <a:t> babies.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We might say “nonsense,” there’s</a:t>
            </a:r>
            <a:r>
              <a:rPr lang="en-US" sz="4000" dirty="0" smtClean="0">
                <a:solidFill>
                  <a:srgbClr val="1E8E33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1B7F3C"/>
                </a:solidFill>
              </a:rPr>
              <a:t>no effect</a:t>
            </a:r>
            <a:r>
              <a:rPr lang="en-US" sz="4000" dirty="0" smtClean="0"/>
              <a:t>.</a:t>
            </a:r>
          </a:p>
          <a:p>
            <a:pPr eaLnBrk="1" hangingPunct="1">
              <a:buNone/>
            </a:pPr>
            <a:r>
              <a:rPr lang="en-US" sz="4400" dirty="0" smtClean="0"/>
              <a:t>But Daisy</a:t>
            </a:r>
            <a:r>
              <a:rPr lang="en-US" sz="4400" dirty="0" smtClean="0">
                <a:solidFill>
                  <a:srgbClr val="1E8E33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might be right</a:t>
            </a:r>
          </a:p>
          <a:p>
            <a:pPr eaLnBrk="1" hangingPunct="1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(for wrong reasons)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326F81EE-CDCA-4EE9-BD35-0F63BF2B1A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58" y="1598489"/>
            <a:ext cx="8086261" cy="3661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But there </a:t>
            </a:r>
            <a:r>
              <a:rPr lang="en-US" sz="4800" i="1" dirty="0" smtClean="0"/>
              <a:t>is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  <a:r>
              <a:rPr lang="en-US" sz="4800" dirty="0" smtClean="0"/>
              <a:t>an effect: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IO full and IO “new” are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different distances</a:t>
            </a:r>
            <a:r>
              <a:rPr lang="en-US" sz="4800" dirty="0" smtClean="0"/>
              <a:t> from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Earth.</a:t>
            </a: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19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BB89C5A-C403-4815-A3F6-EDBD9149D63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301750"/>
            <a:ext cx="8915400" cy="4157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** INFORMATION FOR AMATEUR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RADIO ASTRONOMERS ** JUPITER</a:t>
            </a:r>
          </a:p>
          <a:p>
            <a:pPr eaLnBrk="1" hangingPunct="1">
              <a:buFontTx/>
              <a:buNone/>
            </a:pPr>
            <a:r>
              <a:rPr lang="en-US" sz="3600" smtClean="0"/>
              <a:t>DECAMETRIC EMISSIONS **</a:t>
            </a:r>
          </a:p>
          <a:p>
            <a:pPr eaLnBrk="1" hangingPunct="1">
              <a:buFontTx/>
              <a:buNone/>
            </a:pPr>
            <a:r>
              <a:rPr lang="en-US" sz="3600" smtClean="0"/>
              <a:t>JUPITER EPHEMERIS  01 Jul 1994,</a:t>
            </a:r>
          </a:p>
          <a:p>
            <a:pPr eaLnBrk="1" hangingPunct="1">
              <a:buFontTx/>
              <a:buNone/>
            </a:pPr>
            <a:r>
              <a:rPr lang="en-US" sz="3600" smtClean="0"/>
              <a:t>0000UTC, Julian Day: 2449534.5, GMT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Sidereal Time: 18h35m17s ….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77826E3-95E6-4F27-8871-3C2BB5E9DC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57350"/>
            <a:ext cx="8451850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dirty="0" smtClean="0"/>
              <a:t>SUMMARY: Jupiter's HF emissions are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…heard on earth when Jupiter's magnetic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 field "sweeps" the earth every 9h55m27s 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and at other times when </a:t>
            </a:r>
            <a:r>
              <a:rPr lang="en-US" sz="3200" dirty="0" smtClean="0">
                <a:solidFill>
                  <a:schemeClr val="accent2"/>
                </a:solidFill>
              </a:rPr>
              <a:t>Io's geometric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chemeClr val="accent2"/>
                </a:solidFill>
              </a:rPr>
              <a:t>position influences activity.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9963" cy="944563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C:\42\pub\jup-radio_070115.htm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95BE0A17-CC8A-4359-9FA2-C5A7897B199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58" y="1345910"/>
            <a:ext cx="8774130" cy="414049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influence of IO’s magnetic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field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FF33CC"/>
                </a:solidFill>
              </a:rPr>
              <a:t>changes with phases</a:t>
            </a:r>
            <a:r>
              <a:rPr lang="en-US" sz="5400" dirty="0" smtClean="0"/>
              <a:t>!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--might affect radios in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ambulances, for example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A2D81367-6BCD-497D-A5EA-C966CF7160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77" y="1119885"/>
            <a:ext cx="8455631" cy="463364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So independence of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is actually unclear. 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Deciding whether to treat them as independent is a </a:t>
            </a:r>
            <a:r>
              <a:rPr lang="en-US" sz="4800" smtClean="0"/>
              <a:t>matter of experiment</a:t>
            </a:r>
            <a:r>
              <a:rPr lang="en-US" sz="4800" dirty="0" smtClean="0"/>
              <a:t>, not Mathematics.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70BFCCC0-ED85-44D1-8BC0-19E6FB2DE4B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253" y="1295400"/>
            <a:ext cx="8069495" cy="4334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have to compare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all daily birth statistics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4800" dirty="0" smtClean="0"/>
              <a:t>daily birth statistics when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IO was full,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to see if different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Babies &amp; Full Moons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5A566AFE-CD65-40D2-BA2E-07E1403AEF0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Babies &amp; Full Moons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65" y="1325365"/>
            <a:ext cx="8846048" cy="4438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if baby frequency 1:00--01AM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is </a:t>
            </a:r>
            <a:r>
              <a:rPr lang="en-US" sz="4400" dirty="0" smtClean="0">
                <a:solidFill>
                  <a:schemeClr val="accent2"/>
                </a:solidFill>
              </a:rPr>
              <a:t>same</a:t>
            </a:r>
            <a:r>
              <a:rPr lang="en-US" sz="4400" dirty="0" smtClean="0"/>
              <a:t> when IO is full: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Pr{Baby born 1AM | IO is full}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 =  Pr{Baby born 1AM},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CC"/>
                </a:solidFill>
              </a:rPr>
              <a:t>F</a:t>
            </a:r>
            <a:r>
              <a:rPr lang="en-US" sz="4800" dirty="0" smtClean="0"/>
              <a:t> are independent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705678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 A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 …,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baseline="-25000" dirty="0" smtClean="0">
                <a:solidFill>
                  <a:srgbClr val="0000CC"/>
                </a:solidFill>
              </a:rPr>
              <a:t>n</a:t>
            </a:r>
            <a:r>
              <a:rPr lang="en-US" dirty="0" smtClean="0"/>
              <a:t> satisfy the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13F.</a:t>
            </a:r>
            <a:fld id="{B9A0B45D-6AFD-413C-B761-B121FB8BE94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17336"/>
              </p:ext>
            </p:extLst>
          </p:nvPr>
        </p:nvGraphicFramePr>
        <p:xfrm>
          <a:off x="333218" y="3218166"/>
          <a:ext cx="8426769" cy="243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3" name="Equation" r:id="rId3" imgW="1930400" imgH="558800" progId="Equation.DSMT4">
                  <p:embed/>
                </p:oleObj>
              </mc:Choice>
              <mc:Fallback>
                <p:oleObj name="Equation" r:id="rId3" imgW="1930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218" y="3218166"/>
                        <a:ext cx="8426769" cy="243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35" y="996694"/>
            <a:ext cx="8821567" cy="383398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E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E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they are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(k-1)</a:t>
            </a:r>
            <a:r>
              <a:rPr lang="en-US" sz="4800" dirty="0" smtClean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06794"/>
              </p:ext>
            </p:extLst>
          </p:nvPr>
        </p:nvGraphicFramePr>
        <p:xfrm>
          <a:off x="2092031" y="4465744"/>
          <a:ext cx="5480738" cy="20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4" name="Equation" r:id="rId4" imgW="1676400" imgH="635000" progId="Equation.DSMT4">
                  <p:embed/>
                </p:oleObj>
              </mc:Choice>
              <mc:Fallback>
                <p:oleObj name="Equation" r:id="rId4" imgW="16764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31" y="4465744"/>
                        <a:ext cx="5480738" cy="2075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1880" y="4593762"/>
            <a:ext cx="110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6497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7978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679D5B46-281B-48C5-ADB5-CFE0495CD191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3363" y="2581275"/>
          <a:ext cx="67691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8" name="Equation" r:id="rId4" imgW="1727200" imgH="647700" progId="Equation.DSMT4">
                  <p:embed/>
                </p:oleObj>
              </mc:Choice>
              <mc:Fallback>
                <p:oleObj name="Equation" r:id="rId4" imgW="1727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81275"/>
                        <a:ext cx="67691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49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extBox 7"/>
          <p:cNvSpPr txBox="1"/>
          <p:nvPr/>
        </p:nvSpPr>
        <p:spPr>
          <a:xfrm>
            <a:off x="1323268" y="1899227"/>
            <a:ext cx="6546237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+mj-lt"/>
              </a:rPr>
              <a:t>Law for reasoning about probability</a:t>
            </a:r>
          </a:p>
          <a:p>
            <a:r>
              <a:rPr lang="en-US" sz="7200" dirty="0">
                <a:solidFill>
                  <a:srgbClr val="660066"/>
                </a:solidFill>
                <a:latin typeface="Comic Sans MS"/>
                <a:cs typeface="Comic Sans MS"/>
              </a:rPr>
              <a:t>by cases </a:t>
            </a:r>
            <a:endParaRPr lang="en-US" sz="6000" dirty="0" smtClean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6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7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81200" y="1828800"/>
            <a:ext cx="5181600" cy="3124200"/>
            <a:chOff x="1248" y="1152"/>
            <a:chExt cx="3264" cy="1968"/>
          </a:xfrm>
        </p:grpSpPr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1248" y="1152"/>
              <a:ext cx="3264" cy="1968"/>
            </a:xfrm>
            <a:prstGeom prst="ellipse">
              <a:avLst/>
            </a:prstGeom>
            <a:solidFill>
              <a:srgbClr val="FF6600">
                <a:alpha val="549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5400" i="1">
                <a:latin typeface="Comic Sans MS" pitchFamily="66" charset="0"/>
              </a:endParaRPr>
            </a:p>
          </p:txBody>
        </p:sp>
        <p:sp>
          <p:nvSpPr>
            <p:cNvPr id="30733" name="Text Box 33"/>
            <p:cNvSpPr txBox="1">
              <a:spLocks noChangeArrowheads="1"/>
            </p:cNvSpPr>
            <p:nvPr/>
          </p:nvSpPr>
          <p:spPr bwMode="auto">
            <a:xfrm>
              <a:off x="3641" y="1361"/>
              <a:ext cx="502" cy="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EAD82470-6C7C-49DD-8212-C557C8A87E2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0723" name="Text Box 11"/>
          <p:cNvSpPr txBox="1">
            <a:spLocks noChangeArrowheads="1"/>
          </p:cNvSpPr>
          <p:nvPr/>
        </p:nvSpPr>
        <p:spPr bwMode="auto">
          <a:xfrm>
            <a:off x="2070100" y="1371600"/>
            <a:ext cx="693738" cy="1098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sym typeface="Euclid Math One" pitchFamily="18" charset="2"/>
              </a:rPr>
              <a:t>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12900" y="1295400"/>
            <a:ext cx="5969000" cy="4953000"/>
            <a:chOff x="1032" y="816"/>
            <a:chExt cx="3760" cy="3120"/>
          </a:xfrm>
        </p:grpSpPr>
        <p:sp>
          <p:nvSpPr>
            <p:cNvPr id="30734" name="AutoShape 31"/>
            <p:cNvSpPr>
              <a:spLocks noChangeArrowheads="1"/>
            </p:cNvSpPr>
            <p:nvPr/>
          </p:nvSpPr>
          <p:spPr bwMode="auto">
            <a:xfrm flipV="1">
              <a:off x="1048" y="816"/>
              <a:ext cx="3744" cy="3120"/>
            </a:xfrm>
            <a:prstGeom prst="triangle">
              <a:avLst>
                <a:gd name="adj" fmla="val 48741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032" y="816"/>
              <a:ext cx="3744" cy="3120"/>
              <a:chOff x="1048" y="816"/>
              <a:chExt cx="3744" cy="3120"/>
            </a:xfrm>
          </p:grpSpPr>
          <p:sp>
            <p:nvSpPr>
              <p:cNvPr id="30736" name="AutoShape 25"/>
              <p:cNvSpPr>
                <a:spLocks noChangeArrowheads="1"/>
              </p:cNvSpPr>
              <p:nvPr/>
            </p:nvSpPr>
            <p:spPr bwMode="auto">
              <a:xfrm>
                <a:off x="1048" y="816"/>
                <a:ext cx="1824" cy="3120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AutoShape 29"/>
              <p:cNvSpPr>
                <a:spLocks noChangeArrowheads="1"/>
              </p:cNvSpPr>
              <p:nvPr/>
            </p:nvSpPr>
            <p:spPr bwMode="auto">
              <a:xfrm flipH="1">
                <a:off x="2872" y="816"/>
                <a:ext cx="1920" cy="3120"/>
              </a:xfrm>
              <a:prstGeom prst="rtTriangl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Text Box 17"/>
              <p:cNvSpPr txBox="1">
                <a:spLocks noChangeArrowheads="1"/>
              </p:cNvSpPr>
              <p:nvPr/>
            </p:nvSpPr>
            <p:spPr bwMode="auto">
              <a:xfrm>
                <a:off x="1759" y="3211"/>
                <a:ext cx="415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1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39" name="Text Box 18"/>
              <p:cNvSpPr txBox="1">
                <a:spLocks noChangeArrowheads="1"/>
              </p:cNvSpPr>
              <p:nvPr/>
            </p:nvSpPr>
            <p:spPr bwMode="auto">
              <a:xfrm>
                <a:off x="3544" y="3206"/>
                <a:ext cx="514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3</a:t>
                </a:r>
                <a:endParaRPr lang="en-US" sz="4000">
                  <a:latin typeface="Comic Sans MS" pitchFamily="66" charset="0"/>
                </a:endParaRPr>
              </a:p>
            </p:txBody>
          </p:sp>
          <p:sp>
            <p:nvSpPr>
              <p:cNvPr id="30740" name="Text Box 19"/>
              <p:cNvSpPr txBox="1">
                <a:spLocks noChangeArrowheads="1"/>
              </p:cNvSpPr>
              <p:nvPr/>
            </p:nvSpPr>
            <p:spPr bwMode="auto">
              <a:xfrm>
                <a:off x="2617" y="3211"/>
                <a:ext cx="450" cy="44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>
                    <a:latin typeface="Comic Sans MS" pitchFamily="66" charset="0"/>
                  </a:rPr>
                  <a:t>B</a:t>
                </a:r>
                <a:r>
                  <a:rPr lang="en-US" sz="4000" baseline="-25000">
                    <a:latin typeface="Comic Sans MS" pitchFamily="66" charset="0"/>
                  </a:rPr>
                  <a:t>2</a:t>
                </a:r>
                <a:endParaRPr lang="en-US" sz="4000">
                  <a:latin typeface="Comic Sans MS" pitchFamily="66" charset="0"/>
                </a:endParaRPr>
              </a:p>
            </p:txBody>
          </p:sp>
        </p:grpSp>
      </p:grp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Rectangle 51"/>
          <p:cNvSpPr>
            <a:spLocks noChangeArrowheads="1"/>
          </p:cNvSpPr>
          <p:nvPr/>
        </p:nvSpPr>
        <p:spPr bwMode="auto">
          <a:xfrm>
            <a:off x="1590675" y="1271588"/>
            <a:ext cx="5949950" cy="4970462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22309" y="2394976"/>
          <a:ext cx="1654477" cy="1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6" name="Equation" r:id="rId4" imgW="457200" imgH="304800" progId="Equation.DSMT4">
                  <p:embed/>
                </p:oleObj>
              </mc:Choice>
              <mc:Fallback>
                <p:oleObj name="Equation" r:id="rId4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09" y="2394976"/>
                        <a:ext cx="1654477" cy="1102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6155574" y="3224699"/>
          <a:ext cx="1654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7" name="Equation" r:id="rId6" imgW="457200" imgH="304800" progId="Equation.DSMT4">
                  <p:embed/>
                </p:oleObj>
              </mc:Choice>
              <mc:Fallback>
                <p:oleObj name="Equation" r:id="rId6" imgW="45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574" y="3224699"/>
                        <a:ext cx="1654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00" y="3181350"/>
          <a:ext cx="160813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8" name="Equation" r:id="rId8" imgW="444500" imgH="304800" progId="Equation.DSMT4">
                  <p:embed/>
                </p:oleObj>
              </mc:Choice>
              <mc:Fallback>
                <p:oleObj name="Equation" r:id="rId8" imgW="44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81350"/>
                        <a:ext cx="160813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2354658" y="1770084"/>
            <a:ext cx="4421937" cy="3160896"/>
            <a:chOff x="2354658" y="1798927"/>
            <a:chExt cx="4421937" cy="3160896"/>
          </a:xfrm>
        </p:grpSpPr>
        <p:cxnSp>
          <p:nvCxnSpPr>
            <p:cNvPr id="25" name="Straight Connector 24"/>
            <p:cNvCxnSpPr/>
            <p:nvPr/>
          </p:nvCxnSpPr>
          <p:spPr bwMode="auto">
            <a:xfrm rot="5400000">
              <a:off x="4899309" y="2952747"/>
              <a:ext cx="2317675" cy="1436897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1923540" y="2999099"/>
              <a:ext cx="2317675" cy="1381276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Freeform 34"/>
            <p:cNvSpPr/>
            <p:nvPr/>
          </p:nvSpPr>
          <p:spPr bwMode="auto">
            <a:xfrm>
              <a:off x="3745204" y="4848575"/>
              <a:ext cx="1566682" cy="111248"/>
            </a:xfrm>
            <a:custGeom>
              <a:avLst/>
              <a:gdLst>
                <a:gd name="connsiteX0" fmla="*/ 0 w 1566682"/>
                <a:gd name="connsiteY0" fmla="*/ 0 h 111248"/>
                <a:gd name="connsiteX1" fmla="*/ 55622 w 1566682"/>
                <a:gd name="connsiteY1" fmla="*/ 18541 h 111248"/>
                <a:gd name="connsiteX2" fmla="*/ 83433 w 1566682"/>
                <a:gd name="connsiteY2" fmla="*/ 27812 h 111248"/>
                <a:gd name="connsiteX3" fmla="*/ 120514 w 1566682"/>
                <a:gd name="connsiteY3" fmla="*/ 37082 h 111248"/>
                <a:gd name="connsiteX4" fmla="*/ 148325 w 1566682"/>
                <a:gd name="connsiteY4" fmla="*/ 46353 h 111248"/>
                <a:gd name="connsiteX5" fmla="*/ 222488 w 1566682"/>
                <a:gd name="connsiteY5" fmla="*/ 55624 h 111248"/>
                <a:gd name="connsiteX6" fmla="*/ 398624 w 1566682"/>
                <a:gd name="connsiteY6" fmla="*/ 74165 h 111248"/>
                <a:gd name="connsiteX7" fmla="*/ 593300 w 1566682"/>
                <a:gd name="connsiteY7" fmla="*/ 83436 h 111248"/>
                <a:gd name="connsiteX8" fmla="*/ 695274 w 1566682"/>
                <a:gd name="connsiteY8" fmla="*/ 101977 h 111248"/>
                <a:gd name="connsiteX9" fmla="*/ 787977 w 1566682"/>
                <a:gd name="connsiteY9" fmla="*/ 111248 h 111248"/>
                <a:gd name="connsiteX10" fmla="*/ 1205140 w 1566682"/>
                <a:gd name="connsiteY10" fmla="*/ 101977 h 111248"/>
                <a:gd name="connsiteX11" fmla="*/ 1288573 w 1566682"/>
                <a:gd name="connsiteY11" fmla="*/ 92707 h 111248"/>
                <a:gd name="connsiteX12" fmla="*/ 1344195 w 1566682"/>
                <a:gd name="connsiteY12" fmla="*/ 74165 h 111248"/>
                <a:gd name="connsiteX13" fmla="*/ 1372006 w 1566682"/>
                <a:gd name="connsiteY13" fmla="*/ 55624 h 111248"/>
                <a:gd name="connsiteX14" fmla="*/ 1473979 w 1566682"/>
                <a:gd name="connsiteY14" fmla="*/ 46353 h 111248"/>
                <a:gd name="connsiteX15" fmla="*/ 1520331 w 1566682"/>
                <a:gd name="connsiteY15" fmla="*/ 37082 h 111248"/>
                <a:gd name="connsiteX16" fmla="*/ 1566682 w 1566682"/>
                <a:gd name="connsiteY16" fmla="*/ 27812 h 11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6682" h="111248">
                  <a:moveTo>
                    <a:pt x="0" y="0"/>
                  </a:moveTo>
                  <a:lnTo>
                    <a:pt x="55622" y="18541"/>
                  </a:lnTo>
                  <a:cubicBezTo>
                    <a:pt x="64892" y="21631"/>
                    <a:pt x="73953" y="25442"/>
                    <a:pt x="83433" y="27812"/>
                  </a:cubicBezTo>
                  <a:cubicBezTo>
                    <a:pt x="95793" y="30902"/>
                    <a:pt x="108264" y="33582"/>
                    <a:pt x="120514" y="37082"/>
                  </a:cubicBezTo>
                  <a:cubicBezTo>
                    <a:pt x="129910" y="39767"/>
                    <a:pt x="138711" y="44605"/>
                    <a:pt x="148325" y="46353"/>
                  </a:cubicBezTo>
                  <a:cubicBezTo>
                    <a:pt x="172837" y="50810"/>
                    <a:pt x="197767" y="52534"/>
                    <a:pt x="222488" y="55624"/>
                  </a:cubicBezTo>
                  <a:cubicBezTo>
                    <a:pt x="302259" y="75568"/>
                    <a:pt x="255525" y="66215"/>
                    <a:pt x="398624" y="74165"/>
                  </a:cubicBezTo>
                  <a:lnTo>
                    <a:pt x="593300" y="83436"/>
                  </a:lnTo>
                  <a:cubicBezTo>
                    <a:pt x="624953" y="89767"/>
                    <a:pt x="663632" y="98022"/>
                    <a:pt x="695274" y="101977"/>
                  </a:cubicBezTo>
                  <a:cubicBezTo>
                    <a:pt x="726089" y="105829"/>
                    <a:pt x="757076" y="108158"/>
                    <a:pt x="787977" y="111248"/>
                  </a:cubicBezTo>
                  <a:lnTo>
                    <a:pt x="1205140" y="101977"/>
                  </a:lnTo>
                  <a:cubicBezTo>
                    <a:pt x="1233103" y="100941"/>
                    <a:pt x="1261134" y="98195"/>
                    <a:pt x="1288573" y="92707"/>
                  </a:cubicBezTo>
                  <a:cubicBezTo>
                    <a:pt x="1307737" y="88874"/>
                    <a:pt x="1327934" y="85006"/>
                    <a:pt x="1344195" y="74165"/>
                  </a:cubicBezTo>
                  <a:cubicBezTo>
                    <a:pt x="1353465" y="67985"/>
                    <a:pt x="1361112" y="57959"/>
                    <a:pt x="1372006" y="55624"/>
                  </a:cubicBezTo>
                  <a:cubicBezTo>
                    <a:pt x="1405380" y="48472"/>
                    <a:pt x="1439988" y="49443"/>
                    <a:pt x="1473979" y="46353"/>
                  </a:cubicBezTo>
                  <a:cubicBezTo>
                    <a:pt x="1489430" y="43263"/>
                    <a:pt x="1504950" y="40500"/>
                    <a:pt x="1520331" y="37082"/>
                  </a:cubicBezTo>
                  <a:cubicBezTo>
                    <a:pt x="1565418" y="27063"/>
                    <a:pt x="1543457" y="27812"/>
                    <a:pt x="1566682" y="27812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354658" y="1798927"/>
              <a:ext cx="4377540" cy="741656"/>
            </a:xfrm>
            <a:custGeom>
              <a:avLst/>
              <a:gdLst>
                <a:gd name="connsiteX0" fmla="*/ 0 w 4377540"/>
                <a:gd name="connsiteY0" fmla="*/ 723115 h 741656"/>
                <a:gd name="connsiteX1" fmla="*/ 46352 w 4377540"/>
                <a:gd name="connsiteY1" fmla="*/ 676761 h 741656"/>
                <a:gd name="connsiteX2" fmla="*/ 74163 w 4377540"/>
                <a:gd name="connsiteY2" fmla="*/ 648949 h 741656"/>
                <a:gd name="connsiteX3" fmla="*/ 129785 w 4377540"/>
                <a:gd name="connsiteY3" fmla="*/ 621137 h 741656"/>
                <a:gd name="connsiteX4" fmla="*/ 222488 w 4377540"/>
                <a:gd name="connsiteY4" fmla="*/ 556242 h 741656"/>
                <a:gd name="connsiteX5" fmla="*/ 268839 w 4377540"/>
                <a:gd name="connsiteY5" fmla="*/ 528430 h 741656"/>
                <a:gd name="connsiteX6" fmla="*/ 315191 w 4377540"/>
                <a:gd name="connsiteY6" fmla="*/ 509889 h 741656"/>
                <a:gd name="connsiteX7" fmla="*/ 370813 w 4377540"/>
                <a:gd name="connsiteY7" fmla="*/ 491347 h 741656"/>
                <a:gd name="connsiteX8" fmla="*/ 398623 w 4377540"/>
                <a:gd name="connsiteY8" fmla="*/ 482076 h 741656"/>
                <a:gd name="connsiteX9" fmla="*/ 444975 w 4377540"/>
                <a:gd name="connsiteY9" fmla="*/ 463535 h 741656"/>
                <a:gd name="connsiteX10" fmla="*/ 519137 w 4377540"/>
                <a:gd name="connsiteY10" fmla="*/ 444994 h 741656"/>
                <a:gd name="connsiteX11" fmla="*/ 574759 w 4377540"/>
                <a:gd name="connsiteY11" fmla="*/ 426452 h 741656"/>
                <a:gd name="connsiteX12" fmla="*/ 630381 w 4377540"/>
                <a:gd name="connsiteY12" fmla="*/ 380099 h 741656"/>
                <a:gd name="connsiteX13" fmla="*/ 723084 w 4377540"/>
                <a:gd name="connsiteY13" fmla="*/ 352287 h 741656"/>
                <a:gd name="connsiteX14" fmla="*/ 778706 w 4377540"/>
                <a:gd name="connsiteY14" fmla="*/ 333745 h 741656"/>
                <a:gd name="connsiteX15" fmla="*/ 834328 w 4377540"/>
                <a:gd name="connsiteY15" fmla="*/ 315204 h 741656"/>
                <a:gd name="connsiteX16" fmla="*/ 917761 w 4377540"/>
                <a:gd name="connsiteY16" fmla="*/ 268850 h 741656"/>
                <a:gd name="connsiteX17" fmla="*/ 973383 w 4377540"/>
                <a:gd name="connsiteY17" fmla="*/ 259580 h 741656"/>
                <a:gd name="connsiteX18" fmla="*/ 1038275 w 4377540"/>
                <a:gd name="connsiteY18" fmla="*/ 241038 h 741656"/>
                <a:gd name="connsiteX19" fmla="*/ 1112437 w 4377540"/>
                <a:gd name="connsiteY19" fmla="*/ 222497 h 741656"/>
                <a:gd name="connsiteX20" fmla="*/ 1186600 w 4377540"/>
                <a:gd name="connsiteY20" fmla="*/ 185414 h 741656"/>
                <a:gd name="connsiteX21" fmla="*/ 1242221 w 4377540"/>
                <a:gd name="connsiteY21" fmla="*/ 176143 h 741656"/>
                <a:gd name="connsiteX22" fmla="*/ 1307114 w 4377540"/>
                <a:gd name="connsiteY22" fmla="*/ 139061 h 741656"/>
                <a:gd name="connsiteX23" fmla="*/ 1399817 w 4377540"/>
                <a:gd name="connsiteY23" fmla="*/ 111249 h 741656"/>
                <a:gd name="connsiteX24" fmla="*/ 1427628 w 4377540"/>
                <a:gd name="connsiteY24" fmla="*/ 101978 h 741656"/>
                <a:gd name="connsiteX25" fmla="*/ 1854062 w 4377540"/>
                <a:gd name="connsiteY25" fmla="*/ 74166 h 741656"/>
                <a:gd name="connsiteX26" fmla="*/ 1937495 w 4377540"/>
                <a:gd name="connsiteY26" fmla="*/ 46354 h 741656"/>
                <a:gd name="connsiteX27" fmla="*/ 1965306 w 4377540"/>
                <a:gd name="connsiteY27" fmla="*/ 37083 h 741656"/>
                <a:gd name="connsiteX28" fmla="*/ 2020927 w 4377540"/>
                <a:gd name="connsiteY28" fmla="*/ 27812 h 741656"/>
                <a:gd name="connsiteX29" fmla="*/ 2058009 w 4377540"/>
                <a:gd name="connsiteY29" fmla="*/ 18542 h 741656"/>
                <a:gd name="connsiteX30" fmla="*/ 2085820 w 4377540"/>
                <a:gd name="connsiteY30" fmla="*/ 9271 h 741656"/>
                <a:gd name="connsiteX31" fmla="*/ 2215604 w 4377540"/>
                <a:gd name="connsiteY31" fmla="*/ 0 h 741656"/>
                <a:gd name="connsiteX32" fmla="*/ 2447362 w 4377540"/>
                <a:gd name="connsiteY32" fmla="*/ 9271 h 741656"/>
                <a:gd name="connsiteX33" fmla="*/ 2734741 w 4377540"/>
                <a:gd name="connsiteY33" fmla="*/ 27812 h 741656"/>
                <a:gd name="connsiteX34" fmla="*/ 2771822 w 4377540"/>
                <a:gd name="connsiteY34" fmla="*/ 37083 h 741656"/>
                <a:gd name="connsiteX35" fmla="*/ 3198256 w 4377540"/>
                <a:gd name="connsiteY35" fmla="*/ 55624 h 741656"/>
                <a:gd name="connsiteX36" fmla="*/ 3244608 w 4377540"/>
                <a:gd name="connsiteY36" fmla="*/ 74166 h 741656"/>
                <a:gd name="connsiteX37" fmla="*/ 3300230 w 4377540"/>
                <a:gd name="connsiteY37" fmla="*/ 101978 h 741656"/>
                <a:gd name="connsiteX38" fmla="*/ 3328041 w 4377540"/>
                <a:gd name="connsiteY38" fmla="*/ 129790 h 741656"/>
                <a:gd name="connsiteX39" fmla="*/ 3383663 w 4377540"/>
                <a:gd name="connsiteY39" fmla="*/ 166873 h 741656"/>
                <a:gd name="connsiteX40" fmla="*/ 3411474 w 4377540"/>
                <a:gd name="connsiteY40" fmla="*/ 194685 h 741656"/>
                <a:gd name="connsiteX41" fmla="*/ 3522717 w 4377540"/>
                <a:gd name="connsiteY41" fmla="*/ 222497 h 741656"/>
                <a:gd name="connsiteX42" fmla="*/ 3550528 w 4377540"/>
                <a:gd name="connsiteY42" fmla="*/ 231768 h 741656"/>
                <a:gd name="connsiteX43" fmla="*/ 3596880 w 4377540"/>
                <a:gd name="connsiteY43" fmla="*/ 241038 h 741656"/>
                <a:gd name="connsiteX44" fmla="*/ 3652502 w 4377540"/>
                <a:gd name="connsiteY44" fmla="*/ 259580 h 741656"/>
                <a:gd name="connsiteX45" fmla="*/ 3689583 w 4377540"/>
                <a:gd name="connsiteY45" fmla="*/ 268850 h 741656"/>
                <a:gd name="connsiteX46" fmla="*/ 3726664 w 4377540"/>
                <a:gd name="connsiteY46" fmla="*/ 287392 h 741656"/>
                <a:gd name="connsiteX47" fmla="*/ 3810097 w 4377540"/>
                <a:gd name="connsiteY47" fmla="*/ 305933 h 741656"/>
                <a:gd name="connsiteX48" fmla="*/ 3874989 w 4377540"/>
                <a:gd name="connsiteY48" fmla="*/ 324475 h 741656"/>
                <a:gd name="connsiteX49" fmla="*/ 3912070 w 4377540"/>
                <a:gd name="connsiteY49" fmla="*/ 380099 h 741656"/>
                <a:gd name="connsiteX50" fmla="*/ 3930611 w 4377540"/>
                <a:gd name="connsiteY50" fmla="*/ 407911 h 741656"/>
                <a:gd name="connsiteX51" fmla="*/ 4014044 w 4377540"/>
                <a:gd name="connsiteY51" fmla="*/ 472806 h 741656"/>
                <a:gd name="connsiteX52" fmla="*/ 4078936 w 4377540"/>
                <a:gd name="connsiteY52" fmla="*/ 491347 h 741656"/>
                <a:gd name="connsiteX53" fmla="*/ 4143828 w 4377540"/>
                <a:gd name="connsiteY53" fmla="*/ 509889 h 741656"/>
                <a:gd name="connsiteX54" fmla="*/ 4171639 w 4377540"/>
                <a:gd name="connsiteY54" fmla="*/ 528430 h 741656"/>
                <a:gd name="connsiteX55" fmla="*/ 4208720 w 4377540"/>
                <a:gd name="connsiteY55" fmla="*/ 556242 h 741656"/>
                <a:gd name="connsiteX56" fmla="*/ 4236531 w 4377540"/>
                <a:gd name="connsiteY56" fmla="*/ 565513 h 741656"/>
                <a:gd name="connsiteX57" fmla="*/ 4301423 w 4377540"/>
                <a:gd name="connsiteY57" fmla="*/ 584054 h 741656"/>
                <a:gd name="connsiteX58" fmla="*/ 4347775 w 4377540"/>
                <a:gd name="connsiteY58" fmla="*/ 630408 h 741656"/>
                <a:gd name="connsiteX59" fmla="*/ 4357045 w 4377540"/>
                <a:gd name="connsiteY59" fmla="*/ 667490 h 741656"/>
                <a:gd name="connsiteX60" fmla="*/ 4375586 w 4377540"/>
                <a:gd name="connsiteY60" fmla="*/ 741656 h 74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77540" h="741656">
                  <a:moveTo>
                    <a:pt x="0" y="723115"/>
                  </a:moveTo>
                  <a:cubicBezTo>
                    <a:pt x="33992" y="672127"/>
                    <a:pt x="0" y="715389"/>
                    <a:pt x="46352" y="676761"/>
                  </a:cubicBezTo>
                  <a:cubicBezTo>
                    <a:pt x="56424" y="668368"/>
                    <a:pt x="64091" y="657342"/>
                    <a:pt x="74163" y="648949"/>
                  </a:cubicBezTo>
                  <a:cubicBezTo>
                    <a:pt x="98123" y="628982"/>
                    <a:pt x="101913" y="630428"/>
                    <a:pt x="129785" y="621137"/>
                  </a:cubicBezTo>
                  <a:cubicBezTo>
                    <a:pt x="172032" y="589451"/>
                    <a:pt x="172270" y="588200"/>
                    <a:pt x="222488" y="556242"/>
                  </a:cubicBezTo>
                  <a:cubicBezTo>
                    <a:pt x="237689" y="546568"/>
                    <a:pt x="252109" y="535122"/>
                    <a:pt x="268839" y="528430"/>
                  </a:cubicBezTo>
                  <a:cubicBezTo>
                    <a:pt x="284290" y="522250"/>
                    <a:pt x="299552" y="515576"/>
                    <a:pt x="315191" y="509889"/>
                  </a:cubicBezTo>
                  <a:cubicBezTo>
                    <a:pt x="333558" y="503210"/>
                    <a:pt x="352272" y="497528"/>
                    <a:pt x="370813" y="491347"/>
                  </a:cubicBezTo>
                  <a:cubicBezTo>
                    <a:pt x="380083" y="488257"/>
                    <a:pt x="389550" y="485705"/>
                    <a:pt x="398623" y="482076"/>
                  </a:cubicBezTo>
                  <a:cubicBezTo>
                    <a:pt x="414074" y="475896"/>
                    <a:pt x="429070" y="468429"/>
                    <a:pt x="444975" y="463535"/>
                  </a:cubicBezTo>
                  <a:cubicBezTo>
                    <a:pt x="469330" y="456041"/>
                    <a:pt x="494963" y="453052"/>
                    <a:pt x="519137" y="444994"/>
                  </a:cubicBezTo>
                  <a:lnTo>
                    <a:pt x="574759" y="426452"/>
                  </a:lnTo>
                  <a:cubicBezTo>
                    <a:pt x="592225" y="408986"/>
                    <a:pt x="607148" y="390425"/>
                    <a:pt x="630381" y="380099"/>
                  </a:cubicBezTo>
                  <a:cubicBezTo>
                    <a:pt x="675777" y="359922"/>
                    <a:pt x="681588" y="364736"/>
                    <a:pt x="723084" y="352287"/>
                  </a:cubicBezTo>
                  <a:cubicBezTo>
                    <a:pt x="741803" y="346671"/>
                    <a:pt x="760165" y="339925"/>
                    <a:pt x="778706" y="333745"/>
                  </a:cubicBezTo>
                  <a:cubicBezTo>
                    <a:pt x="778711" y="333743"/>
                    <a:pt x="834324" y="315207"/>
                    <a:pt x="834328" y="315204"/>
                  </a:cubicBezTo>
                  <a:cubicBezTo>
                    <a:pt x="870171" y="291308"/>
                    <a:pt x="881049" y="277008"/>
                    <a:pt x="917761" y="268850"/>
                  </a:cubicBezTo>
                  <a:cubicBezTo>
                    <a:pt x="936110" y="264772"/>
                    <a:pt x="954842" y="262670"/>
                    <a:pt x="973383" y="259580"/>
                  </a:cubicBezTo>
                  <a:cubicBezTo>
                    <a:pt x="1040035" y="237360"/>
                    <a:pt x="956828" y="264309"/>
                    <a:pt x="1038275" y="241038"/>
                  </a:cubicBezTo>
                  <a:cubicBezTo>
                    <a:pt x="1104786" y="222035"/>
                    <a:pt x="1018205" y="241345"/>
                    <a:pt x="1112437" y="222497"/>
                  </a:cubicBezTo>
                  <a:cubicBezTo>
                    <a:pt x="1141829" y="202902"/>
                    <a:pt x="1148222" y="195882"/>
                    <a:pt x="1186600" y="185414"/>
                  </a:cubicBezTo>
                  <a:cubicBezTo>
                    <a:pt x="1204734" y="180468"/>
                    <a:pt x="1223681" y="179233"/>
                    <a:pt x="1242221" y="176143"/>
                  </a:cubicBezTo>
                  <a:cubicBezTo>
                    <a:pt x="1267309" y="159417"/>
                    <a:pt x="1277706" y="150825"/>
                    <a:pt x="1307114" y="139061"/>
                  </a:cubicBezTo>
                  <a:cubicBezTo>
                    <a:pt x="1362209" y="117022"/>
                    <a:pt x="1351998" y="124912"/>
                    <a:pt x="1399817" y="111249"/>
                  </a:cubicBezTo>
                  <a:cubicBezTo>
                    <a:pt x="1409213" y="108564"/>
                    <a:pt x="1418005" y="103676"/>
                    <a:pt x="1427628" y="101978"/>
                  </a:cubicBezTo>
                  <a:cubicBezTo>
                    <a:pt x="1602641" y="71091"/>
                    <a:pt x="1633056" y="81072"/>
                    <a:pt x="1854062" y="74166"/>
                  </a:cubicBezTo>
                  <a:lnTo>
                    <a:pt x="1937495" y="46354"/>
                  </a:lnTo>
                  <a:cubicBezTo>
                    <a:pt x="1946765" y="43264"/>
                    <a:pt x="1955667" y="38690"/>
                    <a:pt x="1965306" y="37083"/>
                  </a:cubicBezTo>
                  <a:cubicBezTo>
                    <a:pt x="1983846" y="33993"/>
                    <a:pt x="2002496" y="31498"/>
                    <a:pt x="2020927" y="27812"/>
                  </a:cubicBezTo>
                  <a:cubicBezTo>
                    <a:pt x="2033421" y="25313"/>
                    <a:pt x="2045758" y="22042"/>
                    <a:pt x="2058009" y="18542"/>
                  </a:cubicBezTo>
                  <a:cubicBezTo>
                    <a:pt x="2067405" y="15857"/>
                    <a:pt x="2076115" y="10413"/>
                    <a:pt x="2085820" y="9271"/>
                  </a:cubicBezTo>
                  <a:cubicBezTo>
                    <a:pt x="2128894" y="4203"/>
                    <a:pt x="2172343" y="3090"/>
                    <a:pt x="2215604" y="0"/>
                  </a:cubicBezTo>
                  <a:lnTo>
                    <a:pt x="2447362" y="9271"/>
                  </a:lnTo>
                  <a:cubicBezTo>
                    <a:pt x="2543217" y="14406"/>
                    <a:pt x="2734741" y="27812"/>
                    <a:pt x="2734741" y="27812"/>
                  </a:cubicBezTo>
                  <a:cubicBezTo>
                    <a:pt x="2747101" y="30902"/>
                    <a:pt x="2759104" y="36320"/>
                    <a:pt x="2771822" y="37083"/>
                  </a:cubicBezTo>
                  <a:cubicBezTo>
                    <a:pt x="2913846" y="45605"/>
                    <a:pt x="3198256" y="55624"/>
                    <a:pt x="3198256" y="55624"/>
                  </a:cubicBezTo>
                  <a:cubicBezTo>
                    <a:pt x="3213707" y="61805"/>
                    <a:pt x="3229027" y="68323"/>
                    <a:pt x="3244608" y="74166"/>
                  </a:cubicBezTo>
                  <a:cubicBezTo>
                    <a:pt x="3275019" y="85570"/>
                    <a:pt x="3273376" y="79599"/>
                    <a:pt x="3300230" y="101978"/>
                  </a:cubicBezTo>
                  <a:cubicBezTo>
                    <a:pt x="3310302" y="110371"/>
                    <a:pt x="3317692" y="121741"/>
                    <a:pt x="3328041" y="129790"/>
                  </a:cubicBezTo>
                  <a:cubicBezTo>
                    <a:pt x="3345630" y="143471"/>
                    <a:pt x="3367907" y="151116"/>
                    <a:pt x="3383663" y="166873"/>
                  </a:cubicBezTo>
                  <a:cubicBezTo>
                    <a:pt x="3392933" y="176144"/>
                    <a:pt x="3400014" y="188318"/>
                    <a:pt x="3411474" y="194685"/>
                  </a:cubicBezTo>
                  <a:cubicBezTo>
                    <a:pt x="3448937" y="215499"/>
                    <a:pt x="3482432" y="213544"/>
                    <a:pt x="3522717" y="222497"/>
                  </a:cubicBezTo>
                  <a:cubicBezTo>
                    <a:pt x="3532256" y="224617"/>
                    <a:pt x="3541048" y="229398"/>
                    <a:pt x="3550528" y="231768"/>
                  </a:cubicBezTo>
                  <a:cubicBezTo>
                    <a:pt x="3565814" y="235590"/>
                    <a:pt x="3581679" y="236892"/>
                    <a:pt x="3596880" y="241038"/>
                  </a:cubicBezTo>
                  <a:cubicBezTo>
                    <a:pt x="3615735" y="246180"/>
                    <a:pt x="3633542" y="254840"/>
                    <a:pt x="3652502" y="259580"/>
                  </a:cubicBezTo>
                  <a:lnTo>
                    <a:pt x="3689583" y="268850"/>
                  </a:lnTo>
                  <a:cubicBezTo>
                    <a:pt x="3701943" y="275031"/>
                    <a:pt x="3713724" y="282539"/>
                    <a:pt x="3726664" y="287392"/>
                  </a:cubicBezTo>
                  <a:cubicBezTo>
                    <a:pt x="3743099" y="293556"/>
                    <a:pt x="3795689" y="302731"/>
                    <a:pt x="3810097" y="305933"/>
                  </a:cubicBezTo>
                  <a:cubicBezTo>
                    <a:pt x="3845017" y="313694"/>
                    <a:pt x="3844020" y="314151"/>
                    <a:pt x="3874989" y="324475"/>
                  </a:cubicBezTo>
                  <a:cubicBezTo>
                    <a:pt x="3912360" y="399216"/>
                    <a:pt x="3874322" y="332911"/>
                    <a:pt x="3912070" y="380099"/>
                  </a:cubicBezTo>
                  <a:cubicBezTo>
                    <a:pt x="3919030" y="388800"/>
                    <a:pt x="3923478" y="399351"/>
                    <a:pt x="3930611" y="407911"/>
                  </a:cubicBezTo>
                  <a:cubicBezTo>
                    <a:pt x="3949069" y="430061"/>
                    <a:pt x="3990191" y="464855"/>
                    <a:pt x="4014044" y="472806"/>
                  </a:cubicBezTo>
                  <a:cubicBezTo>
                    <a:pt x="4080736" y="495037"/>
                    <a:pt x="3997436" y="468060"/>
                    <a:pt x="4078936" y="491347"/>
                  </a:cubicBezTo>
                  <a:cubicBezTo>
                    <a:pt x="4172042" y="517950"/>
                    <a:pt x="4027893" y="480903"/>
                    <a:pt x="4143828" y="509889"/>
                  </a:cubicBezTo>
                  <a:cubicBezTo>
                    <a:pt x="4153098" y="516069"/>
                    <a:pt x="4162573" y="521954"/>
                    <a:pt x="4171639" y="528430"/>
                  </a:cubicBezTo>
                  <a:cubicBezTo>
                    <a:pt x="4184212" y="537411"/>
                    <a:pt x="4195305" y="548576"/>
                    <a:pt x="4208720" y="556242"/>
                  </a:cubicBezTo>
                  <a:cubicBezTo>
                    <a:pt x="4217204" y="561090"/>
                    <a:pt x="4227135" y="562828"/>
                    <a:pt x="4236531" y="565513"/>
                  </a:cubicBezTo>
                  <a:cubicBezTo>
                    <a:pt x="4318013" y="588794"/>
                    <a:pt x="4234741" y="561825"/>
                    <a:pt x="4301423" y="584054"/>
                  </a:cubicBezTo>
                  <a:cubicBezTo>
                    <a:pt x="4316874" y="599505"/>
                    <a:pt x="4342476" y="609209"/>
                    <a:pt x="4347775" y="630408"/>
                  </a:cubicBezTo>
                  <a:cubicBezTo>
                    <a:pt x="4350865" y="642769"/>
                    <a:pt x="4353384" y="655286"/>
                    <a:pt x="4357045" y="667490"/>
                  </a:cubicBezTo>
                  <a:cubicBezTo>
                    <a:pt x="4377540" y="735810"/>
                    <a:pt x="4375586" y="701410"/>
                    <a:pt x="4375586" y="741656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1946765" y="2623609"/>
            <a:ext cx="1724279" cy="2262054"/>
            <a:chOff x="1946765" y="2595796"/>
            <a:chExt cx="1724279" cy="2262054"/>
          </a:xfrm>
        </p:grpSpPr>
        <p:cxnSp>
          <p:nvCxnSpPr>
            <p:cNvPr id="28" name="Straight Connector 27"/>
            <p:cNvCxnSpPr/>
            <p:nvPr/>
          </p:nvCxnSpPr>
          <p:spPr bwMode="auto">
            <a:xfrm rot="16200000" flipH="1">
              <a:off x="1890533" y="3077338"/>
              <a:ext cx="2239448" cy="1321575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Freeform 32"/>
            <p:cNvSpPr/>
            <p:nvPr/>
          </p:nvSpPr>
          <p:spPr bwMode="auto">
            <a:xfrm>
              <a:off x="1946765" y="2595796"/>
              <a:ext cx="1705736" cy="2244115"/>
            </a:xfrm>
            <a:custGeom>
              <a:avLst/>
              <a:gdLst>
                <a:gd name="connsiteX0" fmla="*/ 370812 w 1705736"/>
                <a:gd name="connsiteY0" fmla="*/ 0 h 2244115"/>
                <a:gd name="connsiteX1" fmla="*/ 333731 w 1705736"/>
                <a:gd name="connsiteY1" fmla="*/ 9271 h 2244115"/>
                <a:gd name="connsiteX2" fmla="*/ 278109 w 1705736"/>
                <a:gd name="connsiteY2" fmla="*/ 46353 h 2244115"/>
                <a:gd name="connsiteX3" fmla="*/ 250298 w 1705736"/>
                <a:gd name="connsiteY3" fmla="*/ 92707 h 2244115"/>
                <a:gd name="connsiteX4" fmla="*/ 241028 w 1705736"/>
                <a:gd name="connsiteY4" fmla="*/ 120519 h 2244115"/>
                <a:gd name="connsiteX5" fmla="*/ 185406 w 1705736"/>
                <a:gd name="connsiteY5" fmla="*/ 194685 h 2244115"/>
                <a:gd name="connsiteX6" fmla="*/ 166865 w 1705736"/>
                <a:gd name="connsiteY6" fmla="*/ 250309 h 2244115"/>
                <a:gd name="connsiteX7" fmla="*/ 148325 w 1705736"/>
                <a:gd name="connsiteY7" fmla="*/ 278121 h 2244115"/>
                <a:gd name="connsiteX8" fmla="*/ 129784 w 1705736"/>
                <a:gd name="connsiteY8" fmla="*/ 333745 h 2244115"/>
                <a:gd name="connsiteX9" fmla="*/ 120514 w 1705736"/>
                <a:gd name="connsiteY9" fmla="*/ 361557 h 2244115"/>
                <a:gd name="connsiteX10" fmla="*/ 111243 w 1705736"/>
                <a:gd name="connsiteY10" fmla="*/ 398640 h 2244115"/>
                <a:gd name="connsiteX11" fmla="*/ 92703 w 1705736"/>
                <a:gd name="connsiteY11" fmla="*/ 426452 h 2244115"/>
                <a:gd name="connsiteX12" fmla="*/ 74162 w 1705736"/>
                <a:gd name="connsiteY12" fmla="*/ 482076 h 2244115"/>
                <a:gd name="connsiteX13" fmla="*/ 55622 w 1705736"/>
                <a:gd name="connsiteY13" fmla="*/ 546971 h 2244115"/>
                <a:gd name="connsiteX14" fmla="*/ 46351 w 1705736"/>
                <a:gd name="connsiteY14" fmla="*/ 574783 h 2244115"/>
                <a:gd name="connsiteX15" fmla="*/ 37081 w 1705736"/>
                <a:gd name="connsiteY15" fmla="*/ 667490 h 2244115"/>
                <a:gd name="connsiteX16" fmla="*/ 18540 w 1705736"/>
                <a:gd name="connsiteY16" fmla="*/ 741656 h 2244115"/>
                <a:gd name="connsiteX17" fmla="*/ 0 w 1705736"/>
                <a:gd name="connsiteY17" fmla="*/ 825092 h 2244115"/>
                <a:gd name="connsiteX18" fmla="*/ 9270 w 1705736"/>
                <a:gd name="connsiteY18" fmla="*/ 1001235 h 2244115"/>
                <a:gd name="connsiteX19" fmla="*/ 37081 w 1705736"/>
                <a:gd name="connsiteY19" fmla="*/ 1158837 h 2244115"/>
                <a:gd name="connsiteX20" fmla="*/ 55622 w 1705736"/>
                <a:gd name="connsiteY20" fmla="*/ 1186649 h 2244115"/>
                <a:gd name="connsiteX21" fmla="*/ 92703 w 1705736"/>
                <a:gd name="connsiteY21" fmla="*/ 1233003 h 2244115"/>
                <a:gd name="connsiteX22" fmla="*/ 129784 w 1705736"/>
                <a:gd name="connsiteY22" fmla="*/ 1288627 h 2244115"/>
                <a:gd name="connsiteX23" fmla="*/ 176136 w 1705736"/>
                <a:gd name="connsiteY23" fmla="*/ 1334981 h 2244115"/>
                <a:gd name="connsiteX24" fmla="*/ 213217 w 1705736"/>
                <a:gd name="connsiteY24" fmla="*/ 1390605 h 2244115"/>
                <a:gd name="connsiteX25" fmla="*/ 231757 w 1705736"/>
                <a:gd name="connsiteY25" fmla="*/ 1446229 h 2244115"/>
                <a:gd name="connsiteX26" fmla="*/ 268839 w 1705736"/>
                <a:gd name="connsiteY26" fmla="*/ 1492583 h 2244115"/>
                <a:gd name="connsiteX27" fmla="*/ 287379 w 1705736"/>
                <a:gd name="connsiteY27" fmla="*/ 1520395 h 2244115"/>
                <a:gd name="connsiteX28" fmla="*/ 315190 w 1705736"/>
                <a:gd name="connsiteY28" fmla="*/ 1538936 h 2244115"/>
                <a:gd name="connsiteX29" fmla="*/ 380082 w 1705736"/>
                <a:gd name="connsiteY29" fmla="*/ 1576019 h 2244115"/>
                <a:gd name="connsiteX30" fmla="*/ 454245 w 1705736"/>
                <a:gd name="connsiteY30" fmla="*/ 1659455 h 2244115"/>
                <a:gd name="connsiteX31" fmla="*/ 482056 w 1705736"/>
                <a:gd name="connsiteY31" fmla="*/ 1687267 h 2244115"/>
                <a:gd name="connsiteX32" fmla="*/ 500596 w 1705736"/>
                <a:gd name="connsiteY32" fmla="*/ 1705809 h 2244115"/>
                <a:gd name="connsiteX33" fmla="*/ 546948 w 1705736"/>
                <a:gd name="connsiteY33" fmla="*/ 1733621 h 2244115"/>
                <a:gd name="connsiteX34" fmla="*/ 602570 w 1705736"/>
                <a:gd name="connsiteY34" fmla="*/ 1770703 h 2244115"/>
                <a:gd name="connsiteX35" fmla="*/ 658192 w 1705736"/>
                <a:gd name="connsiteY35" fmla="*/ 1807786 h 2244115"/>
                <a:gd name="connsiteX36" fmla="*/ 686002 w 1705736"/>
                <a:gd name="connsiteY36" fmla="*/ 1826328 h 2244115"/>
                <a:gd name="connsiteX37" fmla="*/ 713813 w 1705736"/>
                <a:gd name="connsiteY37" fmla="*/ 1844869 h 2244115"/>
                <a:gd name="connsiteX38" fmla="*/ 787976 w 1705736"/>
                <a:gd name="connsiteY38" fmla="*/ 1909764 h 2244115"/>
                <a:gd name="connsiteX39" fmla="*/ 825057 w 1705736"/>
                <a:gd name="connsiteY39" fmla="*/ 1937576 h 2244115"/>
                <a:gd name="connsiteX40" fmla="*/ 852868 w 1705736"/>
                <a:gd name="connsiteY40" fmla="*/ 1946847 h 2244115"/>
                <a:gd name="connsiteX41" fmla="*/ 880679 w 1705736"/>
                <a:gd name="connsiteY41" fmla="*/ 1965388 h 2244115"/>
                <a:gd name="connsiteX42" fmla="*/ 936301 w 1705736"/>
                <a:gd name="connsiteY42" fmla="*/ 1983930 h 2244115"/>
                <a:gd name="connsiteX43" fmla="*/ 964112 w 1705736"/>
                <a:gd name="connsiteY43" fmla="*/ 2002471 h 2244115"/>
                <a:gd name="connsiteX44" fmla="*/ 1001193 w 1705736"/>
                <a:gd name="connsiteY44" fmla="*/ 2030283 h 2244115"/>
                <a:gd name="connsiteX45" fmla="*/ 1029004 w 1705736"/>
                <a:gd name="connsiteY45" fmla="*/ 2039554 h 2244115"/>
                <a:gd name="connsiteX46" fmla="*/ 1056815 w 1705736"/>
                <a:gd name="connsiteY46" fmla="*/ 2058095 h 2244115"/>
                <a:gd name="connsiteX47" fmla="*/ 1168058 w 1705736"/>
                <a:gd name="connsiteY47" fmla="*/ 2076637 h 2244115"/>
                <a:gd name="connsiteX48" fmla="*/ 1205140 w 1705736"/>
                <a:gd name="connsiteY48" fmla="*/ 2085907 h 2244115"/>
                <a:gd name="connsiteX49" fmla="*/ 1279302 w 1705736"/>
                <a:gd name="connsiteY49" fmla="*/ 2095178 h 2244115"/>
                <a:gd name="connsiteX50" fmla="*/ 1353465 w 1705736"/>
                <a:gd name="connsiteY50" fmla="*/ 2113719 h 2244115"/>
                <a:gd name="connsiteX51" fmla="*/ 1409086 w 1705736"/>
                <a:gd name="connsiteY51" fmla="*/ 2150802 h 2244115"/>
                <a:gd name="connsiteX52" fmla="*/ 1427627 w 1705736"/>
                <a:gd name="connsiteY52" fmla="*/ 2169344 h 2244115"/>
                <a:gd name="connsiteX53" fmla="*/ 1483249 w 1705736"/>
                <a:gd name="connsiteY53" fmla="*/ 2187885 h 2244115"/>
                <a:gd name="connsiteX54" fmla="*/ 1538871 w 1705736"/>
                <a:gd name="connsiteY54" fmla="*/ 2206426 h 2244115"/>
                <a:gd name="connsiteX55" fmla="*/ 1603763 w 1705736"/>
                <a:gd name="connsiteY55" fmla="*/ 2224968 h 2244115"/>
                <a:gd name="connsiteX56" fmla="*/ 1705736 w 1705736"/>
                <a:gd name="connsiteY56" fmla="*/ 2243509 h 224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05736" h="2244115">
                  <a:moveTo>
                    <a:pt x="370812" y="0"/>
                  </a:moveTo>
                  <a:cubicBezTo>
                    <a:pt x="358452" y="3090"/>
                    <a:pt x="345127" y="3573"/>
                    <a:pt x="333731" y="9271"/>
                  </a:cubicBezTo>
                  <a:cubicBezTo>
                    <a:pt x="313800" y="19237"/>
                    <a:pt x="278109" y="46353"/>
                    <a:pt x="278109" y="46353"/>
                  </a:cubicBezTo>
                  <a:cubicBezTo>
                    <a:pt x="251849" y="125139"/>
                    <a:pt x="288473" y="29078"/>
                    <a:pt x="250298" y="92707"/>
                  </a:cubicBezTo>
                  <a:cubicBezTo>
                    <a:pt x="245270" y="101087"/>
                    <a:pt x="245774" y="111977"/>
                    <a:pt x="241028" y="120519"/>
                  </a:cubicBezTo>
                  <a:cubicBezTo>
                    <a:pt x="214824" y="167687"/>
                    <a:pt x="213534" y="166554"/>
                    <a:pt x="185406" y="194685"/>
                  </a:cubicBezTo>
                  <a:cubicBezTo>
                    <a:pt x="179226" y="213226"/>
                    <a:pt x="177706" y="234047"/>
                    <a:pt x="166865" y="250309"/>
                  </a:cubicBezTo>
                  <a:cubicBezTo>
                    <a:pt x="160685" y="259580"/>
                    <a:pt x="152850" y="267940"/>
                    <a:pt x="148325" y="278121"/>
                  </a:cubicBezTo>
                  <a:cubicBezTo>
                    <a:pt x="140388" y="295981"/>
                    <a:pt x="135964" y="315204"/>
                    <a:pt x="129784" y="333745"/>
                  </a:cubicBezTo>
                  <a:cubicBezTo>
                    <a:pt x="126694" y="343016"/>
                    <a:pt x="122884" y="352077"/>
                    <a:pt x="120514" y="361557"/>
                  </a:cubicBezTo>
                  <a:cubicBezTo>
                    <a:pt x="117424" y="373918"/>
                    <a:pt x="116262" y="386929"/>
                    <a:pt x="111243" y="398640"/>
                  </a:cubicBezTo>
                  <a:cubicBezTo>
                    <a:pt x="106854" y="408881"/>
                    <a:pt x="97228" y="416271"/>
                    <a:pt x="92703" y="426452"/>
                  </a:cubicBezTo>
                  <a:cubicBezTo>
                    <a:pt x="84766" y="444312"/>
                    <a:pt x="80342" y="463535"/>
                    <a:pt x="74162" y="482076"/>
                  </a:cubicBezTo>
                  <a:cubicBezTo>
                    <a:pt x="51934" y="548763"/>
                    <a:pt x="78904" y="465481"/>
                    <a:pt x="55622" y="546971"/>
                  </a:cubicBezTo>
                  <a:cubicBezTo>
                    <a:pt x="52937" y="556367"/>
                    <a:pt x="49441" y="565512"/>
                    <a:pt x="46351" y="574783"/>
                  </a:cubicBezTo>
                  <a:cubicBezTo>
                    <a:pt x="43261" y="605685"/>
                    <a:pt x="42186" y="636856"/>
                    <a:pt x="37081" y="667490"/>
                  </a:cubicBezTo>
                  <a:cubicBezTo>
                    <a:pt x="32892" y="692626"/>
                    <a:pt x="24720" y="716934"/>
                    <a:pt x="18540" y="741656"/>
                  </a:cubicBezTo>
                  <a:cubicBezTo>
                    <a:pt x="5451" y="794016"/>
                    <a:pt x="11766" y="766257"/>
                    <a:pt x="0" y="825092"/>
                  </a:cubicBezTo>
                  <a:cubicBezTo>
                    <a:pt x="3090" y="883806"/>
                    <a:pt x="5359" y="942570"/>
                    <a:pt x="9270" y="1001235"/>
                  </a:cubicBezTo>
                  <a:cubicBezTo>
                    <a:pt x="11346" y="1032385"/>
                    <a:pt x="12878" y="1122533"/>
                    <a:pt x="37081" y="1158837"/>
                  </a:cubicBezTo>
                  <a:lnTo>
                    <a:pt x="55622" y="1186649"/>
                  </a:lnTo>
                  <a:cubicBezTo>
                    <a:pt x="76498" y="1249282"/>
                    <a:pt x="47546" y="1181393"/>
                    <a:pt x="92703" y="1233003"/>
                  </a:cubicBezTo>
                  <a:cubicBezTo>
                    <a:pt x="107377" y="1249773"/>
                    <a:pt x="114027" y="1272870"/>
                    <a:pt x="129784" y="1288627"/>
                  </a:cubicBezTo>
                  <a:lnTo>
                    <a:pt x="176136" y="1334981"/>
                  </a:lnTo>
                  <a:cubicBezTo>
                    <a:pt x="206804" y="1426992"/>
                    <a:pt x="155350" y="1286439"/>
                    <a:pt x="213217" y="1390605"/>
                  </a:cubicBezTo>
                  <a:cubicBezTo>
                    <a:pt x="222708" y="1407690"/>
                    <a:pt x="220916" y="1429967"/>
                    <a:pt x="231757" y="1446229"/>
                  </a:cubicBezTo>
                  <a:cubicBezTo>
                    <a:pt x="288833" y="1531845"/>
                    <a:pt x="215993" y="1426522"/>
                    <a:pt x="268839" y="1492583"/>
                  </a:cubicBezTo>
                  <a:cubicBezTo>
                    <a:pt x="275799" y="1501283"/>
                    <a:pt x="279501" y="1512516"/>
                    <a:pt x="287379" y="1520395"/>
                  </a:cubicBezTo>
                  <a:cubicBezTo>
                    <a:pt x="295257" y="1528273"/>
                    <a:pt x="306124" y="1532460"/>
                    <a:pt x="315190" y="1538936"/>
                  </a:cubicBezTo>
                  <a:cubicBezTo>
                    <a:pt x="364299" y="1574015"/>
                    <a:pt x="334950" y="1560974"/>
                    <a:pt x="380082" y="1576019"/>
                  </a:cubicBezTo>
                  <a:cubicBezTo>
                    <a:pt x="413168" y="1625648"/>
                    <a:pt x="390745" y="1595952"/>
                    <a:pt x="454245" y="1659455"/>
                  </a:cubicBezTo>
                  <a:lnTo>
                    <a:pt x="482056" y="1687267"/>
                  </a:lnTo>
                  <a:cubicBezTo>
                    <a:pt x="488236" y="1693448"/>
                    <a:pt x="493101" y="1701312"/>
                    <a:pt x="500596" y="1705809"/>
                  </a:cubicBezTo>
                  <a:cubicBezTo>
                    <a:pt x="516047" y="1715080"/>
                    <a:pt x="531747" y="1723947"/>
                    <a:pt x="546948" y="1733621"/>
                  </a:cubicBezTo>
                  <a:cubicBezTo>
                    <a:pt x="565747" y="1745585"/>
                    <a:pt x="584029" y="1758342"/>
                    <a:pt x="602570" y="1770703"/>
                  </a:cubicBezTo>
                  <a:lnTo>
                    <a:pt x="658192" y="1807786"/>
                  </a:lnTo>
                  <a:lnTo>
                    <a:pt x="686002" y="1826328"/>
                  </a:lnTo>
                  <a:cubicBezTo>
                    <a:pt x="695272" y="1832509"/>
                    <a:pt x="705935" y="1836991"/>
                    <a:pt x="713813" y="1844869"/>
                  </a:cubicBezTo>
                  <a:cubicBezTo>
                    <a:pt x="783079" y="1914138"/>
                    <a:pt x="734317" y="1871435"/>
                    <a:pt x="787976" y="1909764"/>
                  </a:cubicBezTo>
                  <a:cubicBezTo>
                    <a:pt x="800549" y="1918745"/>
                    <a:pt x="811642" y="1929910"/>
                    <a:pt x="825057" y="1937576"/>
                  </a:cubicBezTo>
                  <a:cubicBezTo>
                    <a:pt x="833541" y="1942424"/>
                    <a:pt x="844128" y="1942477"/>
                    <a:pt x="852868" y="1946847"/>
                  </a:cubicBezTo>
                  <a:cubicBezTo>
                    <a:pt x="862833" y="1951830"/>
                    <a:pt x="870498" y="1960863"/>
                    <a:pt x="880679" y="1965388"/>
                  </a:cubicBezTo>
                  <a:cubicBezTo>
                    <a:pt x="898538" y="1973326"/>
                    <a:pt x="920040" y="1973089"/>
                    <a:pt x="936301" y="1983930"/>
                  </a:cubicBezTo>
                  <a:cubicBezTo>
                    <a:pt x="945571" y="1990110"/>
                    <a:pt x="955046" y="1995995"/>
                    <a:pt x="964112" y="2002471"/>
                  </a:cubicBezTo>
                  <a:cubicBezTo>
                    <a:pt x="976685" y="2011452"/>
                    <a:pt x="987778" y="2022617"/>
                    <a:pt x="1001193" y="2030283"/>
                  </a:cubicBezTo>
                  <a:cubicBezTo>
                    <a:pt x="1009677" y="2035131"/>
                    <a:pt x="1020264" y="2035184"/>
                    <a:pt x="1029004" y="2039554"/>
                  </a:cubicBezTo>
                  <a:cubicBezTo>
                    <a:pt x="1038969" y="2044537"/>
                    <a:pt x="1046050" y="2055224"/>
                    <a:pt x="1056815" y="2058095"/>
                  </a:cubicBezTo>
                  <a:cubicBezTo>
                    <a:pt x="1093138" y="2067782"/>
                    <a:pt x="1131588" y="2067520"/>
                    <a:pt x="1168058" y="2076637"/>
                  </a:cubicBezTo>
                  <a:cubicBezTo>
                    <a:pt x="1180419" y="2079727"/>
                    <a:pt x="1192572" y="2083812"/>
                    <a:pt x="1205140" y="2085907"/>
                  </a:cubicBezTo>
                  <a:cubicBezTo>
                    <a:pt x="1229714" y="2090003"/>
                    <a:pt x="1254679" y="2091390"/>
                    <a:pt x="1279302" y="2095178"/>
                  </a:cubicBezTo>
                  <a:cubicBezTo>
                    <a:pt x="1320851" y="2101571"/>
                    <a:pt x="1319627" y="2102440"/>
                    <a:pt x="1353465" y="2113719"/>
                  </a:cubicBezTo>
                  <a:cubicBezTo>
                    <a:pt x="1372005" y="2126080"/>
                    <a:pt x="1393330" y="2135045"/>
                    <a:pt x="1409086" y="2150802"/>
                  </a:cubicBezTo>
                  <a:cubicBezTo>
                    <a:pt x="1415266" y="2156983"/>
                    <a:pt x="1419809" y="2165435"/>
                    <a:pt x="1427627" y="2169344"/>
                  </a:cubicBezTo>
                  <a:cubicBezTo>
                    <a:pt x="1445107" y="2178084"/>
                    <a:pt x="1464708" y="2181705"/>
                    <a:pt x="1483249" y="2187885"/>
                  </a:cubicBezTo>
                  <a:lnTo>
                    <a:pt x="1538871" y="2206426"/>
                  </a:lnTo>
                  <a:cubicBezTo>
                    <a:pt x="1568058" y="2216155"/>
                    <a:pt x="1571167" y="2217983"/>
                    <a:pt x="1603763" y="2224968"/>
                  </a:cubicBezTo>
                  <a:cubicBezTo>
                    <a:pt x="1693112" y="2244115"/>
                    <a:pt x="1665579" y="2243509"/>
                    <a:pt x="1705736" y="2243509"/>
                  </a:cubicBez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376779" y="2605067"/>
            <a:ext cx="1775542" cy="2262050"/>
            <a:chOff x="5376779" y="2605067"/>
            <a:chExt cx="1775542" cy="226205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4996087" y="3054716"/>
              <a:ext cx="2248714" cy="137608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Freeform 36"/>
            <p:cNvSpPr/>
            <p:nvPr/>
          </p:nvSpPr>
          <p:spPr bwMode="auto">
            <a:xfrm>
              <a:off x="5376779" y="2605067"/>
              <a:ext cx="1775542" cy="2243509"/>
            </a:xfrm>
            <a:custGeom>
              <a:avLst/>
              <a:gdLst>
                <a:gd name="connsiteX0" fmla="*/ 1446168 w 1775542"/>
                <a:gd name="connsiteY0" fmla="*/ 0 h 2243509"/>
                <a:gd name="connsiteX1" fmla="*/ 1473979 w 1775542"/>
                <a:gd name="connsiteY1" fmla="*/ 27812 h 2243509"/>
                <a:gd name="connsiteX2" fmla="*/ 1520330 w 1775542"/>
                <a:gd name="connsiteY2" fmla="*/ 83436 h 2243509"/>
                <a:gd name="connsiteX3" fmla="*/ 1548141 w 1775542"/>
                <a:gd name="connsiteY3" fmla="*/ 139060 h 2243509"/>
                <a:gd name="connsiteX4" fmla="*/ 1575952 w 1775542"/>
                <a:gd name="connsiteY4" fmla="*/ 194684 h 2243509"/>
                <a:gd name="connsiteX5" fmla="*/ 1613033 w 1775542"/>
                <a:gd name="connsiteY5" fmla="*/ 268850 h 2243509"/>
                <a:gd name="connsiteX6" fmla="*/ 1631574 w 1775542"/>
                <a:gd name="connsiteY6" fmla="*/ 324474 h 2243509"/>
                <a:gd name="connsiteX7" fmla="*/ 1650114 w 1775542"/>
                <a:gd name="connsiteY7" fmla="*/ 352286 h 2243509"/>
                <a:gd name="connsiteX8" fmla="*/ 1668655 w 1775542"/>
                <a:gd name="connsiteY8" fmla="*/ 407910 h 2243509"/>
                <a:gd name="connsiteX9" fmla="*/ 1677925 w 1775542"/>
                <a:gd name="connsiteY9" fmla="*/ 435722 h 2243509"/>
                <a:gd name="connsiteX10" fmla="*/ 1705736 w 1775542"/>
                <a:gd name="connsiteY10" fmla="*/ 528429 h 2243509"/>
                <a:gd name="connsiteX11" fmla="*/ 1715007 w 1775542"/>
                <a:gd name="connsiteY11" fmla="*/ 556242 h 2243509"/>
                <a:gd name="connsiteX12" fmla="*/ 1742818 w 1775542"/>
                <a:gd name="connsiteY12" fmla="*/ 611866 h 2243509"/>
                <a:gd name="connsiteX13" fmla="*/ 1752088 w 1775542"/>
                <a:gd name="connsiteY13" fmla="*/ 713843 h 2243509"/>
                <a:gd name="connsiteX14" fmla="*/ 1724277 w 1775542"/>
                <a:gd name="connsiteY14" fmla="*/ 1214461 h 2243509"/>
                <a:gd name="connsiteX15" fmla="*/ 1705736 w 1775542"/>
                <a:gd name="connsiteY15" fmla="*/ 1279356 h 2243509"/>
                <a:gd name="connsiteX16" fmla="*/ 1687196 w 1775542"/>
                <a:gd name="connsiteY16" fmla="*/ 1307168 h 2243509"/>
                <a:gd name="connsiteX17" fmla="*/ 1668655 w 1775542"/>
                <a:gd name="connsiteY17" fmla="*/ 1362792 h 2243509"/>
                <a:gd name="connsiteX18" fmla="*/ 1659385 w 1775542"/>
                <a:gd name="connsiteY18" fmla="*/ 1390605 h 2243509"/>
                <a:gd name="connsiteX19" fmla="*/ 1585222 w 1775542"/>
                <a:gd name="connsiteY19" fmla="*/ 1474041 h 2243509"/>
                <a:gd name="connsiteX20" fmla="*/ 1557411 w 1775542"/>
                <a:gd name="connsiteY20" fmla="*/ 1529665 h 2243509"/>
                <a:gd name="connsiteX21" fmla="*/ 1529600 w 1775542"/>
                <a:gd name="connsiteY21" fmla="*/ 1548206 h 2243509"/>
                <a:gd name="connsiteX22" fmla="*/ 1511060 w 1775542"/>
                <a:gd name="connsiteY22" fmla="*/ 1566748 h 2243509"/>
                <a:gd name="connsiteX23" fmla="*/ 1455438 w 1775542"/>
                <a:gd name="connsiteY23" fmla="*/ 1585289 h 2243509"/>
                <a:gd name="connsiteX24" fmla="*/ 1409086 w 1775542"/>
                <a:gd name="connsiteY24" fmla="*/ 1613101 h 2243509"/>
                <a:gd name="connsiteX25" fmla="*/ 1362735 w 1775542"/>
                <a:gd name="connsiteY25" fmla="*/ 1640913 h 2243509"/>
                <a:gd name="connsiteX26" fmla="*/ 1316383 w 1775542"/>
                <a:gd name="connsiteY26" fmla="*/ 1677996 h 2243509"/>
                <a:gd name="connsiteX27" fmla="*/ 1297843 w 1775542"/>
                <a:gd name="connsiteY27" fmla="*/ 1696538 h 2243509"/>
                <a:gd name="connsiteX28" fmla="*/ 1270032 w 1775542"/>
                <a:gd name="connsiteY28" fmla="*/ 1752162 h 2243509"/>
                <a:gd name="connsiteX29" fmla="*/ 1242221 w 1775542"/>
                <a:gd name="connsiteY29" fmla="*/ 1770703 h 2243509"/>
                <a:gd name="connsiteX30" fmla="*/ 1195869 w 1775542"/>
                <a:gd name="connsiteY30" fmla="*/ 1807786 h 2243509"/>
                <a:gd name="connsiteX31" fmla="*/ 1168058 w 1775542"/>
                <a:gd name="connsiteY31" fmla="*/ 1817057 h 2243509"/>
                <a:gd name="connsiteX32" fmla="*/ 1112437 w 1775542"/>
                <a:gd name="connsiteY32" fmla="*/ 1854139 h 2243509"/>
                <a:gd name="connsiteX33" fmla="*/ 1093896 w 1775542"/>
                <a:gd name="connsiteY33" fmla="*/ 1872681 h 2243509"/>
                <a:gd name="connsiteX34" fmla="*/ 1056815 w 1775542"/>
                <a:gd name="connsiteY34" fmla="*/ 1891222 h 2243509"/>
                <a:gd name="connsiteX35" fmla="*/ 1001193 w 1775542"/>
                <a:gd name="connsiteY35" fmla="*/ 1909764 h 2243509"/>
                <a:gd name="connsiteX36" fmla="*/ 945571 w 1775542"/>
                <a:gd name="connsiteY36" fmla="*/ 1937576 h 2243509"/>
                <a:gd name="connsiteX37" fmla="*/ 917760 w 1775542"/>
                <a:gd name="connsiteY37" fmla="*/ 1965388 h 2243509"/>
                <a:gd name="connsiteX38" fmla="*/ 862138 w 1775542"/>
                <a:gd name="connsiteY38" fmla="*/ 1983929 h 2243509"/>
                <a:gd name="connsiteX39" fmla="*/ 834327 w 1775542"/>
                <a:gd name="connsiteY39" fmla="*/ 1993200 h 2243509"/>
                <a:gd name="connsiteX40" fmla="*/ 806516 w 1775542"/>
                <a:gd name="connsiteY40" fmla="*/ 2002471 h 2243509"/>
                <a:gd name="connsiteX41" fmla="*/ 778705 w 1775542"/>
                <a:gd name="connsiteY41" fmla="*/ 2011741 h 2243509"/>
                <a:gd name="connsiteX42" fmla="*/ 760165 w 1775542"/>
                <a:gd name="connsiteY42" fmla="*/ 2030283 h 2243509"/>
                <a:gd name="connsiteX43" fmla="*/ 639651 w 1775542"/>
                <a:gd name="connsiteY43" fmla="*/ 2058095 h 2243509"/>
                <a:gd name="connsiteX44" fmla="*/ 602570 w 1775542"/>
                <a:gd name="connsiteY44" fmla="*/ 2076636 h 2243509"/>
                <a:gd name="connsiteX45" fmla="*/ 546948 w 1775542"/>
                <a:gd name="connsiteY45" fmla="*/ 2095178 h 2243509"/>
                <a:gd name="connsiteX46" fmla="*/ 519137 w 1775542"/>
                <a:gd name="connsiteY46" fmla="*/ 2113719 h 2243509"/>
                <a:gd name="connsiteX47" fmla="*/ 463515 w 1775542"/>
                <a:gd name="connsiteY47" fmla="*/ 2132260 h 2243509"/>
                <a:gd name="connsiteX48" fmla="*/ 444974 w 1775542"/>
                <a:gd name="connsiteY48" fmla="*/ 2150802 h 2243509"/>
                <a:gd name="connsiteX49" fmla="*/ 417163 w 1775542"/>
                <a:gd name="connsiteY49" fmla="*/ 2160073 h 2243509"/>
                <a:gd name="connsiteX50" fmla="*/ 361542 w 1775542"/>
                <a:gd name="connsiteY50" fmla="*/ 2169343 h 2243509"/>
                <a:gd name="connsiteX51" fmla="*/ 315190 w 1775542"/>
                <a:gd name="connsiteY51" fmla="*/ 2178614 h 2243509"/>
                <a:gd name="connsiteX52" fmla="*/ 278109 w 1775542"/>
                <a:gd name="connsiteY52" fmla="*/ 2187885 h 2243509"/>
                <a:gd name="connsiteX53" fmla="*/ 222487 w 1775542"/>
                <a:gd name="connsiteY53" fmla="*/ 2206426 h 2243509"/>
                <a:gd name="connsiteX54" fmla="*/ 129784 w 1775542"/>
                <a:gd name="connsiteY54" fmla="*/ 2224967 h 2243509"/>
                <a:gd name="connsiteX55" fmla="*/ 74162 w 1775542"/>
                <a:gd name="connsiteY55" fmla="*/ 2243509 h 2243509"/>
                <a:gd name="connsiteX56" fmla="*/ 0 w 1775542"/>
                <a:gd name="connsiteY56" fmla="*/ 2234238 h 2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5542" h="2243509">
                  <a:moveTo>
                    <a:pt x="1446168" y="0"/>
                  </a:moveTo>
                  <a:cubicBezTo>
                    <a:pt x="1455438" y="9271"/>
                    <a:pt x="1465447" y="17858"/>
                    <a:pt x="1473979" y="27812"/>
                  </a:cubicBezTo>
                  <a:cubicBezTo>
                    <a:pt x="1540092" y="104947"/>
                    <a:pt x="1472162" y="35266"/>
                    <a:pt x="1520330" y="83436"/>
                  </a:cubicBezTo>
                  <a:cubicBezTo>
                    <a:pt x="1543630" y="153342"/>
                    <a:pt x="1512199" y="67174"/>
                    <a:pt x="1548141" y="139060"/>
                  </a:cubicBezTo>
                  <a:cubicBezTo>
                    <a:pt x="1586522" y="215824"/>
                    <a:pt x="1522816" y="114979"/>
                    <a:pt x="1575952" y="194684"/>
                  </a:cubicBezTo>
                  <a:cubicBezTo>
                    <a:pt x="1597257" y="258600"/>
                    <a:pt x="1580674" y="236487"/>
                    <a:pt x="1613033" y="268850"/>
                  </a:cubicBezTo>
                  <a:cubicBezTo>
                    <a:pt x="1619213" y="287391"/>
                    <a:pt x="1620733" y="308212"/>
                    <a:pt x="1631574" y="324474"/>
                  </a:cubicBezTo>
                  <a:cubicBezTo>
                    <a:pt x="1637754" y="333745"/>
                    <a:pt x="1645589" y="342105"/>
                    <a:pt x="1650114" y="352286"/>
                  </a:cubicBezTo>
                  <a:cubicBezTo>
                    <a:pt x="1658051" y="370146"/>
                    <a:pt x="1662475" y="389369"/>
                    <a:pt x="1668655" y="407910"/>
                  </a:cubicBezTo>
                  <a:cubicBezTo>
                    <a:pt x="1671745" y="417181"/>
                    <a:pt x="1675555" y="426242"/>
                    <a:pt x="1677925" y="435722"/>
                  </a:cubicBezTo>
                  <a:cubicBezTo>
                    <a:pt x="1691935" y="491761"/>
                    <a:pt x="1683169" y="460724"/>
                    <a:pt x="1705736" y="528429"/>
                  </a:cubicBezTo>
                  <a:cubicBezTo>
                    <a:pt x="1708826" y="537700"/>
                    <a:pt x="1709586" y="548111"/>
                    <a:pt x="1715007" y="556242"/>
                  </a:cubicBezTo>
                  <a:cubicBezTo>
                    <a:pt x="1738967" y="592185"/>
                    <a:pt x="1730024" y="573484"/>
                    <a:pt x="1742818" y="611866"/>
                  </a:cubicBezTo>
                  <a:cubicBezTo>
                    <a:pt x="1745908" y="645858"/>
                    <a:pt x="1752088" y="679711"/>
                    <a:pt x="1752088" y="713843"/>
                  </a:cubicBezTo>
                  <a:cubicBezTo>
                    <a:pt x="1752088" y="1126502"/>
                    <a:pt x="1775542" y="1009395"/>
                    <a:pt x="1724277" y="1214461"/>
                  </a:cubicBezTo>
                  <a:cubicBezTo>
                    <a:pt x="1721305" y="1226350"/>
                    <a:pt x="1712388" y="1266051"/>
                    <a:pt x="1705736" y="1279356"/>
                  </a:cubicBezTo>
                  <a:cubicBezTo>
                    <a:pt x="1700753" y="1289322"/>
                    <a:pt x="1691721" y="1296987"/>
                    <a:pt x="1687196" y="1307168"/>
                  </a:cubicBezTo>
                  <a:cubicBezTo>
                    <a:pt x="1679259" y="1325028"/>
                    <a:pt x="1674835" y="1344251"/>
                    <a:pt x="1668655" y="1362792"/>
                  </a:cubicBezTo>
                  <a:cubicBezTo>
                    <a:pt x="1665565" y="1372063"/>
                    <a:pt x="1666295" y="1383695"/>
                    <a:pt x="1659385" y="1390605"/>
                  </a:cubicBezTo>
                  <a:cubicBezTo>
                    <a:pt x="1595885" y="1454108"/>
                    <a:pt x="1618308" y="1424412"/>
                    <a:pt x="1585222" y="1474041"/>
                  </a:cubicBezTo>
                  <a:cubicBezTo>
                    <a:pt x="1577682" y="1496662"/>
                    <a:pt x="1575383" y="1511693"/>
                    <a:pt x="1557411" y="1529665"/>
                  </a:cubicBezTo>
                  <a:cubicBezTo>
                    <a:pt x="1549533" y="1537543"/>
                    <a:pt x="1538300" y="1541246"/>
                    <a:pt x="1529600" y="1548206"/>
                  </a:cubicBezTo>
                  <a:cubicBezTo>
                    <a:pt x="1522775" y="1553666"/>
                    <a:pt x="1518877" y="1562839"/>
                    <a:pt x="1511060" y="1566748"/>
                  </a:cubicBezTo>
                  <a:cubicBezTo>
                    <a:pt x="1493580" y="1575489"/>
                    <a:pt x="1455438" y="1585289"/>
                    <a:pt x="1455438" y="1585289"/>
                  </a:cubicBezTo>
                  <a:cubicBezTo>
                    <a:pt x="1408457" y="1632273"/>
                    <a:pt x="1469260" y="1576995"/>
                    <a:pt x="1409086" y="1613101"/>
                  </a:cubicBezTo>
                  <a:cubicBezTo>
                    <a:pt x="1345461" y="1651278"/>
                    <a:pt x="1441518" y="1614653"/>
                    <a:pt x="1362735" y="1640913"/>
                  </a:cubicBezTo>
                  <a:cubicBezTo>
                    <a:pt x="1317963" y="1685687"/>
                    <a:pt x="1374861" y="1631211"/>
                    <a:pt x="1316383" y="1677996"/>
                  </a:cubicBezTo>
                  <a:cubicBezTo>
                    <a:pt x="1309558" y="1683456"/>
                    <a:pt x="1304023" y="1690357"/>
                    <a:pt x="1297843" y="1696538"/>
                  </a:cubicBezTo>
                  <a:cubicBezTo>
                    <a:pt x="1290303" y="1719156"/>
                    <a:pt x="1288001" y="1734192"/>
                    <a:pt x="1270032" y="1752162"/>
                  </a:cubicBezTo>
                  <a:cubicBezTo>
                    <a:pt x="1262154" y="1760040"/>
                    <a:pt x="1250921" y="1763743"/>
                    <a:pt x="1242221" y="1770703"/>
                  </a:cubicBezTo>
                  <a:cubicBezTo>
                    <a:pt x="1213477" y="1793699"/>
                    <a:pt x="1233916" y="1788762"/>
                    <a:pt x="1195869" y="1807786"/>
                  </a:cubicBezTo>
                  <a:cubicBezTo>
                    <a:pt x="1187129" y="1812156"/>
                    <a:pt x="1176600" y="1812311"/>
                    <a:pt x="1168058" y="1817057"/>
                  </a:cubicBezTo>
                  <a:cubicBezTo>
                    <a:pt x="1148579" y="1827879"/>
                    <a:pt x="1128193" y="1838382"/>
                    <a:pt x="1112437" y="1854139"/>
                  </a:cubicBezTo>
                  <a:cubicBezTo>
                    <a:pt x="1106257" y="1860320"/>
                    <a:pt x="1101168" y="1867832"/>
                    <a:pt x="1093896" y="1872681"/>
                  </a:cubicBezTo>
                  <a:cubicBezTo>
                    <a:pt x="1082398" y="1880347"/>
                    <a:pt x="1069646" y="1886089"/>
                    <a:pt x="1056815" y="1891222"/>
                  </a:cubicBezTo>
                  <a:cubicBezTo>
                    <a:pt x="1038669" y="1898481"/>
                    <a:pt x="1017454" y="1898923"/>
                    <a:pt x="1001193" y="1909764"/>
                  </a:cubicBezTo>
                  <a:cubicBezTo>
                    <a:pt x="965251" y="1933726"/>
                    <a:pt x="983952" y="1924781"/>
                    <a:pt x="945571" y="1937576"/>
                  </a:cubicBezTo>
                  <a:cubicBezTo>
                    <a:pt x="936301" y="1946847"/>
                    <a:pt x="929221" y="1959021"/>
                    <a:pt x="917760" y="1965388"/>
                  </a:cubicBezTo>
                  <a:cubicBezTo>
                    <a:pt x="900676" y="1974879"/>
                    <a:pt x="880679" y="1977749"/>
                    <a:pt x="862138" y="1983929"/>
                  </a:cubicBezTo>
                  <a:lnTo>
                    <a:pt x="834327" y="1993200"/>
                  </a:lnTo>
                  <a:lnTo>
                    <a:pt x="806516" y="2002471"/>
                  </a:lnTo>
                  <a:lnTo>
                    <a:pt x="778705" y="2011741"/>
                  </a:lnTo>
                  <a:cubicBezTo>
                    <a:pt x="772525" y="2017922"/>
                    <a:pt x="767982" y="2026374"/>
                    <a:pt x="760165" y="2030283"/>
                  </a:cubicBezTo>
                  <a:cubicBezTo>
                    <a:pt x="719447" y="2050643"/>
                    <a:pt x="684051" y="2051752"/>
                    <a:pt x="639651" y="2058095"/>
                  </a:cubicBezTo>
                  <a:cubicBezTo>
                    <a:pt x="627291" y="2064275"/>
                    <a:pt x="615401" y="2071503"/>
                    <a:pt x="602570" y="2076636"/>
                  </a:cubicBezTo>
                  <a:cubicBezTo>
                    <a:pt x="584424" y="2083895"/>
                    <a:pt x="563209" y="2084337"/>
                    <a:pt x="546948" y="2095178"/>
                  </a:cubicBezTo>
                  <a:cubicBezTo>
                    <a:pt x="537678" y="2101358"/>
                    <a:pt x="529318" y="2109194"/>
                    <a:pt x="519137" y="2113719"/>
                  </a:cubicBezTo>
                  <a:cubicBezTo>
                    <a:pt x="501278" y="2121657"/>
                    <a:pt x="463515" y="2132260"/>
                    <a:pt x="463515" y="2132260"/>
                  </a:cubicBezTo>
                  <a:cubicBezTo>
                    <a:pt x="457335" y="2138441"/>
                    <a:pt x="452469" y="2146305"/>
                    <a:pt x="444974" y="2150802"/>
                  </a:cubicBezTo>
                  <a:cubicBezTo>
                    <a:pt x="436595" y="2155830"/>
                    <a:pt x="426702" y="2157953"/>
                    <a:pt x="417163" y="2160073"/>
                  </a:cubicBezTo>
                  <a:cubicBezTo>
                    <a:pt x="398815" y="2164151"/>
                    <a:pt x="380035" y="2165981"/>
                    <a:pt x="361542" y="2169343"/>
                  </a:cubicBezTo>
                  <a:cubicBezTo>
                    <a:pt x="346039" y="2172162"/>
                    <a:pt x="330571" y="2175196"/>
                    <a:pt x="315190" y="2178614"/>
                  </a:cubicBezTo>
                  <a:cubicBezTo>
                    <a:pt x="302753" y="2181378"/>
                    <a:pt x="290312" y="2184224"/>
                    <a:pt x="278109" y="2187885"/>
                  </a:cubicBezTo>
                  <a:cubicBezTo>
                    <a:pt x="259390" y="2193501"/>
                    <a:pt x="241651" y="2202593"/>
                    <a:pt x="222487" y="2206426"/>
                  </a:cubicBezTo>
                  <a:cubicBezTo>
                    <a:pt x="191586" y="2212606"/>
                    <a:pt x="159680" y="2215001"/>
                    <a:pt x="129784" y="2224967"/>
                  </a:cubicBezTo>
                  <a:lnTo>
                    <a:pt x="74162" y="2243509"/>
                  </a:lnTo>
                  <a:lnTo>
                    <a:pt x="0" y="2234238"/>
                  </a:lnTo>
                </a:path>
              </a:pathLst>
            </a:custGeom>
            <a:noFill/>
            <a:ln w="6350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DE38ECCF-0D28-4EEB-A6A7-10EC65377FF2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cxnSp>
        <p:nvCxnSpPr>
          <p:cNvPr id="31748" name="AutoShape 5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380141" y="2419350"/>
            <a:ext cx="829124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Pr{A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} </a:t>
            </a:r>
            <a:r>
              <a:rPr lang="en-US" sz="6600" dirty="0" smtClean="0">
                <a:latin typeface="Comic Sans MS" pitchFamily="66" charset="0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{B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 +</a:t>
            </a:r>
          </a:p>
          <a:p>
            <a:pPr algn="l"/>
            <a:r>
              <a:rPr lang="en-US" sz="6600" dirty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           Pr{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6600" baseline="-25000" dirty="0" smtClean="0">
                <a:solidFill>
                  <a:srgbClr val="0000CC"/>
                </a:solidFill>
                <a:latin typeface="Comic Sans MS" pitchFamily="66" charset="0"/>
              </a:rPr>
              <a:t>3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A}</a:t>
            </a:r>
            <a:endParaRPr lang="en-US" sz="6600" dirty="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0692" y="2171132"/>
            <a:ext cx="8373438" cy="3616504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60270"/>
              </p:ext>
            </p:extLst>
          </p:nvPr>
        </p:nvGraphicFramePr>
        <p:xfrm>
          <a:off x="320675" y="1035050"/>
          <a:ext cx="85661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71" name="Equation" r:id="rId4" imgW="2197100" imgH="292100" progId="Equation.DSMT4">
                  <p:embed/>
                </p:oleObj>
              </mc:Choice>
              <mc:Fallback>
                <p:oleObj name="Equation" r:id="rId4" imgW="2197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035050"/>
                        <a:ext cx="85661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45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03C11430-3E20-4689-8402-8D86748BEC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922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Law of Total Probability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01625" y="1322388"/>
            <a:ext cx="8465779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 smtClean="0">
                <a:solidFill>
                  <a:srgbClr val="0000CC"/>
                </a:solidFill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disjoint union of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0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 B</a:t>
            </a:r>
            <a:r>
              <a:rPr lang="en-US" sz="4400" baseline="-250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219074" y="2099179"/>
            <a:ext cx="8668071" cy="3993396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463" y="2014538"/>
          <a:ext cx="796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5" name="Equation" r:id="rId4" imgW="1447800" imgH="406400" progId="Equation.DSMT4">
                  <p:embed/>
                </p:oleObj>
              </mc:Choice>
              <mc:Fallback>
                <p:oleObj name="Equation" r:id="rId4" imgW="1447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14538"/>
                        <a:ext cx="796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0756" y="4009668"/>
          <a:ext cx="8043544" cy="193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6" name="Equation" r:id="rId6" imgW="1422360" imgH="342720" progId="Equation.DSMT4">
                  <p:embed/>
                </p:oleObj>
              </mc:Choice>
              <mc:Fallback>
                <p:oleObj name="Equation" r:id="rId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" y="4009668"/>
                        <a:ext cx="8043544" cy="1939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29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81C6714B-9946-4A0A-B2AD-0FB3F4CC91B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Team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0300"/>
            <a:ext cx="7488238" cy="4676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29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2900" dirty="0" smtClean="0"/>
              <a:t> 1 </a:t>
            </a:r>
            <a:r>
              <a:rPr lang="en-US" sz="1290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900" smtClean="0">
                <a:latin typeface="Euclid Symbol" charset="2"/>
                <a:cs typeface="Euclid Symbol" charset="2"/>
              </a:rPr>
              <a:t> </a:t>
            </a:r>
            <a:r>
              <a:rPr lang="en-US" sz="12900" smtClean="0"/>
              <a:t>3</a:t>
            </a:r>
            <a:endParaRPr lang="en-US" sz="129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13F.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9C46E76-9FBA-451C-AE7E-0013B121A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</a:rPr>
              <a:t>Bayes</a:t>
            </a:r>
            <a:r>
              <a:rPr lang="en-US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72139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13F.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13F.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13F.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33440"/>
            <a:ext cx="7578805" cy="3477576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244"/>
              </p:ext>
            </p:extLst>
          </p:nvPr>
        </p:nvGraphicFramePr>
        <p:xfrm>
          <a:off x="1139477" y="2080230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77" y="2080230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2754</Words>
  <Application>Microsoft Macintosh PowerPoint</Application>
  <PresentationFormat>On-screen Show (4:3)</PresentationFormat>
  <Paragraphs>731</Paragraphs>
  <Slides>53</Slides>
  <Notes>52</Notes>
  <HiddenSlides>22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1_Default Design</vt:lpstr>
      <vt:lpstr>Equation</vt:lpstr>
      <vt:lpstr>Conditional Probability &amp; Independence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Bayes Rule</vt:lpstr>
      <vt:lpstr>PowerPoint Presentation</vt:lpstr>
      <vt:lpstr>Product Rule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  <vt:lpstr>Independence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Independent Events? </vt:lpstr>
      <vt:lpstr>Independent Events?</vt:lpstr>
      <vt:lpstr>Independent Events?</vt:lpstr>
      <vt:lpstr>Babies &amp; Full Moons</vt:lpstr>
      <vt:lpstr>Babies &amp; Full Moons</vt:lpstr>
      <vt:lpstr>Babies &amp; Full Moons</vt:lpstr>
      <vt:lpstr>C:\42\pub\jup-radio_070115.htm</vt:lpstr>
      <vt:lpstr>C:\42\pub\jup-radio_070115.htm</vt:lpstr>
      <vt:lpstr>Babies &amp; Full Moons</vt:lpstr>
      <vt:lpstr>Babies &amp; Full Moons</vt:lpstr>
      <vt:lpstr>Babies &amp; Full Moons </vt:lpstr>
      <vt:lpstr>Babies &amp; Full Moons</vt:lpstr>
      <vt:lpstr>2-way Independence</vt:lpstr>
      <vt:lpstr>Independent Product Rule</vt:lpstr>
      <vt:lpstr>k-way Independence</vt:lpstr>
      <vt:lpstr>k-way Independence</vt:lpstr>
      <vt:lpstr>2-way vs 3-way independence</vt:lpstr>
      <vt:lpstr>2-way vs 3-way Independence</vt:lpstr>
      <vt:lpstr>Mutual Independence</vt:lpstr>
      <vt:lpstr>Mutual Independence</vt:lpstr>
      <vt:lpstr>Law of Total Probability</vt:lpstr>
      <vt:lpstr>Law of Total Probability</vt:lpstr>
      <vt:lpstr>Law of Total Probability</vt:lpstr>
      <vt:lpstr>Law of Total Probability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209</cp:revision>
  <cp:lastPrinted>2011-12-03T00:09:22Z</cp:lastPrinted>
  <dcterms:created xsi:type="dcterms:W3CDTF">2011-04-25T16:32:47Z</dcterms:created>
  <dcterms:modified xsi:type="dcterms:W3CDTF">2012-04-20T18:01:10Z</dcterms:modified>
</cp:coreProperties>
</file>