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322" r:id="rId2"/>
    <p:sldId id="426" r:id="rId3"/>
    <p:sldId id="433" r:id="rId4"/>
    <p:sldId id="427" r:id="rId5"/>
    <p:sldId id="431" r:id="rId6"/>
    <p:sldId id="429" r:id="rId7"/>
    <p:sldId id="432" r:id="rId8"/>
    <p:sldId id="430" r:id="rId9"/>
    <p:sldId id="434" r:id="rId10"/>
    <p:sldId id="419" r:id="rId11"/>
    <p:sldId id="420" r:id="rId12"/>
    <p:sldId id="421" r:id="rId13"/>
    <p:sldId id="422" r:id="rId14"/>
    <p:sldId id="423" r:id="rId15"/>
    <p:sldId id="424" r:id="rId16"/>
    <p:sldId id="425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100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5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5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447800"/>
            <a:ext cx="83439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versus</a:t>
            </a:r>
          </a:p>
          <a:p>
            <a:pPr algn="ctr"/>
            <a:r>
              <a:rPr lang="en-US" sz="8000" b="1" dirty="0" err="1" smtClean="0">
                <a:solidFill>
                  <a:schemeClr val="tx2"/>
                </a:solidFill>
                <a:latin typeface="Comic Sans MS" pitchFamily="66" charset="0"/>
              </a:rPr>
              <a:t>Predicton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96B5C7C7-3FC0-4B55-9934-A080551106B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Confidence</a:t>
            </a:r>
            <a:endParaRPr lang="en-US" dirty="0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8862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  <p:extLst>
      <p:ext uri="{BB962C8B-B14F-4D97-AF65-F5344CB8AC3E}">
        <p14:creationId xmlns:p14="http://schemas.microsoft.com/office/powerpoint/2010/main" val="260386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B6100CB1-975D-41F5-9A6C-8F34E133D00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68860500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4A7F8015-3123-4EEE-BF99-E293B8DB180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800F6F"/>
                </a:solidFill>
                <a:latin typeface="Comic Sans MS" pitchFamily="66" charset="0"/>
              </a:rPr>
              <a:t>sampling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process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 process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7943382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8372F5CC-0D0C-42AC-A06F-FCD924AC2FB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6957197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FE75FCEF-2C00-453D-8F19-57E1BCE16A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81171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742810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</a:t>
            </a:r>
            <a:r>
              <a:rPr lang="en-US" sz="4800" dirty="0"/>
              <a:t>Also ask “Why am I</a:t>
            </a:r>
          </a:p>
          <a:p>
            <a:r>
              <a:rPr lang="en-US" sz="4800" dirty="0"/>
              <a:t>hearing about this particular </a:t>
            </a:r>
          </a:p>
          <a:p>
            <a:r>
              <a:rPr lang="en-US" sz="4800" dirty="0"/>
              <a:t>experiment?  How many </a:t>
            </a:r>
          </a:p>
          <a:p>
            <a:r>
              <a:rPr lang="en-US" sz="4800" dirty="0"/>
              <a:t>others were tried and not</a:t>
            </a:r>
          </a:p>
          <a:p>
            <a:r>
              <a:rPr lang="en-US" sz="4800" dirty="0"/>
              <a:t>reported?” </a:t>
            </a:r>
            <a:endParaRPr lang="en-US" sz="4800" dirty="0" smtClean="0"/>
          </a:p>
          <a:p>
            <a:pPr algn="ctr"/>
            <a:r>
              <a:rPr lang="en-US" sz="4800" dirty="0"/>
              <a:t>See </a:t>
            </a:r>
            <a:r>
              <a:rPr lang="en-US" sz="4800" dirty="0">
                <a:solidFill>
                  <a:srgbClr val="660066"/>
                </a:solidFill>
              </a:rPr>
              <a:t>http://</a:t>
            </a:r>
            <a:r>
              <a:rPr lang="en-US" sz="4800" dirty="0" err="1">
                <a:solidFill>
                  <a:srgbClr val="660066"/>
                </a:solidFill>
              </a:rPr>
              <a:t>xkcd.com</a:t>
            </a:r>
            <a:r>
              <a:rPr lang="en-US" sz="4800" dirty="0">
                <a:solidFill>
                  <a:srgbClr val="660066"/>
                </a:solidFill>
              </a:rPr>
              <a:t>/882/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5276088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161395"/>
            <a:ext cx="764864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Lab offers alternative TB test.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Managers believe their test is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95% accurate.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352505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161395"/>
            <a:ext cx="852178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Lab offers alternative TB test.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Managers believe their test is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95% accurate.  Also, it is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independent of the prior test,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so useful for confirming diagnoses.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8974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97" y="1327959"/>
            <a:ext cx="8878452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Managers think that since prior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test is 98% correct, their retests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should show about 2% errors. 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(Actually 2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000" b="1" dirty="0" smtClean="0">
                <a:solidFill>
                  <a:prstClr val="black"/>
                </a:solidFill>
                <a:latin typeface="AbadiMT-CondensedExtraBold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(0.1</a:t>
            </a:r>
            <a:r>
              <a:rPr lang="en-US" sz="4000" dirty="0" smtClean="0">
                <a:solidFill>
                  <a:prstClr val="black"/>
                </a:solidFill>
                <a:latin typeface="Comic Sans MS"/>
                <a:cs typeface="Comic Sans MS"/>
              </a:rPr>
              <a:t>)%).</a:t>
            </a:r>
          </a:p>
          <a:p>
            <a:r>
              <a:rPr lang="en-US" sz="4000" dirty="0" smtClean="0">
                <a:solidFill>
                  <a:prstClr val="black"/>
                </a:solidFill>
                <a:latin typeface="Comic Sans MS"/>
                <a:cs typeface="Comic Sans MS"/>
              </a:rPr>
              <a:t>They are upset when nearly all their</a:t>
            </a:r>
          </a:p>
          <a:p>
            <a:r>
              <a:rPr lang="en-US" sz="4000" dirty="0" smtClean="0">
                <a:solidFill>
                  <a:prstClr val="black"/>
                </a:solidFill>
                <a:latin typeface="Comic Sans MS"/>
                <a:cs typeface="Comic Sans MS"/>
              </a:rPr>
              <a:t>retests reveal mistakes by the prior</a:t>
            </a:r>
          </a:p>
          <a:p>
            <a:r>
              <a:rPr lang="en-US" sz="4000" dirty="0" smtClean="0">
                <a:solidFill>
                  <a:prstClr val="black"/>
                </a:solidFill>
                <a:latin typeface="Comic Sans MS"/>
                <a:cs typeface="Comic Sans MS"/>
              </a:rPr>
              <a:t>test.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</p:spTree>
    <p:extLst>
      <p:ext uri="{BB962C8B-B14F-4D97-AF65-F5344CB8AC3E}">
        <p14:creationId xmlns:p14="http://schemas.microsoft.com/office/powerpoint/2010/main" val="38903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96" y="1327958"/>
            <a:ext cx="8547603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Should they be upset?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Is their test broken?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If not, what’s wrong with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their reasoning?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0" y="304799"/>
            <a:ext cx="6705600" cy="1023159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 broken?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3934" y="1327958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2369403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7380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98%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sample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  from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people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with no TB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632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98%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5344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sample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  from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people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with no TB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, then they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should indeed expect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98%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correct.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they get sample from worried</a:t>
            </a:r>
          </a:p>
          <a:p>
            <a:pPr lvl="0"/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people with TB+ prior test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result.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0" y="304800"/>
            <a:ext cx="67818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Predictive Probability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534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Sample from people with a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TB+ prior test result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will be mistaken about 99.5% of the time</a:t>
            </a:r>
            <a:r>
              <a:rPr lang="is-I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…</a:t>
            </a:r>
            <a:endParaRPr lang="en-US" sz="40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ecause the 2% false positive rate for prior test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is  200</a:t>
            </a:r>
            <a:r>
              <a:rPr lang="en-US" sz="40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larger than  TB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0814" y="1371600"/>
            <a:ext cx="8255986" cy="349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confused test</a:t>
            </a: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</a:t>
            </a:r>
            <a:r>
              <a:rPr lang="en-US" sz="4800" dirty="0" smtClean="0">
                <a:latin typeface="Comic Sans MS"/>
                <a:cs typeface="Comic Sans MS"/>
              </a:rPr>
              <a:t>,</a:t>
            </a:r>
          </a:p>
          <a:p>
            <a:endParaRPr lang="en-US" sz="4800" dirty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with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predictive probability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91071"/>
              </p:ext>
            </p:extLst>
          </p:nvPr>
        </p:nvGraphicFramePr>
        <p:xfrm>
          <a:off x="1526189" y="2903538"/>
          <a:ext cx="591026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549400" imgH="254000" progId="Equation.DSMT4">
                  <p:embed/>
                </p:oleObj>
              </mc:Choice>
              <mc:Fallback>
                <p:oleObj name="Equation" r:id="rId3" imgW="1549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6189" y="2903538"/>
                        <a:ext cx="5910263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153726"/>
              </p:ext>
            </p:extLst>
          </p:nvPr>
        </p:nvGraphicFramePr>
        <p:xfrm>
          <a:off x="1454752" y="4724400"/>
          <a:ext cx="68246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1447800" imgH="241300" progId="Equation.DSMT4">
                  <p:embed/>
                </p:oleObj>
              </mc:Choice>
              <mc:Fallback>
                <p:oleObj name="Equation" r:id="rId5" imgW="1447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4752" y="4724400"/>
                        <a:ext cx="6824662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5400" y="304800"/>
            <a:ext cx="7543800" cy="10668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Confidence </a:t>
            </a:r>
            <a:r>
              <a:rPr lang="en-US" sz="4800" dirty="0" err="1" smtClean="0">
                <a:solidFill>
                  <a:schemeClr val="tx1"/>
                </a:solidFill>
              </a:rPr>
              <a:t>vs</a:t>
            </a:r>
            <a:r>
              <a:rPr lang="en-US" sz="4800" dirty="0" smtClean="0">
                <a:solidFill>
                  <a:schemeClr val="tx1"/>
                </a:solidFill>
              </a:rPr>
              <a:t> Prediction</a:t>
            </a:r>
          </a:p>
        </p:txBody>
      </p:sp>
    </p:spTree>
    <p:extLst>
      <p:ext uri="{BB962C8B-B14F-4D97-AF65-F5344CB8AC3E}">
        <p14:creationId xmlns:p14="http://schemas.microsoft.com/office/powerpoint/2010/main" val="28859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11885</TotalTime>
  <Words>515</Words>
  <Application>Microsoft Macintosh PowerPoint</Application>
  <PresentationFormat>On-screen Show (4:3)</PresentationFormat>
  <Paragraphs>108</Paragraphs>
  <Slides>16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6.042 Lecture Template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1323</cp:revision>
  <cp:lastPrinted>2016-04-22T18:51:20Z</cp:lastPrinted>
  <dcterms:created xsi:type="dcterms:W3CDTF">2011-04-05T13:58:44Z</dcterms:created>
  <dcterms:modified xsi:type="dcterms:W3CDTF">2016-04-25T18:49:22Z</dcterms:modified>
</cp:coreProperties>
</file>