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64" r:id="rId4"/>
    <p:sldId id="362" r:id="rId5"/>
    <p:sldId id="325" r:id="rId6"/>
    <p:sldId id="370" r:id="rId7"/>
    <p:sldId id="371" r:id="rId8"/>
    <p:sldId id="326" r:id="rId9"/>
    <p:sldId id="327" r:id="rId10"/>
    <p:sldId id="372" r:id="rId11"/>
    <p:sldId id="373" r:id="rId12"/>
    <p:sldId id="331" r:id="rId13"/>
    <p:sldId id="332" r:id="rId14"/>
    <p:sldId id="366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56" y="-736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Number of Heads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46812"/>
              </p:ext>
            </p:extLst>
          </p:nvPr>
        </p:nvGraphicFramePr>
        <p:xfrm>
          <a:off x="1273140" y="102323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0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2323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10673"/>
              </p:ext>
            </p:extLst>
          </p:nvPr>
        </p:nvGraphicFramePr>
        <p:xfrm>
          <a:off x="757470" y="3045715"/>
          <a:ext cx="7096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1" name="Equation" r:id="rId6" imgW="1866900" imgH="520700" progId="Equation.DSMT4">
                  <p:embed/>
                </p:oleObj>
              </mc:Choice>
              <mc:Fallback>
                <p:oleObj name="Equation" r:id="rId6" imgW="1866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0" y="3045715"/>
                        <a:ext cx="7096125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5072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04059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1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335"/>
              </p:ext>
            </p:extLst>
          </p:nvPr>
        </p:nvGraphicFramePr>
        <p:xfrm>
          <a:off x="1762843" y="3057055"/>
          <a:ext cx="60817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2" name="Equation" r:id="rId6" imgW="1600200" imgH="520700" progId="Equation.DSMT4">
                  <p:embed/>
                </p:oleObj>
              </mc:Choice>
              <mc:Fallback>
                <p:oleObj name="Equation" r:id="rId6" imgW="1600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3" y="3057055"/>
                        <a:ext cx="6081712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71893"/>
              </p:ext>
            </p:extLst>
          </p:nvPr>
        </p:nvGraphicFramePr>
        <p:xfrm>
          <a:off x="2363659" y="4997120"/>
          <a:ext cx="3944032" cy="16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3" name="Equation" r:id="rId8" imgW="850900" imgH="355600" progId="Equation.DSMT4">
                  <p:embed/>
                </p:oleObj>
              </mc:Choice>
              <mc:Fallback>
                <p:oleObj name="Equation" r:id="rId8" imgW="8509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659" y="4997120"/>
                        <a:ext cx="3944032" cy="16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1852" y="5001038"/>
            <a:ext cx="4331741" cy="1576291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59355"/>
              </p:ext>
            </p:extLst>
          </p:nvPr>
        </p:nvGraphicFramePr>
        <p:xfrm>
          <a:off x="498475" y="3754438"/>
          <a:ext cx="8145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3" name="Equation" r:id="rId4" imgW="1651000" imgH="495300" progId="Equation.DSMT4">
                  <p:embed/>
                </p:oleObj>
              </mc:Choice>
              <mc:Fallback>
                <p:oleObj name="Equation" r:id="rId4" imgW="165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754438"/>
                        <a:ext cx="81454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73723"/>
              </p:ext>
            </p:extLst>
          </p:nvPr>
        </p:nvGraphicFramePr>
        <p:xfrm>
          <a:off x="382588" y="2492375"/>
          <a:ext cx="8466137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4" name="Equation" r:id="rId6" imgW="1905000" imgH="381000" progId="Equation.DSMT4">
                  <p:embed/>
                </p:oleObj>
              </mc:Choice>
              <mc:Fallback>
                <p:oleObj name="Equation" r:id="rId6" imgW="1905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2492375"/>
                        <a:ext cx="8466137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0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5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48994"/>
              </p:ext>
            </p:extLst>
          </p:nvPr>
        </p:nvGraphicFramePr>
        <p:xfrm>
          <a:off x="1390650" y="3954463"/>
          <a:ext cx="6303963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6" name="Equation" r:id="rId6" imgW="1257300" imgH="330200" progId="Equation.DSMT4">
                  <p:embed/>
                </p:oleObj>
              </mc:Choice>
              <mc:Fallback>
                <p:oleObj name="Equation" r:id="rId6" imgW="1257300" imgH="33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954463"/>
                        <a:ext cx="6303963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24" y="1276584"/>
            <a:ext cx="7994438" cy="494919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>
                <a:sym typeface="Euclid Symbol"/>
              </a:rPr>
              <a:t>P</a:t>
            </a:r>
            <a:r>
              <a:rPr lang="en-US" sz="6000" dirty="0" smtClean="0"/>
              <a:t>r[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]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]</a:t>
            </a: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]</a:t>
            </a: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</a:t>
            </a: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28108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38942"/>
              </p:ext>
            </p:extLst>
          </p:nvPr>
        </p:nvGraphicFramePr>
        <p:xfrm>
          <a:off x="2087563" y="4705350"/>
          <a:ext cx="55975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1" name="Equation" r:id="rId4" imgW="1549400" imgH="520700" progId="Equation.DSMT4">
                  <p:embed/>
                </p:oleObj>
              </mc:Choice>
              <mc:Fallback>
                <p:oleObj name="Equation" r:id="rId4" imgW="154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05350"/>
                        <a:ext cx="5597525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22779"/>
              </p:ext>
            </p:extLst>
          </p:nvPr>
        </p:nvGraphicFramePr>
        <p:xfrm>
          <a:off x="973138" y="3463925"/>
          <a:ext cx="73247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2" name="Equation" r:id="rId6" imgW="1993900" imgH="368300" progId="Equation.DSMT4">
                  <p:embed/>
                </p:oleObj>
              </mc:Choice>
              <mc:Fallback>
                <p:oleObj name="Equation" r:id="rId6" imgW="19939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463925"/>
                        <a:ext cx="73247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38257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2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45839"/>
              </p:ext>
            </p:extLst>
          </p:nvPr>
        </p:nvGraphicFramePr>
        <p:xfrm>
          <a:off x="973138" y="3463925"/>
          <a:ext cx="73247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3" name="Equation" r:id="rId6" imgW="1993900" imgH="368300" progId="Equation.DSMT4">
                  <p:embed/>
                </p:oleObj>
              </mc:Choice>
              <mc:Fallback>
                <p:oleObj name="Equation" r:id="rId6" imgW="1993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463925"/>
                        <a:ext cx="73247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0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7611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8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(simpler approach later) </a:t>
            </a:r>
            <a:endParaRPr lang="en-US" sz="4400" i="0" dirty="0" smtClean="0">
              <a:latin typeface="+mj-lt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45839"/>
              </p:ext>
            </p:extLst>
          </p:nvPr>
        </p:nvGraphicFramePr>
        <p:xfrm>
          <a:off x="973138" y="3463925"/>
          <a:ext cx="73247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9" name="Equation" r:id="rId6" imgW="1993900" imgH="368300" progId="Equation.DSMT4">
                  <p:embed/>
                </p:oleObj>
              </mc:Choice>
              <mc:Fallback>
                <p:oleObj name="Equation" r:id="rId6" imgW="1993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463925"/>
                        <a:ext cx="73247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6028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9636"/>
              </p:ext>
            </p:extLst>
          </p:nvPr>
        </p:nvGraphicFramePr>
        <p:xfrm>
          <a:off x="115794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5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4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494"/>
              </p:ext>
            </p:extLst>
          </p:nvPr>
        </p:nvGraphicFramePr>
        <p:xfrm>
          <a:off x="578310" y="3657599"/>
          <a:ext cx="7234698" cy="18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6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0" y="3657599"/>
                        <a:ext cx="7234698" cy="1879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7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96487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1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20326"/>
              </p:ext>
            </p:extLst>
          </p:nvPr>
        </p:nvGraphicFramePr>
        <p:xfrm>
          <a:off x="498410" y="3081118"/>
          <a:ext cx="7434586" cy="19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2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10" y="3081118"/>
                        <a:ext cx="7434586" cy="1931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417</Words>
  <Application>Microsoft Macintosh PowerPoint</Application>
  <PresentationFormat>On-screen Show (4:3)</PresentationFormat>
  <Paragraphs>77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Indicator Variables</vt:lpstr>
      <vt:lpstr>Expectation of indicator IA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Binomial Expectation</vt:lpstr>
      <vt:lpstr>Law of Total Expectation</vt:lpstr>
      <vt:lpstr>Expected #Heads</vt:lpstr>
      <vt:lpstr>Expected #Heads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109</cp:revision>
  <cp:lastPrinted>2012-05-15T22:41:29Z</cp:lastPrinted>
  <dcterms:created xsi:type="dcterms:W3CDTF">2011-04-29T18:28:36Z</dcterms:created>
  <dcterms:modified xsi:type="dcterms:W3CDTF">2013-04-30T21:00:24Z</dcterms:modified>
</cp:coreProperties>
</file>