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notesSlides/notesSlide1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2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3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4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6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7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9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1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3.xml" ContentType="application/vnd.openxmlformats-officedocument.presentationml.notesSlide+xml"/>
  <Override PartName="/ppt/embeddings/oleObject43.bin" ContentType="application/vnd.openxmlformats-officedocument.oleObject"/>
  <Override PartName="/ppt/notesSlides/notesSlide34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5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36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37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38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9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40.xml" ContentType="application/vnd.openxmlformats-officedocument.presentationml.notesSlide+xml"/>
  <Override PartName="/ppt/embeddings/oleObject56.bin" ContentType="application/vnd.openxmlformats-officedocument.oleObject"/>
  <Override PartName="/ppt/notesSlides/notesSlide41.xml" ContentType="application/vnd.openxmlformats-officedocument.presentationml.notesSlide+xml"/>
  <Override PartName="/ppt/embeddings/oleObject57.bin" ContentType="application/vnd.openxmlformats-officedocument.oleObject"/>
  <Override PartName="/ppt/notesSlides/notesSlide42.xml" ContentType="application/vnd.openxmlformats-officedocument.presentationml.notesSlide+xml"/>
  <Override PartName="/ppt/embeddings/oleObject58.bin" ContentType="application/vnd.openxmlformats-officedocument.oleObject"/>
  <Override PartName="/ppt/notesSlides/notesSlide4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44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322" r:id="rId2"/>
    <p:sldId id="401" r:id="rId3"/>
    <p:sldId id="402" r:id="rId4"/>
    <p:sldId id="366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403" r:id="rId21"/>
    <p:sldId id="405" r:id="rId22"/>
    <p:sldId id="407" r:id="rId23"/>
    <p:sldId id="417" r:id="rId24"/>
    <p:sldId id="406" r:id="rId25"/>
    <p:sldId id="408" r:id="rId26"/>
    <p:sldId id="412" r:id="rId27"/>
    <p:sldId id="413" r:id="rId28"/>
    <p:sldId id="416" r:id="rId29"/>
    <p:sldId id="418" r:id="rId30"/>
    <p:sldId id="409" r:id="rId31"/>
    <p:sldId id="410" r:id="rId32"/>
    <p:sldId id="383" r:id="rId33"/>
    <p:sldId id="404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414" r:id="rId44"/>
    <p:sldId id="415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</p:sldIdLst>
  <p:sldSz cx="9144000" cy="6858000" type="screen4x3"/>
  <p:notesSz cx="9601200" cy="7315200"/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48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5392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4.emf"/><Relationship Id="rId3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25,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7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48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49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5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Testing &amp;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69312788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E78F4000-603A-43A9-9772-EA15786EFD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0266574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Diagnosis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005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Comic Sans MS"/>
              <a:cs typeface="Comic Sans M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11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598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Comic Sans MS"/>
                <a:cs typeface="Comic Sans MS"/>
              </a:rPr>
              <a:t>guaranteed</a:t>
            </a:r>
            <a:r>
              <a:rPr lang="en-US" sz="4400" dirty="0" smtClean="0">
                <a:latin typeface="Comic Sans MS"/>
                <a:cs typeface="Comic Sans MS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it says you have TB!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572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5373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TB!</a:t>
            </a:r>
            <a:endParaRPr lang="en-US" sz="4400" dirty="0">
              <a:latin typeface="Comic Sans MS"/>
              <a:cs typeface="Comic Sans MS"/>
            </a:endParaRP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645974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930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you have TB given that a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99% accurate says you do</a:t>
            </a:r>
            <a:r>
              <a:rPr lang="en-US" sz="5400" dirty="0" smtClean="0">
                <a:solidFill>
                  <a:srgbClr val="9E0096"/>
                </a:solidFill>
                <a:latin typeface="Comic Sans MS"/>
                <a:cs typeface="Comic Sans MS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 smtClean="0">
                <a:latin typeface="Comic Sans MS"/>
                <a:cs typeface="Comic Sans MS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Comic Sans MS"/>
                <a:cs typeface="Comic Sans MS"/>
              </a:rPr>
              <a:t>+</a:t>
            </a:r>
            <a:r>
              <a:rPr lang="en-US" sz="5400" dirty="0" smtClean="0">
                <a:latin typeface="Comic Sans MS"/>
                <a:cs typeface="Comic Sans MS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Comic Sans MS"/>
                <a:cs typeface="Comic Sans MS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92718"/>
              </p:ext>
            </p:extLst>
          </p:nvPr>
        </p:nvGraphicFramePr>
        <p:xfrm>
          <a:off x="733145" y="4285606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4285606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4038600"/>
            <a:ext cx="374385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</a:t>
            </a:r>
            <a:r>
              <a:rPr lang="en-US" sz="8000" dirty="0" smtClean="0">
                <a:solidFill>
                  <a:srgbClr val="247643"/>
                </a:solidFill>
                <a:latin typeface="Comic Sans MS"/>
                <a:cs typeface="Comic Sans MS"/>
              </a:rPr>
              <a:t> +</a:t>
            </a:r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77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71606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82661"/>
              </p:ext>
            </p:extLst>
          </p:nvPr>
        </p:nvGraphicFramePr>
        <p:xfrm>
          <a:off x="811213" y="2012950"/>
          <a:ext cx="747553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1562100" imgH="469900" progId="Equation.DSMT4">
                  <p:embed/>
                </p:oleObj>
              </mc:Choice>
              <mc:Fallback>
                <p:oleObj name="Equation" r:id="rId6" imgW="156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213" y="2012950"/>
                        <a:ext cx="747553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false positive</a:t>
            </a:r>
            <a:r>
              <a:rPr lang="en-US" sz="5400" dirty="0" smtClean="0">
                <a:latin typeface="Comic Sans MS"/>
                <a:cs typeface="Comic Sans MS"/>
              </a:rPr>
              <a:t> rate only 1%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1834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32118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Event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09284"/>
              </p:ext>
            </p:extLst>
          </p:nvPr>
        </p:nvGraphicFramePr>
        <p:xfrm>
          <a:off x="850769" y="2362200"/>
          <a:ext cx="715604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257300" imgH="495300" progId="Equation.DSMT4">
                  <p:embed/>
                </p:oleObj>
              </mc:Choice>
              <mc:Fallback>
                <p:oleObj name="Equation" r:id="rId3" imgW="1257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769" y="2362200"/>
                        <a:ext cx="715604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8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62408"/>
              </p:ext>
            </p:extLst>
          </p:nvPr>
        </p:nvGraphicFramePr>
        <p:xfrm>
          <a:off x="796925" y="2405339"/>
          <a:ext cx="7889875" cy="224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4" imgW="1739900" imgH="495300" progId="Equation.DSMT4">
                  <p:embed/>
                </p:oleObj>
              </mc:Choice>
              <mc:Fallback>
                <p:oleObj name="Equation" r:id="rId4" imgW="1739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925" y="2405339"/>
                        <a:ext cx="7889875" cy="224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7990505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405316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7737"/>
              </p:ext>
            </p:extLst>
          </p:nvPr>
        </p:nvGraphicFramePr>
        <p:xfrm>
          <a:off x="244475" y="3352800"/>
          <a:ext cx="8899525" cy="175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475" y="3352800"/>
                        <a:ext cx="8899525" cy="175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8148"/>
              </p:ext>
            </p:extLst>
          </p:nvPr>
        </p:nvGraphicFramePr>
        <p:xfrm>
          <a:off x="228600" y="9906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72926"/>
              </p:ext>
            </p:extLst>
          </p:nvPr>
        </p:nvGraphicFramePr>
        <p:xfrm>
          <a:off x="155675" y="3335336"/>
          <a:ext cx="8988325" cy="176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6" imgW="2514600" imgH="495300" progId="Equation.DSMT4">
                  <p:embed/>
                </p:oleObj>
              </mc:Choice>
              <mc:Fallback>
                <p:oleObj name="Equation" r:id="rId6" imgW="2514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675" y="3335336"/>
                        <a:ext cx="8988325" cy="176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163345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49294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4" imgW="1054100" imgH="228600" progId="Equation.DSMT4">
                  <p:embed/>
                </p:oleObj>
              </mc:Choice>
              <mc:Fallback>
                <p:oleObj name="Equation" r:id="rId4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23193"/>
              </p:ext>
            </p:extLst>
          </p:nvPr>
        </p:nvGraphicFramePr>
        <p:xfrm>
          <a:off x="427038" y="3335338"/>
          <a:ext cx="8443912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6" imgW="2362200" imgH="495300" progId="Equation.DSMT4">
                  <p:embed/>
                </p:oleObj>
              </mc:Choice>
              <mc:Fallback>
                <p:oleObj name="Equation" r:id="rId6" imgW="2362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038" y="3335338"/>
                        <a:ext cx="8443912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6477000" y="35433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543800" y="4381500"/>
            <a:ext cx="1524000" cy="6477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48399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92797"/>
              </p:ext>
            </p:extLst>
          </p:nvPr>
        </p:nvGraphicFramePr>
        <p:xfrm>
          <a:off x="954088" y="3124200"/>
          <a:ext cx="7242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4" imgW="1879600" imgH="495300" progId="Equation.DSMT4">
                  <p:embed/>
                </p:oleObj>
              </mc:Choice>
              <mc:Fallback>
                <p:oleObj name="Equation" r:id="rId4" imgW="1879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088" y="3124200"/>
                        <a:ext cx="724217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099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47953"/>
              </p:ext>
            </p:extLst>
          </p:nvPr>
        </p:nvGraphicFramePr>
        <p:xfrm>
          <a:off x="808038" y="3124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4" imgW="1955800" imgH="495300" progId="Equation.DSMT4">
                  <p:embed/>
                </p:oleObj>
              </mc:Choice>
              <mc:Fallback>
                <p:oleObj name="Equation" r:id="rId4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8" y="3124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5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78435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48319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58665"/>
              </p:ext>
            </p:extLst>
          </p:nvPr>
        </p:nvGraphicFramePr>
        <p:xfrm>
          <a:off x="263525" y="1524000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24000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01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7454"/>
              </p:ext>
            </p:extLst>
          </p:nvPr>
        </p:nvGraphicFramePr>
        <p:xfrm>
          <a:off x="815975" y="3124200"/>
          <a:ext cx="69484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" imgW="1803400" imgH="495300" progId="Equation.DSMT4">
                  <p:embed/>
                </p:oleObj>
              </mc:Choice>
              <mc:Fallback>
                <p:oleObj name="Equation" r:id="rId4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24200"/>
                        <a:ext cx="694848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41700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2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99751"/>
              </p:ext>
            </p:extLst>
          </p:nvPr>
        </p:nvGraphicFramePr>
        <p:xfrm>
          <a:off x="815975" y="3171825"/>
          <a:ext cx="695007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4" imgW="1803400" imgH="469900" progId="Equation.DSMT4">
                  <p:embed/>
                </p:oleObj>
              </mc:Choice>
              <mc:Fallback>
                <p:oleObj name="Equation" r:id="rId4" imgW="18034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975" y="3171825"/>
                        <a:ext cx="6950075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14536"/>
              </p:ext>
            </p:extLst>
          </p:nvPr>
        </p:nvGraphicFramePr>
        <p:xfrm>
          <a:off x="762000" y="3352800"/>
          <a:ext cx="4244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4244975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64727"/>
              </p:ext>
            </p:extLst>
          </p:nvPr>
        </p:nvGraphicFramePr>
        <p:xfrm>
          <a:off x="263525" y="1544638"/>
          <a:ext cx="4384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8" imgW="1054100" imgH="228600" progId="Equation.DSMT4">
                  <p:embed/>
                </p:oleObj>
              </mc:Choice>
              <mc:Fallback>
                <p:oleObj name="Equation" r:id="rId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43846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0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77628"/>
              </p:ext>
            </p:extLst>
          </p:nvPr>
        </p:nvGraphicFramePr>
        <p:xfrm>
          <a:off x="1600200" y="3352800"/>
          <a:ext cx="589223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4" imgW="1041400" imgH="215900" progId="Equation.DSMT4">
                  <p:embed/>
                </p:oleObj>
              </mc:Choice>
              <mc:Fallback>
                <p:oleObj name="Equation" r:id="rId4" imgW="1041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5892234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87480"/>
              </p:ext>
            </p:extLst>
          </p:nvPr>
        </p:nvGraphicFramePr>
        <p:xfrm>
          <a:off x="263525" y="1544638"/>
          <a:ext cx="5535833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6" imgW="1054100" imgH="228600" progId="Equation.DSMT4">
                  <p:embed/>
                </p:oleObj>
              </mc:Choice>
              <mc:Fallback>
                <p:oleObj name="Equation" r:id="rId6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525" y="1544638"/>
                        <a:ext cx="5535833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1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05000" y="228600"/>
            <a:ext cx="58674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Odds of an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4344" y="990600"/>
            <a:ext cx="7099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A92082"/>
                </a:solidFill>
                <a:latin typeface="Comic Sans MS"/>
                <a:cs typeface="Comic Sans MS"/>
              </a:rPr>
              <a:t>example:  </a:t>
            </a:r>
            <a:r>
              <a:rPr lang="en-US" sz="5400" dirty="0" smtClean="0">
                <a:latin typeface="Comic Sans MS"/>
                <a:cs typeface="Comic Sans MS"/>
              </a:rPr>
              <a:t>6-sided die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58761"/>
              </p:ext>
            </p:extLst>
          </p:nvPr>
        </p:nvGraphicFramePr>
        <p:xfrm>
          <a:off x="1700084" y="1600200"/>
          <a:ext cx="4167316" cy="205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084" y="1600200"/>
                        <a:ext cx="4167316" cy="205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01818"/>
              </p:ext>
            </p:extLst>
          </p:nvPr>
        </p:nvGraphicFramePr>
        <p:xfrm>
          <a:off x="778476" y="3276600"/>
          <a:ext cx="745112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476" y="3276600"/>
                        <a:ext cx="7451124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5077361"/>
            <a:ext cx="40721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i="1" dirty="0" smtClean="0">
                <a:latin typeface="Comic Sans MS"/>
                <a:cs typeface="Comic Sans MS"/>
              </a:rPr>
              <a:t>“1 to 5”</a:t>
            </a:r>
            <a:endParaRPr lang="en-US" sz="8000" i="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027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25102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97251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03631"/>
              </p:ext>
            </p:extLst>
          </p:nvPr>
        </p:nvGraphicFramePr>
        <p:xfrm>
          <a:off x="522288" y="4648200"/>
          <a:ext cx="75358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8" imgW="1955800" imgH="495300" progId="Equation.DSMT4">
                  <p:embed/>
                </p:oleObj>
              </mc:Choice>
              <mc:Fallback>
                <p:oleObj name="Equation" r:id="rId8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288" y="4648200"/>
                        <a:ext cx="7535862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10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54446"/>
              </p:ext>
            </p:extLst>
          </p:nvPr>
        </p:nvGraphicFramePr>
        <p:xfrm>
          <a:off x="228600" y="762000"/>
          <a:ext cx="876913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4" imgW="2108200" imgH="495300" progId="Equation.DSMT4">
                  <p:embed/>
                </p:oleObj>
              </mc:Choice>
              <mc:Fallback>
                <p:oleObj name="Equation" r:id="rId4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762000"/>
                        <a:ext cx="876913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35593"/>
              </p:ext>
            </p:extLst>
          </p:nvPr>
        </p:nvGraphicFramePr>
        <p:xfrm>
          <a:off x="514350" y="2743200"/>
          <a:ext cx="81232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6" imgW="2108200" imgH="495300" progId="Equation.DSMT4">
                  <p:embed/>
                </p:oleObj>
              </mc:Choice>
              <mc:Fallback>
                <p:oleObj name="Equation" r:id="rId6" imgW="2108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2743200"/>
                        <a:ext cx="8123238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65356"/>
              </p:ext>
            </p:extLst>
          </p:nvPr>
        </p:nvGraphicFramePr>
        <p:xfrm>
          <a:off x="1598613" y="4697413"/>
          <a:ext cx="538321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8" imgW="1397000" imgH="469900" progId="Equation.DSMT4">
                  <p:embed/>
                </p:oleObj>
              </mc:Choice>
              <mc:Fallback>
                <p:oleObj name="Equation" r:id="rId8" imgW="1397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8613" y="4697413"/>
                        <a:ext cx="5383212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6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54904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26072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46222"/>
              </p:ext>
            </p:extLst>
          </p:nvPr>
        </p:nvGraphicFramePr>
        <p:xfrm>
          <a:off x="287338" y="1501775"/>
          <a:ext cx="46037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8" imgW="1041400" imgH="228600" progId="Equation.DSMT4">
                  <p:embed/>
                </p:oleObj>
              </mc:Choice>
              <mc:Fallback>
                <p:oleObj name="Equation" r:id="rId8" imgW="10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338" y="1501775"/>
                        <a:ext cx="46037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92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193602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50714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230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Comic Sans MS"/>
                  <a:cs typeface="Comic Sans MS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1950261" y="3335398"/>
              <a:ext cx="1405590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84355"/>
              </p:ext>
            </p:extLst>
          </p:nvPr>
        </p:nvGraphicFramePr>
        <p:xfrm>
          <a:off x="762879" y="1501774"/>
          <a:ext cx="36496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79" y="1501774"/>
                        <a:ext cx="36496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4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697871"/>
              </p:ext>
            </p:extLst>
          </p:nvPr>
        </p:nvGraphicFramePr>
        <p:xfrm>
          <a:off x="792175" y="914683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75" y="914683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3621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68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280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546100" imgH="203200" progId="Equation.DSMT4">
                  <p:embed/>
                </p:oleObj>
              </mc:Choice>
              <mc:Fallback>
                <p:oleObj name="Equation" r:id="rId4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5124725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56350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Total Probability Rule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4657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6" imgW="546100" imgH="203200" progId="Equation.DSMT4">
                  <p:embed/>
                </p:oleObj>
              </mc:Choice>
              <mc:Fallback>
                <p:oleObj name="Equation" r:id="rId6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7162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66813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74724"/>
              </p:ext>
            </p:extLst>
          </p:nvPr>
        </p:nvGraphicFramePr>
        <p:xfrm>
          <a:off x="1737539" y="3057525"/>
          <a:ext cx="70056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6" imgW="2032000" imgH="660400" progId="Equation.DSMT4">
                  <p:embed/>
                </p:oleObj>
              </mc:Choice>
              <mc:Fallback>
                <p:oleObj name="Equation" r:id="rId6" imgW="203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7539" y="3057525"/>
                        <a:ext cx="70056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13944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3291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79809"/>
              </p:ext>
            </p:extLst>
          </p:nvPr>
        </p:nvGraphicFramePr>
        <p:xfrm>
          <a:off x="1754469" y="3048000"/>
          <a:ext cx="6827838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6" imgW="1981200" imgH="660400" progId="Equation.DSMT4">
                  <p:embed/>
                </p:oleObj>
              </mc:Choice>
              <mc:Fallback>
                <p:oleObj name="Equation" r:id="rId6" imgW="19812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4469" y="3048000"/>
                        <a:ext cx="6827838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/>
                <a:cs typeface="Comic Sans MS"/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6365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9738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12437" y="306830"/>
            <a:ext cx="7749983" cy="8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Probability of Testing Positive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3233"/>
              </p:ext>
            </p:extLst>
          </p:nvPr>
        </p:nvGraphicFramePr>
        <p:xfrm>
          <a:off x="1608075" y="2838450"/>
          <a:ext cx="47307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8075" y="2838450"/>
                        <a:ext cx="473075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270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</p:spTree>
    <p:extLst>
      <p:ext uri="{BB962C8B-B14F-4D97-AF65-F5344CB8AC3E}">
        <p14:creationId xmlns:p14="http://schemas.microsoft.com/office/powerpoint/2010/main" val="42505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17758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05847"/>
              </p:ext>
            </p:extLst>
          </p:nvPr>
        </p:nvGraphicFramePr>
        <p:xfrm>
          <a:off x="2966967" y="2946401"/>
          <a:ext cx="4191071" cy="209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6967" y="2946401"/>
                        <a:ext cx="4191071" cy="209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9433971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87975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899698"/>
              </p:ext>
            </p:extLst>
          </p:nvPr>
        </p:nvGraphicFramePr>
        <p:xfrm>
          <a:off x="3024173" y="3232150"/>
          <a:ext cx="36914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6" imgW="1104900" imgH="508000" progId="Equation.DSMT4">
                  <p:embed/>
                </p:oleObj>
              </mc:Choice>
              <mc:Fallback>
                <p:oleObj name="Equation" r:id="rId6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73" y="3232150"/>
                        <a:ext cx="36914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 bwMode="auto">
          <a:xfrm rot="7734783">
            <a:off x="3895171" y="3366056"/>
            <a:ext cx="2879674" cy="1601684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045" y="5224542"/>
            <a:ext cx="5958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What is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[TB]</a:t>
            </a:r>
            <a:r>
              <a:rPr lang="en-US" sz="6000" dirty="0" smtClean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36111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26335"/>
              </p:ext>
            </p:extLst>
          </p:nvPr>
        </p:nvGraphicFramePr>
        <p:xfrm>
          <a:off x="2008788" y="3901073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901073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8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43086"/>
              </p:ext>
            </p:extLst>
          </p:nvPr>
        </p:nvGraphicFramePr>
        <p:xfrm>
          <a:off x="1698625" y="3900488"/>
          <a:ext cx="592455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4" imgW="1333500" imgH="495300" progId="Equation.DSMT4">
                  <p:embed/>
                </p:oleObj>
              </mc:Choice>
              <mc:Fallback>
                <p:oleObj name="Equation" r:id="rId4" imgW="1333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25" y="3900488"/>
                        <a:ext cx="5924550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in 2011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72978"/>
              </p:ext>
            </p:extLst>
          </p:nvPr>
        </p:nvGraphicFramePr>
        <p:xfrm>
          <a:off x="1276350" y="3824288"/>
          <a:ext cx="677068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4" imgW="1524000" imgH="495300" progId="Equation.DSMT4">
                  <p:embed/>
                </p:oleObj>
              </mc:Choice>
              <mc:Fallback>
                <p:oleObj name="Equation" r:id="rId4" imgW="1524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6350" y="3824288"/>
                        <a:ext cx="6770688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7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42900"/>
              </p:ext>
            </p:extLst>
          </p:nvPr>
        </p:nvGraphicFramePr>
        <p:xfrm>
          <a:off x="1164944" y="1118331"/>
          <a:ext cx="6753239" cy="192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4" imgW="1778000" imgH="508000" progId="Equation.DSMT4">
                  <p:embed/>
                </p:oleObj>
              </mc:Choice>
              <mc:Fallback>
                <p:oleObj name="Equation" r:id="rId4" imgW="17780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4944" y="1118331"/>
                        <a:ext cx="6753239" cy="192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93092"/>
              </p:ext>
            </p:extLst>
          </p:nvPr>
        </p:nvGraphicFramePr>
        <p:xfrm>
          <a:off x="2081213" y="2938846"/>
          <a:ext cx="4953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6" imgW="1346200" imgH="889000" progId="Equation.DSMT4">
                  <p:embed/>
                </p:oleObj>
              </mc:Choice>
              <mc:Fallback>
                <p:oleObj name="Equation" r:id="rId6" imgW="1346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1213" y="2938846"/>
                        <a:ext cx="49530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8573287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53692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46307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TB testing by cases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493174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Comic Sans MS"/>
                <a:cs typeface="Comic Sans MS"/>
              </a:rPr>
              <a:t>—dominated </a:t>
            </a:r>
            <a:r>
              <a:rPr lang="en-US" sz="4400" dirty="0" smtClean="0">
                <a:latin typeface="Comic Sans MS"/>
                <a:cs typeface="Comic Sans MS"/>
              </a:rPr>
              <a:t>by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8278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800" dirty="0" smtClean="0">
                <a:latin typeface="Comic Sans MS"/>
                <a:cs typeface="Comic Sans MS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(0.01%)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  <a:cs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  <a:cs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8568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219200"/>
            <a:ext cx="84681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 smtClean="0">
                <a:latin typeface="Comic Sans MS"/>
                <a:cs typeface="Comic Sans MS"/>
              </a:rPr>
              <a:t> accurate test says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1%</a:t>
            </a:r>
            <a:r>
              <a:rPr lang="en-US" sz="4800" dirty="0" smtClean="0">
                <a:latin typeface="Comic Sans MS"/>
                <a:cs typeface="Comic Sans MS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27986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94786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96B5C7C7-3FC0-4B55-9934-A080551106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Confidence</a:t>
            </a:r>
            <a:endParaRPr lang="en-US" dirty="0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  <p:extLst>
      <p:ext uri="{BB962C8B-B14F-4D97-AF65-F5344CB8AC3E}">
        <p14:creationId xmlns:p14="http://schemas.microsoft.com/office/powerpoint/2010/main" val="65798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A “more accurate” test</a:t>
            </a:r>
          </a:p>
        </p:txBody>
      </p:sp>
    </p:spTree>
    <p:extLst>
      <p:ext uri="{BB962C8B-B14F-4D97-AF65-F5344CB8AC3E}">
        <p14:creationId xmlns:p14="http://schemas.microsoft.com/office/powerpoint/2010/main" val="384452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testing Rule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164"/>
              </p:ext>
            </p:extLst>
          </p:nvPr>
        </p:nvGraphicFramePr>
        <p:xfrm>
          <a:off x="788988" y="1220661"/>
          <a:ext cx="73612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3" imgW="2070100" imgH="495300" progId="Equation.DSMT4">
                  <p:embed/>
                </p:oleObj>
              </mc:Choice>
              <mc:Fallback>
                <p:oleObj name="Equation" r:id="rId3" imgW="2070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1220661"/>
                        <a:ext cx="7361237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39299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0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568" y="1379277"/>
            <a:ext cx="7326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  <a:latin typeface="Comic Sans MS"/>
                <a:cs typeface="Comic Sans MS"/>
              </a:rPr>
              <a:t>99%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23432971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B6100CB1-975D-41F5-9A6C-8F34E133D0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188540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4A7F8015-3123-4EEE-BF99-E293B8DB18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0214532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8372F5CC-0D0C-42AC-A06F-FCD924AC2FB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4668869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testing.</a:t>
            </a:r>
            <a:fld id="{FE75FCEF-2C00-453D-8F19-57E1BCE16A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2463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11045</TotalTime>
  <Words>1009</Words>
  <Application>Microsoft Macintosh PowerPoint</Application>
  <PresentationFormat>On-screen Show (4:3)</PresentationFormat>
  <Paragraphs>240</Paragraphs>
  <Slides>52</Slides>
  <Notes>44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6.042 Lecture Template</vt:lpstr>
      <vt:lpstr>Equation</vt:lpstr>
      <vt:lpstr>MathType 6.0 Equation</vt:lpstr>
      <vt:lpstr>PowerPoint Presentation</vt:lpstr>
      <vt:lpstr>PowerPoint Presentation</vt:lpstr>
      <vt:lpstr>PowerPoint Presentation</vt:lpstr>
      <vt:lpstr>Prediction is difficult, especially of the future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Probabilistic Diagnosis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TB?</vt:lpstr>
      <vt:lpstr>Do you have TB?</vt:lpstr>
      <vt:lpstr>11,000 TB cases reported</vt:lpstr>
      <vt:lpstr>11,000 TB cases reported</vt:lpstr>
      <vt:lpstr>11,000 TB cases reported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Rule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1226</cp:revision>
  <cp:lastPrinted>2015-11-23T05:48:15Z</cp:lastPrinted>
  <dcterms:created xsi:type="dcterms:W3CDTF">2011-04-05T13:58:44Z</dcterms:created>
  <dcterms:modified xsi:type="dcterms:W3CDTF">2015-11-24T04:47:48Z</dcterms:modified>
</cp:coreProperties>
</file>