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22" r:id="rId2"/>
    <p:sldId id="350" r:id="rId3"/>
    <p:sldId id="351" r:id="rId4"/>
    <p:sldId id="352" r:id="rId5"/>
    <p:sldId id="361" r:id="rId6"/>
    <p:sldId id="353" r:id="rId7"/>
    <p:sldId id="354" r:id="rId8"/>
    <p:sldId id="355" r:id="rId9"/>
    <p:sldId id="356" r:id="rId10"/>
    <p:sldId id="357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 varScale="1">
        <p:scale>
          <a:sx n="101" d="100"/>
          <a:sy n="101" d="100"/>
        </p:scale>
        <p:origin x="-336" y="-104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D728-B1AF-4013-9880-0BF07918A1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B5C1-7066-479F-92F3-7C4CC3C1F3B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9EA6A-C54F-4C7E-8366-5E2F6208DD3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DEA4-E1D9-4E36-8E32-D8107990FDE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0218-A686-40F6-94CD-86BEA0758B9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813-E0CD-4711-B985-ACE881084E1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8882-CA24-4CB0-99B0-EF7F2F2B58F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19,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Generalized</a:t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Counting Rules</a:t>
            </a:r>
            <a:endParaRPr lang="en-US" sz="14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AF8014A-8375-4BDA-82D2-FF4B1BDCA6A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36577"/>
              </p:ext>
            </p:extLst>
          </p:nvPr>
        </p:nvGraphicFramePr>
        <p:xfrm>
          <a:off x="3022600" y="2438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4384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023938" y="1219200"/>
            <a:ext cx="7145337" cy="1920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5400" dirty="0">
                <a:latin typeface="Comic Sans MS" pitchFamily="66" charset="0"/>
              </a:rPr>
              <a:t># </a:t>
            </a:r>
            <a:r>
              <a:rPr lang="en-US" sz="5400" dirty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5400" dirty="0">
                <a:latin typeface="Comic Sans MS" pitchFamily="66" charset="0"/>
              </a:rPr>
              <a:t> element subsets</a:t>
            </a:r>
          </a:p>
          <a:p>
            <a:pPr marL="342900" indent="-342900"/>
            <a:r>
              <a:rPr lang="en-US" sz="5400" dirty="0">
                <a:latin typeface="Comic Sans MS" pitchFamily="66" charset="0"/>
              </a:rPr>
              <a:t>of an </a:t>
            </a:r>
            <a:r>
              <a:rPr lang="en-US" sz="54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89034"/>
              </p:ext>
            </p:extLst>
          </p:nvPr>
        </p:nvGraphicFramePr>
        <p:xfrm>
          <a:off x="1981200" y="2971800"/>
          <a:ext cx="50895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6" imgW="1180800" imgH="507960" progId="Equation.DSMT4">
                  <p:embed/>
                </p:oleObj>
              </mc:Choice>
              <mc:Fallback>
                <p:oleObj name="Equation" r:id="rId6" imgW="11808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508952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685800" y="1219200"/>
            <a:ext cx="7772400" cy="4038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78632"/>
              </p:ext>
            </p:extLst>
          </p:nvPr>
        </p:nvGraphicFramePr>
        <p:xfrm>
          <a:off x="1066800" y="3505200"/>
          <a:ext cx="3162300" cy="290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8" imgW="469900" imgH="431800" progId="Equation.DSMT4">
                  <p:embed/>
                </p:oleObj>
              </mc:Choice>
              <mc:Fallback>
                <p:oleObj name="Equation" r:id="rId8" imgW="469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0" y="3505200"/>
                        <a:ext cx="3162300" cy="290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458200" cy="769441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#</a:t>
            </a:r>
            <a:r>
              <a:rPr lang="en-US" sz="4400" dirty="0" smtClean="0">
                <a:latin typeface="Comic Sans MS" pitchFamily="66" charset="0"/>
              </a:rPr>
              <a:t> lineups </a:t>
            </a:r>
            <a:r>
              <a:rPr lang="en-US" sz="4400" dirty="0">
                <a:latin typeface="Comic Sans MS" pitchFamily="66" charset="0"/>
              </a:rPr>
              <a:t>of 5 students </a:t>
            </a:r>
            <a:r>
              <a:rPr lang="en-US" sz="4400" dirty="0" smtClean="0">
                <a:latin typeface="Comic Sans MS" pitchFamily="66" charset="0"/>
              </a:rPr>
              <a:t>in class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2101850"/>
            <a:ext cx="8457038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::= </a:t>
            </a:r>
            <a:r>
              <a:rPr lang="en-US" sz="4400" dirty="0" smtClean="0">
                <a:latin typeface="Comic Sans MS" pitchFamily="66" charset="0"/>
              </a:rPr>
              <a:t>students</a:t>
            </a:r>
            <a:endParaRPr lang="en-US" sz="4400" dirty="0">
              <a:latin typeface="Comic Sans MS" pitchFamily="66" charset="0"/>
            </a:endParaRPr>
          </a:p>
          <a:p>
            <a:pPr marL="342900" indent="-342900"/>
            <a:r>
              <a:rPr lang="en-US" sz="4400" dirty="0" smtClean="0">
                <a:latin typeface="Comic Sans MS" pitchFamily="66" charset="0"/>
              </a:rPr>
              <a:t>           say |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| = 91  so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|lineups </a:t>
            </a:r>
            <a:r>
              <a:rPr lang="en-US" sz="4400" dirty="0">
                <a:latin typeface="Comic Sans MS" pitchFamily="66" charset="0"/>
              </a:rPr>
              <a:t>of 5 students| = 91</a:t>
            </a:r>
            <a:r>
              <a:rPr lang="en-US" sz="4400" baseline="30000" dirty="0">
                <a:latin typeface="Comic Sans MS" pitchFamily="66" charset="0"/>
              </a:rPr>
              <a:t>5 </a:t>
            </a:r>
            <a:r>
              <a:rPr lang="en-US" sz="4400" dirty="0">
                <a:latin typeface="Comic Sans MS" pitchFamily="66" charset="0"/>
              </a:rPr>
              <a:t>? </a:t>
            </a:r>
            <a:endParaRPr lang="en-US" sz="4400" baseline="30000" dirty="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8974FC6D-C4A8-4219-8682-935ED06787CE}" type="slidenum">
              <a:rPr lang="en-US" smtClean="0"/>
              <a:pPr/>
              <a:t>2</a:t>
            </a:fld>
            <a:endParaRPr lang="en-US" dirty="0" smtClean="0"/>
          </a:p>
        </p:txBody>
      </p:sp>
      <p:sp useBgFill="1"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872288" y="3711575"/>
            <a:ext cx="1679502" cy="708025"/>
          </a:xfrm>
          <a:prstGeom prst="rect">
            <a:avLst/>
          </a:prstGeom>
          <a:ln w="3175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NO!  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685800" y="3683000"/>
            <a:ext cx="5486400" cy="701675"/>
          </a:xfrm>
          <a:prstGeom prst="line">
            <a:avLst/>
          </a:prstGeom>
          <a:noFill/>
          <a:ln w="444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33400" y="3657600"/>
            <a:ext cx="5638800" cy="727075"/>
          </a:xfrm>
          <a:prstGeom prst="line">
            <a:avLst/>
          </a:prstGeom>
          <a:noFill/>
          <a:ln w="444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7942190" cy="1581972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lineups have no repeats: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 smtClean="0">
                <a:latin typeface="Comic Sans MS" pitchFamily="66" charset="0"/>
              </a:rPr>
              <a:t>| ?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4107" grpId="0" animBg="1"/>
      <p:bldP spid="4108" grpId="0" animBg="1"/>
      <p:bldP spid="4109" grpId="0" animBg="1"/>
      <p:bldP spid="410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E746706B-B307-4AB9-9205-3D59B99C270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742950" y="1143000"/>
            <a:ext cx="7639050" cy="507831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>
                <a:latin typeface="Comic Sans MS" pitchFamily="66" charset="0"/>
              </a:rPr>
              <a:t>|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2nd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89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3rd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88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4th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87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5th student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4000" dirty="0">
                <a:latin typeface="Comic Sans MS" pitchFamily="66" charset="0"/>
              </a:rPr>
              <a:t> 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90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⋅89⋅88⋅87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91181" name="Object 13"/>
          <p:cNvGraphicFramePr>
            <a:graphicFrameLocks noChangeAspect="1"/>
          </p:cNvGraphicFramePr>
          <p:nvPr/>
        </p:nvGraphicFramePr>
        <p:xfrm>
          <a:off x="5757863" y="5086350"/>
          <a:ext cx="129381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406400" imgH="419100" progId="Equation.DSMT4">
                  <p:embed/>
                </p:oleObj>
              </mc:Choice>
              <mc:Fallback>
                <p:oleObj name="Equation" r:id="rId4" imgW="4064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5086350"/>
                        <a:ext cx="1293812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Generalized Product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861D5826-3EEB-440E-9B72-0DF2B968BC58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81000" y="1247775"/>
            <a:ext cx="8343900" cy="492442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Q </a:t>
            </a:r>
            <a:r>
              <a:rPr lang="en-US" sz="4400" dirty="0">
                <a:latin typeface="Comic Sans MS" pitchFamily="66" charset="0"/>
              </a:rPr>
              <a:t>a set of length-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k </a:t>
            </a:r>
            <a:r>
              <a:rPr lang="en-US" sz="4400" dirty="0">
                <a:latin typeface="Comic Sans MS" pitchFamily="66" charset="0"/>
              </a:rPr>
              <a:t>sequences </a:t>
            </a:r>
          </a:p>
          <a:p>
            <a:pPr marL="342900" indent="-342900">
              <a:defRPr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i="1" dirty="0">
                <a:latin typeface="Comic Sans MS" pitchFamily="66" charset="0"/>
              </a:rPr>
              <a:t> 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 possible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elements,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 possible 2</a:t>
            </a:r>
            <a:r>
              <a:rPr lang="en-US" sz="4000" baseline="30000" dirty="0">
                <a:latin typeface="Comic Sans MS" pitchFamily="66" charset="0"/>
              </a:rPr>
              <a:t>nd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latin typeface="Comic Sans MS" pitchFamily="66" charset="0"/>
              </a:rPr>
              <a:t>  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first </a:t>
            </a:r>
            <a:r>
              <a:rPr lang="en-US" sz="4000" dirty="0" smtClean="0">
                <a:latin typeface="Comic Sans MS" pitchFamily="66" charset="0"/>
              </a:rPr>
              <a:t>entry),</a:t>
            </a:r>
            <a:endParaRPr lang="en-US" sz="4000" dirty="0">
              <a:latin typeface="Comic Sans MS" pitchFamily="66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 possible 3</a:t>
            </a:r>
            <a:r>
              <a:rPr lang="en-US" sz="4000" baseline="30000" dirty="0">
                <a:latin typeface="Comic Sans MS" pitchFamily="66" charset="0"/>
              </a:rPr>
              <a:t>rd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defRPr/>
            </a:pPr>
            <a:r>
              <a:rPr lang="en-US" sz="4000" dirty="0">
                <a:latin typeface="Comic Sans MS" pitchFamily="66" charset="0"/>
              </a:rPr>
              <a:t>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&amp;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nd </a:t>
            </a:r>
            <a:r>
              <a:rPr lang="en-US" sz="4000" dirty="0" smtClean="0">
                <a:latin typeface="Comic Sans MS" pitchFamily="66" charset="0"/>
              </a:rPr>
              <a:t>entry,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…)</a:t>
            </a:r>
            <a:endParaRPr lang="en-US" sz="4000" dirty="0">
              <a:latin typeface="Comic Sans MS" pitchFamily="66" charset="0"/>
              <a:sym typeface="Euclid Extra" pitchFamily="18" charset="2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5400" dirty="0">
                <a:latin typeface="Comic Sans MS" pitchFamily="66" charset="0"/>
              </a:rPr>
              <a:t>then, |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r>
              <a:rPr lang="en-US" sz="5400" dirty="0">
                <a:latin typeface="Comic Sans MS" pitchFamily="66" charset="0"/>
              </a:rPr>
              <a:t>|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⋅⋅⋅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5400" baseline="-2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5257800"/>
            <a:ext cx="5791200" cy="990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DB459C02-6ADE-4DF6-9A8B-7731DB5838D9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07987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#6.042 students =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1638" y="2681288"/>
          <a:ext cx="828516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6" imgW="1854000" imgH="406080" progId="Equation.DSMT4">
                  <p:embed/>
                </p:oleObj>
              </mc:Choice>
              <mc:Fallback>
                <p:oleObj name="Equation" r:id="rId6" imgW="18540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681288"/>
                        <a:ext cx="8285162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DE80B9EA-B780-4E1B-88F1-EE1288B41AE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if function 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4800" dirty="0" smtClean="0"/>
              <a:t>is</a:t>
            </a:r>
            <a:r>
              <a:rPr lang="en-US" sz="6600" dirty="0" smtClean="0"/>
              <a:t> </a:t>
            </a:r>
            <a:r>
              <a:rPr lang="en-US" sz="6000" dirty="0" smtClean="0">
                <a:solidFill>
                  <a:srgbClr val="A92082"/>
                </a:solidFill>
              </a:rPr>
              <a:t>k-to-1</a:t>
            </a:r>
            <a:r>
              <a:rPr lang="en-US" sz="6000" dirty="0" smtClean="0"/>
              <a:t>,</a:t>
            </a:r>
            <a:r>
              <a:rPr lang="en-US" sz="4800" dirty="0" smtClean="0"/>
              <a:t> then</a:t>
            </a:r>
          </a:p>
          <a:p>
            <a:pPr algn="ctr" eaLnBrk="1" hangingPunct="1"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|A|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err="1" smtClean="0">
                <a:solidFill>
                  <a:srgbClr val="A92082"/>
                </a:solidFill>
              </a:rPr>
              <a:t>k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|B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algn="ctr" eaLnBrk="1" hangingPunct="1">
              <a:defRPr/>
            </a:pPr>
            <a:r>
              <a:rPr lang="en-US" sz="4800" dirty="0" smtClean="0"/>
              <a:t>(generalized </a:t>
            </a:r>
            <a:r>
              <a:rPr lang="en-US" sz="4800" dirty="0" err="1" smtClean="0"/>
              <a:t>Bijection</a:t>
            </a:r>
            <a:r>
              <a:rPr lang="en-US" sz="4800" dirty="0" smtClean="0"/>
              <a:t> Rule)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AD88ADF0-37C4-41AE-AD9B-22BECBAAC7D3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68425"/>
            <a:ext cx="8529638" cy="3748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4 subsets of {1,2,…,13}?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Let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::=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permutations </a:t>
            </a:r>
            <a:r>
              <a:rPr lang="en-US" sz="4000" dirty="0">
                <a:latin typeface="Comic Sans MS" pitchFamily="66" charset="0"/>
              </a:rPr>
              <a:t>of {1,2,…,13}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      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B::= size 4 subsets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map    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3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  <a:sym typeface="Symbol"/>
              </a:rPr>
              <a:t> A</a:t>
            </a:r>
            <a:endParaRPr lang="en-US" sz="4400" dirty="0">
              <a:solidFill>
                <a:srgbClr val="3333CC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to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}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</a:t>
            </a:r>
            <a:endParaRPr lang="en-US" sz="44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1905000" y="3683000"/>
            <a:ext cx="2667000" cy="6604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535B0B3B-67E6-46AF-BCEC-1DA2665CBE45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394569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dirty="0">
                <a:latin typeface="Comic Sans MS" pitchFamily="66" charset="0"/>
              </a:rPr>
              <a:t>also </a:t>
            </a:r>
            <a:r>
              <a:rPr lang="en-US" sz="4400" dirty="0" smtClean="0">
                <a:latin typeface="Comic Sans MS" pitchFamily="66" charset="0"/>
              </a:rPr>
              <a:t>maps</a:t>
            </a:r>
          </a:p>
          <a:p>
            <a:pPr marL="342900" indent="-342900">
              <a:defRPr/>
            </a:pPr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B05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}</a:t>
            </a:r>
          </a:p>
          <a:p>
            <a:pPr marL="342900" indent="-342900">
              <a:defRPr/>
            </a:pPr>
            <a:r>
              <a:rPr lang="en-US" sz="4000" dirty="0" smtClean="0">
                <a:latin typeface="Comic Sans MS" pitchFamily="66" charset="0"/>
              </a:rPr>
              <a:t>so does</a:t>
            </a:r>
            <a:r>
              <a:rPr lang="en-US" sz="40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13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12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5</a:t>
            </a:r>
          </a:p>
          <a:p>
            <a:pPr marL="342900" indent="-342900">
              <a:defRPr/>
            </a:pPr>
            <a:endParaRPr lang="en-US" sz="4800" baseline="-25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 marL="342900" indent="-342900">
              <a:defRPr/>
            </a:pPr>
            <a:r>
              <a:rPr lang="en-US" sz="4800" dirty="0" smtClean="0">
                <a:latin typeface="Comic Sans MS" pitchFamily="66" charset="0"/>
              </a:rPr>
              <a:t>all map to same set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3629118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4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!-to-1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11480" y="1625600"/>
            <a:ext cx="2560320" cy="584200"/>
          </a:xfrm>
          <a:prstGeom prst="rect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marL="342900" indent="-342900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53640" y="3810000"/>
            <a:ext cx="2651760" cy="860286"/>
            <a:chOff x="2453640" y="3810000"/>
            <a:chExt cx="2651760" cy="860286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688080" y="2575560"/>
              <a:ext cx="182880" cy="265176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114" y="3962400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4!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560" y="3810001"/>
            <a:ext cx="2834640" cy="885110"/>
            <a:chOff x="5242560" y="3810001"/>
            <a:chExt cx="2834640" cy="885110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6568440" y="2484121"/>
              <a:ext cx="182880" cy="283464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8714" y="3987225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9!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 smtClean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4A1AD96B-EC31-402A-B25B-394A5026C6B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3800" cy="8382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800" dirty="0">
                <a:latin typeface="Comic Sans MS" pitchFamily="66" charset="0"/>
              </a:rPr>
              <a:t>so # of size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4800" dirty="0">
                <a:latin typeface="Comic Sans MS" pitchFamily="66" charset="0"/>
              </a:rPr>
              <a:t> subsets 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4773613" y="3505200"/>
          <a:ext cx="1422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6" imgW="330120" imgH="406080" progId="Equation.DSMT4">
                  <p:embed/>
                </p:oleObj>
              </mc:Choice>
              <mc:Fallback>
                <p:oleObj name="Equation" r:id="rId6" imgW="33012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505200"/>
                        <a:ext cx="14224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008188" y="3429000"/>
          <a:ext cx="259238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429000"/>
                        <a:ext cx="2592387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762000" y="1574800"/>
            <a:ext cx="7575550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13! = |A|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 (4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!)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  <a:r>
              <a:rPr lang="en-US" sz="6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9179</TotalTime>
  <Words>397</Words>
  <Application>Microsoft Macintosh PowerPoint</Application>
  <PresentationFormat>On-screen Show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6.042 Lecture Template</vt:lpstr>
      <vt:lpstr>Equation</vt:lpstr>
      <vt:lpstr>MathType 6.0 Equation</vt:lpstr>
      <vt:lpstr>PowerPoint Presentation</vt:lpstr>
      <vt:lpstr>Generalized Product Rule</vt:lpstr>
      <vt:lpstr>Generalized Product Rule</vt:lpstr>
      <vt:lpstr>Generalized Product Rule</vt:lpstr>
      <vt:lpstr>Division Rule</vt:lpstr>
      <vt:lpstr>Division Rule</vt:lpstr>
      <vt:lpstr>Counting Subsets</vt:lpstr>
      <vt:lpstr>Counting Subsets</vt:lpstr>
      <vt:lpstr>Counting Subsets</vt:lpstr>
      <vt:lpstr>Counting Subsets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1173</cp:revision>
  <cp:lastPrinted>2012-04-09T05:56:44Z</cp:lastPrinted>
  <dcterms:created xsi:type="dcterms:W3CDTF">2011-04-05T13:58:44Z</dcterms:created>
  <dcterms:modified xsi:type="dcterms:W3CDTF">2013-04-12T18:32:46Z</dcterms:modified>
</cp:coreProperties>
</file>