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462" r:id="rId2"/>
    <p:sldId id="480" r:id="rId3"/>
    <p:sldId id="465" r:id="rId4"/>
    <p:sldId id="558" r:id="rId5"/>
    <p:sldId id="491" r:id="rId6"/>
    <p:sldId id="557" r:id="rId7"/>
    <p:sldId id="500" r:id="rId8"/>
    <p:sldId id="513" r:id="rId9"/>
  </p:sldIdLst>
  <p:sldSz cx="9144000" cy="6858000" type="letter"/>
  <p:notesSz cx="9601200" cy="73152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523" autoAdjust="0"/>
  </p:normalViewPr>
  <p:slideViewPr>
    <p:cSldViewPr showGuides="1">
      <p:cViewPr>
        <p:scale>
          <a:sx n="100" d="100"/>
          <a:sy n="100" d="100"/>
        </p:scale>
        <p:origin x="-109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091C-7188-4579-8043-E8B42D883BAB}" type="slidenum">
              <a:rPr lang="en-US"/>
              <a:pPr/>
              <a:t>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14,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8203" y="1447800"/>
            <a:ext cx="8982998" cy="41549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solidFill>
                  <a:schemeClr val="tx2"/>
                </a:solidFill>
                <a:cs typeface="Arial" charset="0"/>
              </a:rPr>
              <a:t>Directed </a:t>
            </a:r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Acyclic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Graphs</a:t>
            </a:r>
            <a:endParaRPr lang="en-US" sz="8800" dirty="0" smtClean="0">
              <a:solidFill>
                <a:schemeClr val="tx2"/>
              </a:solidFill>
              <a:cs typeface="Arial" charset="0"/>
            </a:endParaRP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(Digraphs)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48508" y="6553200"/>
            <a:ext cx="6954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sz="1000" dirty="0" smtClean="0">
                <a:latin typeface="+mj-lt"/>
              </a:rPr>
              <a:t>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sz="5400" dirty="0"/>
              <a:t>Cycles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34290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A </a:t>
            </a:r>
            <a:r>
              <a:rPr lang="en-US" sz="6000" dirty="0">
                <a:solidFill>
                  <a:srgbClr val="930093"/>
                </a:solidFill>
              </a:rPr>
              <a:t>cycle</a:t>
            </a:r>
            <a:r>
              <a:rPr lang="en-US" sz="6000" dirty="0"/>
              <a:t> is </a:t>
            </a:r>
            <a:r>
              <a:rPr lang="en-US" sz="6000" dirty="0" smtClean="0"/>
              <a:t>a walk whose</a:t>
            </a:r>
          </a:p>
          <a:p>
            <a:pPr>
              <a:buFontTx/>
              <a:buNone/>
            </a:pPr>
            <a:r>
              <a:rPr lang="en-US" sz="6000" dirty="0" smtClean="0"/>
              <a:t>only repeat vertex is </a:t>
            </a:r>
            <a:endParaRPr lang="en-US" sz="6000" dirty="0" smtClean="0"/>
          </a:p>
          <a:p>
            <a:pPr>
              <a:buFontTx/>
              <a:buNone/>
            </a:pPr>
            <a:r>
              <a:rPr lang="en-US" sz="6000" dirty="0" smtClean="0"/>
              <a:t>its start </a:t>
            </a:r>
            <a:r>
              <a:rPr lang="en-US" sz="6000" dirty="0" smtClean="0"/>
              <a:t>&amp; end</a:t>
            </a:r>
            <a:r>
              <a:rPr lang="en-US" sz="6000" dirty="0" smtClean="0"/>
              <a:t>.</a:t>
            </a:r>
            <a:endParaRPr lang="en-US" sz="6000" dirty="0" smtClean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69435" y="6553200"/>
            <a:ext cx="7745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3505200"/>
            <a:ext cx="8991600" cy="18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5800" dirty="0" smtClean="0"/>
              <a:t>                          A </a:t>
            </a:r>
            <a:r>
              <a:rPr lang="en-US" sz="5800" dirty="0"/>
              <a:t>vertex</a:t>
            </a:r>
          </a:p>
          <a:p>
            <a:pPr>
              <a:buFontTx/>
              <a:buNone/>
            </a:pPr>
            <a:r>
              <a:rPr lang="en-US" sz="5800" dirty="0" smtClean="0"/>
              <a:t>alone is </a:t>
            </a:r>
            <a:r>
              <a:rPr lang="en-US" sz="5800" dirty="0"/>
              <a:t>a </a:t>
            </a:r>
            <a:r>
              <a:rPr lang="en-US" sz="5800" dirty="0" smtClean="0">
                <a:solidFill>
                  <a:srgbClr val="930093"/>
                </a:solidFill>
              </a:rPr>
              <a:t>length-</a:t>
            </a:r>
            <a:r>
              <a:rPr lang="en-US" sz="5800" dirty="0" smtClean="0">
                <a:solidFill>
                  <a:srgbClr val="FF00FF"/>
                </a:solidFill>
              </a:rPr>
              <a:t>0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930093"/>
                </a:solidFill>
              </a:rPr>
              <a:t>cycle</a:t>
            </a:r>
            <a:endParaRPr lang="en-US" sz="5800" dirty="0">
              <a:solidFill>
                <a:srgbClr val="93009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9300" y="1295400"/>
            <a:ext cx="7480300" cy="1557338"/>
            <a:chOff x="749300" y="1295400"/>
            <a:chExt cx="7480300" cy="1557338"/>
          </a:xfrm>
        </p:grpSpPr>
        <p:grpSp>
          <p:nvGrpSpPr>
            <p:cNvPr id="401451" name="Group 43"/>
            <p:cNvGrpSpPr>
              <a:grpSpLocks/>
            </p:cNvGrpSpPr>
            <p:nvPr/>
          </p:nvGrpSpPr>
          <p:grpSpPr bwMode="auto">
            <a:xfrm>
              <a:off x="825500" y="1295400"/>
              <a:ext cx="7239000" cy="1006475"/>
              <a:chOff x="240" y="816"/>
              <a:chExt cx="4560" cy="634"/>
            </a:xfrm>
          </p:grpSpPr>
          <p:grpSp>
            <p:nvGrpSpPr>
              <p:cNvPr id="401450" name="Group 42"/>
              <p:cNvGrpSpPr>
                <a:grpSpLocks/>
              </p:cNvGrpSpPr>
              <p:nvPr/>
            </p:nvGrpSpPr>
            <p:grpSpPr bwMode="auto">
              <a:xfrm>
                <a:off x="240" y="1192"/>
                <a:ext cx="4560" cy="192"/>
                <a:chOff x="240" y="1192"/>
                <a:chExt cx="4560" cy="192"/>
              </a:xfrm>
            </p:grpSpPr>
            <p:sp>
              <p:nvSpPr>
                <p:cNvPr id="401434" name="Oval 26"/>
                <p:cNvSpPr>
                  <a:spLocks noChangeArrowheads="1"/>
                </p:cNvSpPr>
                <p:nvPr/>
              </p:nvSpPr>
              <p:spPr bwMode="auto">
                <a:xfrm>
                  <a:off x="240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35" name="Oval 27"/>
                <p:cNvSpPr>
                  <a:spLocks noChangeArrowheads="1"/>
                </p:cNvSpPr>
                <p:nvPr/>
              </p:nvSpPr>
              <p:spPr bwMode="auto">
                <a:xfrm>
                  <a:off x="110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6" name="AutoShape 28"/>
                <p:cNvCxnSpPr>
                  <a:cxnSpLocks noChangeShapeType="1"/>
                  <a:stCxn id="401434" idx="6"/>
                  <a:endCxn id="401435" idx="2"/>
                </p:cNvCxnSpPr>
                <p:nvPr/>
              </p:nvCxnSpPr>
              <p:spPr bwMode="auto">
                <a:xfrm>
                  <a:off x="432" y="1288"/>
                  <a:ext cx="672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7" name="Oval 29"/>
                <p:cNvSpPr>
                  <a:spLocks noChangeArrowheads="1"/>
                </p:cNvSpPr>
                <p:nvPr/>
              </p:nvSpPr>
              <p:spPr bwMode="auto">
                <a:xfrm>
                  <a:off x="206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8" name="AutoShape 30"/>
                <p:cNvCxnSpPr>
                  <a:cxnSpLocks noChangeShapeType="1"/>
                  <a:stCxn id="401435" idx="6"/>
                  <a:endCxn id="401437" idx="2"/>
                </p:cNvCxnSpPr>
                <p:nvPr/>
              </p:nvCxnSpPr>
              <p:spPr bwMode="auto">
                <a:xfrm>
                  <a:off x="1296" y="1288"/>
                  <a:ext cx="768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9" name="Oval 31"/>
                <p:cNvSpPr>
                  <a:spLocks noChangeArrowheads="1"/>
                </p:cNvSpPr>
                <p:nvPr/>
              </p:nvSpPr>
              <p:spPr bwMode="auto">
                <a:xfrm>
                  <a:off x="3696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40" name="Oval 32"/>
                <p:cNvSpPr>
                  <a:spLocks noChangeArrowheads="1"/>
                </p:cNvSpPr>
                <p:nvPr/>
              </p:nvSpPr>
              <p:spPr bwMode="auto">
                <a:xfrm>
                  <a:off x="4608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41" name="AutoShape 33"/>
                <p:cNvCxnSpPr>
                  <a:cxnSpLocks noChangeShapeType="1"/>
                  <a:stCxn id="401439" idx="6"/>
                  <a:endCxn id="401440" idx="2"/>
                </p:cNvCxnSpPr>
                <p:nvPr/>
              </p:nvCxnSpPr>
              <p:spPr bwMode="auto">
                <a:xfrm>
                  <a:off x="3888" y="1288"/>
                  <a:ext cx="720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42" name="Line 34"/>
                <p:cNvSpPr>
                  <a:spLocks noChangeShapeType="1"/>
                </p:cNvSpPr>
                <p:nvPr/>
              </p:nvSpPr>
              <p:spPr bwMode="auto">
                <a:xfrm>
                  <a:off x="2256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443" name="Line 35"/>
                <p:cNvSpPr>
                  <a:spLocks noChangeShapeType="1"/>
                </p:cNvSpPr>
                <p:nvPr/>
              </p:nvSpPr>
              <p:spPr bwMode="auto">
                <a:xfrm>
                  <a:off x="3312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1444" name="Text Box 36"/>
              <p:cNvSpPr txBox="1">
                <a:spLocks noChangeArrowheads="1"/>
              </p:cNvSpPr>
              <p:nvPr/>
            </p:nvSpPr>
            <p:spPr bwMode="auto">
              <a:xfrm>
                <a:off x="2688" y="816"/>
                <a:ext cx="440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0"/>
                  <a:t>…</a:t>
                </a:r>
              </a:p>
            </p:txBody>
          </p:sp>
        </p:grpSp>
        <p:sp>
          <p:nvSpPr>
            <p:cNvPr id="401445" name="Text Box 37"/>
            <p:cNvSpPr txBox="1">
              <a:spLocks noChangeArrowheads="1"/>
            </p:cNvSpPr>
            <p:nvPr/>
          </p:nvSpPr>
          <p:spPr bwMode="auto">
            <a:xfrm>
              <a:off x="749300" y="21971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01446" name="Text Box 38"/>
            <p:cNvSpPr txBox="1">
              <a:spLocks noChangeArrowheads="1"/>
            </p:cNvSpPr>
            <p:nvPr/>
          </p:nvSpPr>
          <p:spPr bwMode="auto">
            <a:xfrm>
              <a:off x="2044700" y="2273300"/>
              <a:ext cx="503238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401447" name="Text Box 39"/>
            <p:cNvSpPr txBox="1">
              <a:spLocks noChangeArrowheads="1"/>
            </p:cNvSpPr>
            <p:nvPr/>
          </p:nvSpPr>
          <p:spPr bwMode="auto">
            <a:xfrm>
              <a:off x="3644900" y="22733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401448" name="Text Box 40"/>
            <p:cNvSpPr txBox="1">
              <a:spLocks noChangeArrowheads="1"/>
            </p:cNvSpPr>
            <p:nvPr/>
          </p:nvSpPr>
          <p:spPr bwMode="auto">
            <a:xfrm>
              <a:off x="6235700" y="2273300"/>
              <a:ext cx="75406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n-1</a:t>
              </a:r>
            </a:p>
          </p:txBody>
        </p:sp>
        <p:sp>
          <p:nvSpPr>
            <p:cNvPr id="401449" name="Text Box 41"/>
            <p:cNvSpPr txBox="1">
              <a:spLocks noChangeArrowheads="1"/>
            </p:cNvSpPr>
            <p:nvPr/>
          </p:nvSpPr>
          <p:spPr bwMode="auto">
            <a:xfrm>
              <a:off x="7683500" y="22733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27325" y="4445000"/>
            <a:ext cx="777875" cy="579437"/>
            <a:chOff x="2727325" y="4445000"/>
            <a:chExt cx="777875" cy="579437"/>
          </a:xfrm>
        </p:grpSpPr>
        <p:sp>
          <p:nvSpPr>
            <p:cNvPr id="401454" name="Oval 46"/>
            <p:cNvSpPr>
              <a:spLocks noChangeArrowheads="1"/>
            </p:cNvSpPr>
            <p:nvPr/>
          </p:nvSpPr>
          <p:spPr bwMode="auto">
            <a:xfrm>
              <a:off x="3200400" y="4648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7" name="Text Box 49"/>
            <p:cNvSpPr txBox="1">
              <a:spLocks noChangeArrowheads="1"/>
            </p:cNvSpPr>
            <p:nvPr/>
          </p:nvSpPr>
          <p:spPr bwMode="auto">
            <a:xfrm>
              <a:off x="2727325" y="4445000"/>
              <a:ext cx="5461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10200" y="3230563"/>
            <a:ext cx="762000" cy="579437"/>
            <a:chOff x="5410200" y="3230563"/>
            <a:chExt cx="762000" cy="579437"/>
          </a:xfrm>
        </p:grpSpPr>
        <p:sp>
          <p:nvSpPr>
            <p:cNvPr id="401455" name="Oval 47"/>
            <p:cNvSpPr>
              <a:spLocks noChangeArrowheads="1"/>
            </p:cNvSpPr>
            <p:nvPr/>
          </p:nvSpPr>
          <p:spPr bwMode="auto">
            <a:xfrm>
              <a:off x="5410200" y="3505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8" name="Text Box 50"/>
            <p:cNvSpPr txBox="1">
              <a:spLocks noChangeArrowheads="1"/>
            </p:cNvSpPr>
            <p:nvPr/>
          </p:nvSpPr>
          <p:spPr bwMode="auto">
            <a:xfrm>
              <a:off x="5715000" y="3230563"/>
              <a:ext cx="4572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10200" y="4343400"/>
            <a:ext cx="990601" cy="579437"/>
            <a:chOff x="5410200" y="4343400"/>
            <a:chExt cx="990601" cy="579437"/>
          </a:xfrm>
        </p:grpSpPr>
        <p:sp>
          <p:nvSpPr>
            <p:cNvPr id="401456" name="Oval 48"/>
            <p:cNvSpPr>
              <a:spLocks noChangeArrowheads="1"/>
            </p:cNvSpPr>
            <p:nvPr/>
          </p:nvSpPr>
          <p:spPr bwMode="auto">
            <a:xfrm>
              <a:off x="5410200" y="44196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9" name="Text Box 51"/>
            <p:cNvSpPr txBox="1">
              <a:spLocks noChangeArrowheads="1"/>
            </p:cNvSpPr>
            <p:nvPr/>
          </p:nvSpPr>
          <p:spPr bwMode="auto">
            <a:xfrm>
              <a:off x="5694363" y="4343400"/>
              <a:ext cx="706438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i+1</a:t>
              </a:r>
            </a:p>
          </p:txBody>
        </p:sp>
      </p:grpSp>
      <p:sp>
        <p:nvSpPr>
          <p:cNvPr id="401460" name="Freeform 52"/>
          <p:cNvSpPr>
            <a:spLocks/>
          </p:cNvSpPr>
          <p:nvPr/>
        </p:nvSpPr>
        <p:spPr bwMode="auto">
          <a:xfrm>
            <a:off x="3429000" y="3568700"/>
            <a:ext cx="1981200" cy="107950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144" y="392"/>
              </a:cxn>
              <a:cxn ang="0">
                <a:pos x="288" y="104"/>
              </a:cxn>
              <a:cxn ang="0">
                <a:pos x="480" y="56"/>
              </a:cxn>
              <a:cxn ang="0">
                <a:pos x="768" y="8"/>
              </a:cxn>
              <a:cxn ang="0">
                <a:pos x="1008" y="8"/>
              </a:cxn>
              <a:cxn ang="0">
                <a:pos x="1248" y="56"/>
              </a:cxn>
            </a:cxnLst>
            <a:rect l="0" t="0" r="r" b="b"/>
            <a:pathLst>
              <a:path w="1248" h="680">
                <a:moveTo>
                  <a:pt x="0" y="680"/>
                </a:moveTo>
                <a:cubicBezTo>
                  <a:pt x="48" y="584"/>
                  <a:pt x="96" y="488"/>
                  <a:pt x="144" y="392"/>
                </a:cubicBezTo>
                <a:cubicBezTo>
                  <a:pt x="192" y="296"/>
                  <a:pt x="232" y="160"/>
                  <a:pt x="288" y="104"/>
                </a:cubicBezTo>
                <a:cubicBezTo>
                  <a:pt x="344" y="48"/>
                  <a:pt x="400" y="72"/>
                  <a:pt x="480" y="56"/>
                </a:cubicBezTo>
                <a:cubicBezTo>
                  <a:pt x="560" y="40"/>
                  <a:pt x="680" y="16"/>
                  <a:pt x="768" y="8"/>
                </a:cubicBezTo>
                <a:cubicBezTo>
                  <a:pt x="856" y="0"/>
                  <a:pt x="928" y="0"/>
                  <a:pt x="1008" y="8"/>
                </a:cubicBezTo>
                <a:cubicBezTo>
                  <a:pt x="1088" y="16"/>
                  <a:pt x="1208" y="48"/>
                  <a:pt x="1248" y="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01461" name="AutoShape 53"/>
          <p:cNvCxnSpPr>
            <a:cxnSpLocks noChangeShapeType="1"/>
            <a:stCxn id="401455" idx="4"/>
            <a:endCxn id="401456" idx="0"/>
          </p:cNvCxnSpPr>
          <p:nvPr/>
        </p:nvCxnSpPr>
        <p:spPr bwMode="auto">
          <a:xfrm>
            <a:off x="5562600" y="3810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1463" name="Freeform 55"/>
          <p:cNvSpPr>
            <a:spLocks/>
          </p:cNvSpPr>
          <p:nvPr/>
        </p:nvSpPr>
        <p:spPr bwMode="auto">
          <a:xfrm>
            <a:off x="3352800" y="4724400"/>
            <a:ext cx="2260600" cy="11176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1392" y="144"/>
              </a:cxn>
              <a:cxn ang="0">
                <a:pos x="1200" y="480"/>
              </a:cxn>
              <a:cxn ang="0">
                <a:pos x="720" y="672"/>
              </a:cxn>
              <a:cxn ang="0">
                <a:pos x="288" y="672"/>
              </a:cxn>
              <a:cxn ang="0">
                <a:pos x="48" y="528"/>
              </a:cxn>
              <a:cxn ang="0">
                <a:pos x="0" y="144"/>
              </a:cxn>
            </a:cxnLst>
            <a:rect l="0" t="0" r="r" b="b"/>
            <a:pathLst>
              <a:path w="1424" h="704">
                <a:moveTo>
                  <a:pt x="1392" y="0"/>
                </a:moveTo>
                <a:cubicBezTo>
                  <a:pt x="1408" y="32"/>
                  <a:pt x="1424" y="64"/>
                  <a:pt x="1392" y="144"/>
                </a:cubicBezTo>
                <a:cubicBezTo>
                  <a:pt x="1360" y="224"/>
                  <a:pt x="1312" y="392"/>
                  <a:pt x="1200" y="480"/>
                </a:cubicBezTo>
                <a:cubicBezTo>
                  <a:pt x="1088" y="568"/>
                  <a:pt x="872" y="640"/>
                  <a:pt x="720" y="672"/>
                </a:cubicBezTo>
                <a:cubicBezTo>
                  <a:pt x="568" y="704"/>
                  <a:pt x="400" y="696"/>
                  <a:pt x="288" y="672"/>
                </a:cubicBezTo>
                <a:cubicBezTo>
                  <a:pt x="176" y="648"/>
                  <a:pt x="96" y="616"/>
                  <a:pt x="48" y="528"/>
                </a:cubicBezTo>
                <a:cubicBezTo>
                  <a:pt x="0" y="440"/>
                  <a:pt x="0" y="29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sz="5400" dirty="0"/>
              <a:t>Cycles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60" grpId="0" animBg="1"/>
      <p:bldP spid="4014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52410" y="6583363"/>
            <a:ext cx="89159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6W.</a:t>
            </a:r>
            <a:fld id="{19EC3EF5-AAAB-406F-8B8B-2285D28F7116}" type="slidenum">
              <a:rPr lang="en-US" sz="1200" smtClean="0"/>
              <a:pPr>
                <a:defRPr/>
              </a:pPr>
              <a:t>4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930093"/>
                </a:solidFill>
              </a:rPr>
              <a:t>Closed walk</a:t>
            </a:r>
            <a:r>
              <a:rPr lang="en-US" sz="4800" dirty="0" smtClean="0"/>
              <a:t> starts &amp; ends at 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the same </a:t>
            </a:r>
            <a:r>
              <a:rPr lang="en-US" sz="4800" dirty="0" smtClean="0"/>
              <a:t>vertex.</a:t>
            </a:r>
            <a:endParaRPr lang="en-US" sz="4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930093"/>
                </a:solidFill>
              </a:rPr>
              <a:t>Lemma:</a:t>
            </a:r>
            <a:r>
              <a:rPr lang="en-US" sz="4800" dirty="0" smtClean="0">
                <a:solidFill>
                  <a:srgbClr val="930093"/>
                </a:solidFill>
              </a:rPr>
              <a:t> </a:t>
            </a:r>
            <a:r>
              <a:rPr lang="en-US" sz="4800" dirty="0" smtClean="0">
                <a:solidFill>
                  <a:srgbClr val="FF00FF"/>
                </a:solidFill>
              </a:rPr>
              <a:t>Shortest</a:t>
            </a:r>
            <a:r>
              <a:rPr lang="en-US" sz="4800" dirty="0" smtClean="0"/>
              <a:t> positive </a:t>
            </a:r>
            <a:r>
              <a:rPr lang="en-US" sz="4800" dirty="0" err="1" smtClean="0"/>
              <a:t>lnth</a:t>
            </a:r>
            <a:r>
              <a:rPr lang="en-US" sz="4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00FF"/>
                </a:solidFill>
              </a:rPr>
              <a:t>closed </a:t>
            </a:r>
            <a:r>
              <a:rPr lang="en-US" sz="4800" dirty="0" smtClean="0">
                <a:solidFill>
                  <a:srgbClr val="FF00FF"/>
                </a:solidFill>
              </a:rPr>
              <a:t>walk</a:t>
            </a:r>
            <a:r>
              <a:rPr lang="en-US" sz="4800" dirty="0" smtClean="0"/>
              <a:t> </a:t>
            </a:r>
            <a:r>
              <a:rPr lang="en-US" sz="4800" dirty="0" smtClean="0"/>
              <a:t>from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r>
              <a:rPr lang="en-US" sz="4800" dirty="0" smtClean="0"/>
              <a:t> is</a:t>
            </a:r>
            <a:r>
              <a:rPr lang="en-US" sz="4800" dirty="0" smtClean="0">
                <a:solidFill>
                  <a:srgbClr val="930093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positive </a:t>
            </a:r>
            <a:r>
              <a:rPr lang="en-US" sz="4800" dirty="0" err="1" smtClean="0"/>
              <a:t>lnth</a:t>
            </a:r>
            <a:r>
              <a:rPr lang="en-US" sz="4800" dirty="0" smtClean="0">
                <a:solidFill>
                  <a:srgbClr val="FF00FF"/>
                </a:solidFill>
              </a:rPr>
              <a:t> cycle </a:t>
            </a:r>
            <a:r>
              <a:rPr lang="en-US" sz="4800" dirty="0" smtClean="0"/>
              <a:t>from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r>
              <a:rPr lang="en-US" sz="4800" dirty="0" smtClean="0"/>
              <a:t>!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930093"/>
                </a:solidFill>
              </a:rPr>
              <a:t>Proof: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like shortest walk is path</a:t>
            </a:r>
            <a:endParaRPr lang="en-US" sz="4400" dirty="0" smtClean="0">
              <a:solidFill>
                <a:srgbClr val="000000"/>
              </a:solidFill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Closed </a:t>
            </a:r>
            <a:r>
              <a:rPr lang="en-US" sz="4800" dirty="0" smtClean="0"/>
              <a:t>Walks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4195156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6019800" cy="2438400"/>
          </a:xfrm>
        </p:spPr>
        <p:txBody>
          <a:bodyPr/>
          <a:lstStyle/>
          <a:p>
            <a:r>
              <a:rPr lang="en-US" sz="6600" dirty="0" smtClean="0"/>
              <a:t>has no positive</a:t>
            </a:r>
          </a:p>
          <a:p>
            <a:r>
              <a:rPr lang="en-US" sz="6600" dirty="0" smtClean="0"/>
              <a:t>length cycle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81000"/>
            <a:ext cx="7718617" cy="923330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/>
              <a:t>irected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5400" dirty="0" smtClean="0"/>
              <a:t>cyclic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raph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215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343400"/>
          </a:xfrm>
        </p:spPr>
        <p:txBody>
          <a:bodyPr/>
          <a:lstStyle/>
          <a:p>
            <a:r>
              <a:rPr lang="en-US" sz="5400" dirty="0" smtClean="0"/>
              <a:t>examples:</a:t>
            </a:r>
          </a:p>
          <a:p>
            <a:r>
              <a:rPr lang="en-US" sz="6600" b="1" dirty="0" smtClean="0">
                <a:latin typeface="Euclid"/>
                <a:cs typeface="Euclid"/>
              </a:rPr>
              <a:t>&lt; </a:t>
            </a:r>
            <a:r>
              <a:rPr lang="en-US" sz="6600" dirty="0" smtClean="0">
                <a:latin typeface="Comic Sans MS"/>
                <a:cs typeface="Comic Sans MS"/>
              </a:rPr>
              <a:t>relation on integers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⊂ relation on sets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prerequisite on classes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81000"/>
            <a:ext cx="7718617" cy="923330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/>
              <a:t>irected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5400" dirty="0" smtClean="0"/>
              <a:t>cyclic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raph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5400" dirty="0" smtClean="0"/>
              <a:t>DAG walk relation</a:t>
            </a:r>
            <a:endParaRPr lang="en-US" sz="54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1290697"/>
            <a:ext cx="411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smallest</a:t>
            </a:r>
            <a:r>
              <a:rPr lang="en-US" sz="4400" i="1" dirty="0" smtClean="0"/>
              <a:t> </a:t>
            </a:r>
            <a:r>
              <a:rPr lang="en-US" sz="4400" dirty="0" smtClean="0"/>
              <a:t>DAG with same</a:t>
            </a:r>
          </a:p>
          <a:p>
            <a:r>
              <a:rPr lang="en-US" sz="4400" dirty="0" smtClean="0"/>
              <a:t>walk relation?</a:t>
            </a:r>
            <a:endParaRPr lang="en-US" sz="4400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369435" y="6553200"/>
            <a:ext cx="7745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Covering Edges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89118" y="1600200"/>
            <a:ext cx="7682054" cy="3746212"/>
            <a:chOff x="1089118" y="1600200"/>
            <a:chExt cx="7682054" cy="3746212"/>
          </a:xfrm>
        </p:grpSpPr>
        <p:cxnSp>
          <p:nvCxnSpPr>
            <p:cNvPr id="46" name="Curved Connector 45"/>
            <p:cNvCxnSpPr>
              <a:stCxn id="20" idx="4"/>
              <a:endCxn id="23" idx="2"/>
            </p:cNvCxnSpPr>
            <p:nvPr/>
          </p:nvCxnSpPr>
          <p:spPr bwMode="auto">
            <a:xfrm rot="16200000" flipH="1">
              <a:off x="2432194" y="3054206"/>
              <a:ext cx="1993612" cy="2590800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8" name="Curved Connector 43"/>
            <p:cNvCxnSpPr>
              <a:stCxn id="11" idx="6"/>
              <a:endCxn id="23" idx="0"/>
            </p:cNvCxnSpPr>
            <p:nvPr/>
          </p:nvCxnSpPr>
          <p:spPr bwMode="auto">
            <a:xfrm>
              <a:off x="3048000" y="1853625"/>
              <a:ext cx="1752600" cy="3416587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9" name="Straight Arrow Connector 38"/>
            <p:cNvCxnSpPr>
              <a:stCxn id="15" idx="5"/>
              <a:endCxn id="23" idx="1"/>
            </p:cNvCxnSpPr>
            <p:nvPr/>
          </p:nvCxnSpPr>
          <p:spPr bwMode="auto">
            <a:xfrm rot="16200000" flipH="1">
              <a:off x="3324276" y="3870088"/>
              <a:ext cx="1962048" cy="88283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0" name="Straight Connector 39"/>
            <p:cNvCxnSpPr>
              <a:stCxn id="11" idx="4"/>
              <a:endCxn id="22" idx="0"/>
            </p:cNvCxnSpPr>
            <p:nvPr/>
          </p:nvCxnSpPr>
          <p:spPr bwMode="auto">
            <a:xfrm rot="5400000">
              <a:off x="2069813" y="2831812"/>
              <a:ext cx="1803975" cy="1588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4" name="Shape 43"/>
            <p:cNvCxnSpPr>
              <a:stCxn id="11" idx="2"/>
              <a:endCxn id="27" idx="1"/>
            </p:cNvCxnSpPr>
            <p:nvPr/>
          </p:nvCxnSpPr>
          <p:spPr bwMode="auto">
            <a:xfrm rot="10800000" flipV="1">
              <a:off x="1089118" y="1853624"/>
              <a:ext cx="1806482" cy="3438905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419600" y="1600200"/>
              <a:ext cx="43515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accent1">
                      <a:lumMod val="50000"/>
                    </a:schemeClr>
                  </a:solidFill>
                </a:rPr>
                <a:t>unneeded edges</a:t>
              </a:r>
              <a:endParaRPr lang="en-US" sz="4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05204" y="3429000"/>
            <a:ext cx="5486396" cy="1938992"/>
            <a:chOff x="3170423" y="3200400"/>
            <a:chExt cx="5607567" cy="1901986"/>
          </a:xfrm>
        </p:grpSpPr>
        <p:sp>
          <p:nvSpPr>
            <p:cNvPr id="38" name="TextBox 37"/>
            <p:cNvSpPr txBox="1"/>
            <p:nvPr/>
          </p:nvSpPr>
          <p:spPr>
            <a:xfrm>
              <a:off x="4953000" y="3200400"/>
              <a:ext cx="3824990" cy="1901986"/>
            </a:xfrm>
            <a:prstGeom prst="rect">
              <a:avLst/>
            </a:prstGeom>
            <a:noFill/>
            <a:ln w="22225">
              <a:solidFill>
                <a:srgbClr val="FF00FF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any </a:t>
              </a:r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path</a:t>
              </a:r>
              <a:r>
                <a:rPr lang="en-US" sz="4000" dirty="0" smtClean="0"/>
                <a:t> from </a:t>
              </a:r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sz="4000" dirty="0" smtClean="0"/>
                <a:t> to </a:t>
              </a:r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r>
                <a:rPr lang="en-US" sz="4000" dirty="0" smtClean="0"/>
                <a:t> </a:t>
              </a:r>
              <a:r>
                <a:rPr lang="en-US" sz="4000" dirty="0" smtClean="0">
                  <a:solidFill>
                    <a:srgbClr val="930093"/>
                  </a:solidFill>
                </a:rPr>
                <a:t>must</a:t>
              </a:r>
              <a:r>
                <a:rPr lang="en-US" sz="4000" dirty="0" smtClean="0"/>
                <a:t> use </a:t>
              </a:r>
              <a:r>
                <a:rPr lang="en-US" sz="4000" dirty="0" err="1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sz="4000" b="1" dirty="0" err="1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/>
                </a:rPr>
                <a:t>→</a:t>
              </a:r>
              <a:r>
                <a:rPr lang="en-US" sz="4000" dirty="0" err="1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endParaRPr 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8" name="Curved Connector 47"/>
            <p:cNvCxnSpPr>
              <a:stCxn id="38" idx="1"/>
            </p:cNvCxnSpPr>
            <p:nvPr/>
          </p:nvCxnSpPr>
          <p:spPr bwMode="auto">
            <a:xfrm rot="10800000">
              <a:off x="3170423" y="3352801"/>
              <a:ext cx="1782578" cy="798592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</Words>
  <Application>Microsoft Macintosh PowerPoint</Application>
  <PresentationFormat>Letter Paper (8.5x11 in)</PresentationFormat>
  <Paragraphs>66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6.042 Lecture Template</vt:lpstr>
      <vt:lpstr>Mathematics for Computer Science MIT 6.042J/18.062J</vt:lpstr>
      <vt:lpstr>Cycles</vt:lpstr>
      <vt:lpstr>Cycles</vt:lpstr>
      <vt:lpstr>Closed Walks</vt:lpstr>
      <vt:lpstr>PowerPoint Presentation</vt:lpstr>
      <vt:lpstr>PowerPoint Presentation</vt:lpstr>
      <vt:lpstr>DAG walk relation</vt:lpstr>
      <vt:lpstr>Covering Edges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2012-03-14T02:02:44Z</dcterms:modified>
</cp:coreProperties>
</file>